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40" r:id="rId2"/>
    <p:sldId id="335" r:id="rId3"/>
    <p:sldId id="329" r:id="rId4"/>
    <p:sldId id="262" r:id="rId5"/>
    <p:sldId id="297" r:id="rId6"/>
    <p:sldId id="304" r:id="rId7"/>
    <p:sldId id="324" r:id="rId8"/>
    <p:sldId id="334" r:id="rId9"/>
    <p:sldId id="305" r:id="rId10"/>
    <p:sldId id="327" r:id="rId11"/>
    <p:sldId id="310" r:id="rId12"/>
    <p:sldId id="313" r:id="rId13"/>
    <p:sldId id="336" r:id="rId14"/>
    <p:sldId id="311" r:id="rId15"/>
    <p:sldId id="312" r:id="rId16"/>
    <p:sldId id="309" r:id="rId17"/>
    <p:sldId id="328" r:id="rId18"/>
    <p:sldId id="315" r:id="rId19"/>
    <p:sldId id="330" r:id="rId20"/>
    <p:sldId id="322" r:id="rId21"/>
    <p:sldId id="316" r:id="rId22"/>
    <p:sldId id="339" r:id="rId23"/>
    <p:sldId id="338" r:id="rId24"/>
    <p:sldId id="301" r:id="rId25"/>
    <p:sldId id="286" r:id="rId26"/>
    <p:sldId id="287" r:id="rId27"/>
    <p:sldId id="298" r:id="rId28"/>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1" autoAdjust="0"/>
    <p:restoredTop sz="94660"/>
  </p:normalViewPr>
  <p:slideViewPr>
    <p:cSldViewPr snapToGrid="0">
      <p:cViewPr varScale="1">
        <p:scale>
          <a:sx n="65" d="100"/>
          <a:sy n="65" d="100"/>
        </p:scale>
        <p:origin x="63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5277E7-D84C-4119-8156-7E97A64FDD3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5F9BAD9-F185-4BF6-82E5-6FB17CC83C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919CB94-EE50-48D6-9583-9CD214813B0F}"/>
              </a:ext>
            </a:extLst>
          </p:cNvPr>
          <p:cNvSpPr>
            <a:spLocks noGrp="1"/>
          </p:cNvSpPr>
          <p:nvPr>
            <p:ph type="dt" sz="half" idx="10"/>
          </p:nvPr>
        </p:nvSpPr>
        <p:spPr/>
        <p:txBody>
          <a:bodyPr/>
          <a:lstStyle/>
          <a:p>
            <a:fld id="{4D0C11E4-296B-4192-B51C-ED0A4B1C1B02}" type="datetimeFigureOut">
              <a:rPr lang="en-US" smtClean="0"/>
              <a:t>1/26/2018</a:t>
            </a:fld>
            <a:endParaRPr lang="en-US"/>
          </a:p>
        </p:txBody>
      </p:sp>
      <p:sp>
        <p:nvSpPr>
          <p:cNvPr id="5" name="Footer Placeholder 4">
            <a:extLst>
              <a:ext uri="{FF2B5EF4-FFF2-40B4-BE49-F238E27FC236}">
                <a16:creationId xmlns:a16="http://schemas.microsoft.com/office/drawing/2014/main" id="{6B41C669-DF7D-458F-846D-4DCB45B436A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E6795C-5E6E-4F1A-A781-F10AE97DD1D3}"/>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414986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6D120-E95A-4486-9273-8E3B56566D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6F66277-0B8E-42CE-8832-F327381E262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F6D0D2-93E3-4BB8-B024-4B3C0E72EF26}"/>
              </a:ext>
            </a:extLst>
          </p:cNvPr>
          <p:cNvSpPr>
            <a:spLocks noGrp="1"/>
          </p:cNvSpPr>
          <p:nvPr>
            <p:ph type="dt" sz="half" idx="10"/>
          </p:nvPr>
        </p:nvSpPr>
        <p:spPr/>
        <p:txBody>
          <a:bodyPr/>
          <a:lstStyle/>
          <a:p>
            <a:fld id="{4D0C11E4-296B-4192-B51C-ED0A4B1C1B02}" type="datetimeFigureOut">
              <a:rPr lang="en-US" smtClean="0"/>
              <a:t>1/26/2018</a:t>
            </a:fld>
            <a:endParaRPr lang="en-US"/>
          </a:p>
        </p:txBody>
      </p:sp>
      <p:sp>
        <p:nvSpPr>
          <p:cNvPr id="5" name="Footer Placeholder 4">
            <a:extLst>
              <a:ext uri="{FF2B5EF4-FFF2-40B4-BE49-F238E27FC236}">
                <a16:creationId xmlns:a16="http://schemas.microsoft.com/office/drawing/2014/main" id="{3A4799C8-0AA2-419D-A356-7D7FCA496B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0F5EBA1-9529-4806-A928-4113DA49B8D3}"/>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33252848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1CB9143-D93C-4C5E-BA05-E1C4AF2A0CD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969B259-3686-4306-828D-0FA70B2A6AA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30CEB20-EF43-401C-991B-D4BCF46E296E}"/>
              </a:ext>
            </a:extLst>
          </p:cNvPr>
          <p:cNvSpPr>
            <a:spLocks noGrp="1"/>
          </p:cNvSpPr>
          <p:nvPr>
            <p:ph type="dt" sz="half" idx="10"/>
          </p:nvPr>
        </p:nvSpPr>
        <p:spPr/>
        <p:txBody>
          <a:bodyPr/>
          <a:lstStyle/>
          <a:p>
            <a:fld id="{4D0C11E4-296B-4192-B51C-ED0A4B1C1B02}" type="datetimeFigureOut">
              <a:rPr lang="en-US" smtClean="0"/>
              <a:t>1/26/2018</a:t>
            </a:fld>
            <a:endParaRPr lang="en-US"/>
          </a:p>
        </p:txBody>
      </p:sp>
      <p:sp>
        <p:nvSpPr>
          <p:cNvPr id="5" name="Footer Placeholder 4">
            <a:extLst>
              <a:ext uri="{FF2B5EF4-FFF2-40B4-BE49-F238E27FC236}">
                <a16:creationId xmlns:a16="http://schemas.microsoft.com/office/drawing/2014/main" id="{0253EBEE-D402-4C97-8FFB-D44267F741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5ECE6D-8EC6-4F08-A160-4B47F72C6479}"/>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2886739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107EE4-23BD-4CEC-BE68-1D7AE038BEF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5BC0B33-EEF9-4C93-A6F8-959A0CF5F58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C8AC08-4FF8-4787-B5FB-D6DAE71080B1}"/>
              </a:ext>
            </a:extLst>
          </p:cNvPr>
          <p:cNvSpPr>
            <a:spLocks noGrp="1"/>
          </p:cNvSpPr>
          <p:nvPr>
            <p:ph type="dt" sz="half" idx="10"/>
          </p:nvPr>
        </p:nvSpPr>
        <p:spPr/>
        <p:txBody>
          <a:bodyPr/>
          <a:lstStyle/>
          <a:p>
            <a:fld id="{4D0C11E4-296B-4192-B51C-ED0A4B1C1B02}" type="datetimeFigureOut">
              <a:rPr lang="en-US" smtClean="0"/>
              <a:t>1/26/2018</a:t>
            </a:fld>
            <a:endParaRPr lang="en-US"/>
          </a:p>
        </p:txBody>
      </p:sp>
      <p:sp>
        <p:nvSpPr>
          <p:cNvPr id="5" name="Footer Placeholder 4">
            <a:extLst>
              <a:ext uri="{FF2B5EF4-FFF2-40B4-BE49-F238E27FC236}">
                <a16:creationId xmlns:a16="http://schemas.microsoft.com/office/drawing/2014/main" id="{9D24C53B-9568-4761-B608-70AE4B994A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02DB04-C02F-4E0E-820C-3B9D17531B7A}"/>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1994699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13F68-4FE0-4D35-AE29-80318E28B4A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E7CF10F-F955-466F-814C-E4A18A9224F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ED03553-0B8D-451B-914E-DFAE43C72D1D}"/>
              </a:ext>
            </a:extLst>
          </p:cNvPr>
          <p:cNvSpPr>
            <a:spLocks noGrp="1"/>
          </p:cNvSpPr>
          <p:nvPr>
            <p:ph type="dt" sz="half" idx="10"/>
          </p:nvPr>
        </p:nvSpPr>
        <p:spPr/>
        <p:txBody>
          <a:bodyPr/>
          <a:lstStyle/>
          <a:p>
            <a:fld id="{4D0C11E4-296B-4192-B51C-ED0A4B1C1B02}" type="datetimeFigureOut">
              <a:rPr lang="en-US" smtClean="0"/>
              <a:t>1/26/2018</a:t>
            </a:fld>
            <a:endParaRPr lang="en-US"/>
          </a:p>
        </p:txBody>
      </p:sp>
      <p:sp>
        <p:nvSpPr>
          <p:cNvPr id="5" name="Footer Placeholder 4">
            <a:extLst>
              <a:ext uri="{FF2B5EF4-FFF2-40B4-BE49-F238E27FC236}">
                <a16:creationId xmlns:a16="http://schemas.microsoft.com/office/drawing/2014/main" id="{993116CA-1473-4409-86B8-04ABB563D2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1EA227-F460-4861-811E-1F67B433FDD8}"/>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1644232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CA1C9-395A-4305-9FA8-B3A64B7EAD2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5FCC8A3-1BF0-4022-ACBE-40B9A8018AA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D690987-070F-4889-98AE-E2923BB9772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B867AD3-B8CD-46FC-BA6A-11B6BBAA6E26}"/>
              </a:ext>
            </a:extLst>
          </p:cNvPr>
          <p:cNvSpPr>
            <a:spLocks noGrp="1"/>
          </p:cNvSpPr>
          <p:nvPr>
            <p:ph type="dt" sz="half" idx="10"/>
          </p:nvPr>
        </p:nvSpPr>
        <p:spPr/>
        <p:txBody>
          <a:bodyPr/>
          <a:lstStyle/>
          <a:p>
            <a:fld id="{4D0C11E4-296B-4192-B51C-ED0A4B1C1B02}" type="datetimeFigureOut">
              <a:rPr lang="en-US" smtClean="0"/>
              <a:t>1/26/2018</a:t>
            </a:fld>
            <a:endParaRPr lang="en-US"/>
          </a:p>
        </p:txBody>
      </p:sp>
      <p:sp>
        <p:nvSpPr>
          <p:cNvPr id="6" name="Footer Placeholder 5">
            <a:extLst>
              <a:ext uri="{FF2B5EF4-FFF2-40B4-BE49-F238E27FC236}">
                <a16:creationId xmlns:a16="http://schemas.microsoft.com/office/drawing/2014/main" id="{2EF1D43F-0FD9-4E9E-A8AB-C558E879CC0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18DB6CB-4749-4EC2-94FF-18D25C380B82}"/>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12296645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60964-6332-42F9-876D-30A74B4E91D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8933DB8-FF6E-45FE-A9EC-B0C4DAB85DE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007BBD6-EA73-4723-91C7-0BAF6812067F}"/>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6E467C9-3297-4781-B7C2-6581417D51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5969410D-05DE-40A3-8DDD-D7A6F4C00E79}"/>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7615711-CF6B-4C20-9F66-E36D819A0F5E}"/>
              </a:ext>
            </a:extLst>
          </p:cNvPr>
          <p:cNvSpPr>
            <a:spLocks noGrp="1"/>
          </p:cNvSpPr>
          <p:nvPr>
            <p:ph type="dt" sz="half" idx="10"/>
          </p:nvPr>
        </p:nvSpPr>
        <p:spPr/>
        <p:txBody>
          <a:bodyPr/>
          <a:lstStyle/>
          <a:p>
            <a:fld id="{4D0C11E4-296B-4192-B51C-ED0A4B1C1B02}" type="datetimeFigureOut">
              <a:rPr lang="en-US" smtClean="0"/>
              <a:t>1/26/2018</a:t>
            </a:fld>
            <a:endParaRPr lang="en-US"/>
          </a:p>
        </p:txBody>
      </p:sp>
      <p:sp>
        <p:nvSpPr>
          <p:cNvPr id="8" name="Footer Placeholder 7">
            <a:extLst>
              <a:ext uri="{FF2B5EF4-FFF2-40B4-BE49-F238E27FC236}">
                <a16:creationId xmlns:a16="http://schemas.microsoft.com/office/drawing/2014/main" id="{0D6CA764-C793-4591-A7E3-AA5F67F0ED4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E91CC28-C8D7-49F2-A7FB-853116AC40BD}"/>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21501220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6A010-C892-4615-9359-27FE5771174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5813301-976A-4A70-9D71-E9CA3D7B76B7}"/>
              </a:ext>
            </a:extLst>
          </p:cNvPr>
          <p:cNvSpPr>
            <a:spLocks noGrp="1"/>
          </p:cNvSpPr>
          <p:nvPr>
            <p:ph type="dt" sz="half" idx="10"/>
          </p:nvPr>
        </p:nvSpPr>
        <p:spPr/>
        <p:txBody>
          <a:bodyPr/>
          <a:lstStyle/>
          <a:p>
            <a:fld id="{4D0C11E4-296B-4192-B51C-ED0A4B1C1B02}" type="datetimeFigureOut">
              <a:rPr lang="en-US" smtClean="0"/>
              <a:t>1/26/2018</a:t>
            </a:fld>
            <a:endParaRPr lang="en-US"/>
          </a:p>
        </p:txBody>
      </p:sp>
      <p:sp>
        <p:nvSpPr>
          <p:cNvPr id="4" name="Footer Placeholder 3">
            <a:extLst>
              <a:ext uri="{FF2B5EF4-FFF2-40B4-BE49-F238E27FC236}">
                <a16:creationId xmlns:a16="http://schemas.microsoft.com/office/drawing/2014/main" id="{C948E5A8-445B-4C64-BC6B-AE338398A22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3186BB5-5568-4F10-8BD5-D067C1332654}"/>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33413834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AE62A14-B197-41B0-B060-1F1D1FC9EB24}"/>
              </a:ext>
            </a:extLst>
          </p:cNvPr>
          <p:cNvSpPr>
            <a:spLocks noGrp="1"/>
          </p:cNvSpPr>
          <p:nvPr>
            <p:ph type="dt" sz="half" idx="10"/>
          </p:nvPr>
        </p:nvSpPr>
        <p:spPr/>
        <p:txBody>
          <a:bodyPr/>
          <a:lstStyle/>
          <a:p>
            <a:fld id="{4D0C11E4-296B-4192-B51C-ED0A4B1C1B02}" type="datetimeFigureOut">
              <a:rPr lang="en-US" smtClean="0"/>
              <a:t>1/26/2018</a:t>
            </a:fld>
            <a:endParaRPr lang="en-US"/>
          </a:p>
        </p:txBody>
      </p:sp>
      <p:sp>
        <p:nvSpPr>
          <p:cNvPr id="3" name="Footer Placeholder 2">
            <a:extLst>
              <a:ext uri="{FF2B5EF4-FFF2-40B4-BE49-F238E27FC236}">
                <a16:creationId xmlns:a16="http://schemas.microsoft.com/office/drawing/2014/main" id="{90F739AD-42B3-4178-9ED9-85DE842DD0A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2F45DE5-0A84-4C11-9B18-4408DB12564E}"/>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13747033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B8F56B-C3E8-41B8-A7F8-ACE7B039BBB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E6E6D57-79C6-441D-8DEF-F4BAA800A7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568EEF9-5F6B-4380-8DC5-6109DD1CEA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FBBDD68-1D84-4EB3-9D41-512CFBC029E2}"/>
              </a:ext>
            </a:extLst>
          </p:cNvPr>
          <p:cNvSpPr>
            <a:spLocks noGrp="1"/>
          </p:cNvSpPr>
          <p:nvPr>
            <p:ph type="dt" sz="half" idx="10"/>
          </p:nvPr>
        </p:nvSpPr>
        <p:spPr/>
        <p:txBody>
          <a:bodyPr/>
          <a:lstStyle/>
          <a:p>
            <a:fld id="{4D0C11E4-296B-4192-B51C-ED0A4B1C1B02}" type="datetimeFigureOut">
              <a:rPr lang="en-US" smtClean="0"/>
              <a:t>1/26/2018</a:t>
            </a:fld>
            <a:endParaRPr lang="en-US"/>
          </a:p>
        </p:txBody>
      </p:sp>
      <p:sp>
        <p:nvSpPr>
          <p:cNvPr id="6" name="Footer Placeholder 5">
            <a:extLst>
              <a:ext uri="{FF2B5EF4-FFF2-40B4-BE49-F238E27FC236}">
                <a16:creationId xmlns:a16="http://schemas.microsoft.com/office/drawing/2014/main" id="{B28242B4-0583-4F9F-B0EF-4360F229BF1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D5FDC69-CCDF-4F4D-A6F7-CF0CD42C022A}"/>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22080029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BF8DB-D8D0-4C34-9D71-EB222567CFB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918C1D7-E7EB-42C6-980E-9BB3A91091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08C498B-5F81-4753-9431-4B2B52502E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8A757236-ACFF-4C88-B7EB-A0C73930DC03}"/>
              </a:ext>
            </a:extLst>
          </p:cNvPr>
          <p:cNvSpPr>
            <a:spLocks noGrp="1"/>
          </p:cNvSpPr>
          <p:nvPr>
            <p:ph type="dt" sz="half" idx="10"/>
          </p:nvPr>
        </p:nvSpPr>
        <p:spPr/>
        <p:txBody>
          <a:bodyPr/>
          <a:lstStyle/>
          <a:p>
            <a:fld id="{4D0C11E4-296B-4192-B51C-ED0A4B1C1B02}" type="datetimeFigureOut">
              <a:rPr lang="en-US" smtClean="0"/>
              <a:t>1/26/2018</a:t>
            </a:fld>
            <a:endParaRPr lang="en-US"/>
          </a:p>
        </p:txBody>
      </p:sp>
      <p:sp>
        <p:nvSpPr>
          <p:cNvPr id="6" name="Footer Placeholder 5">
            <a:extLst>
              <a:ext uri="{FF2B5EF4-FFF2-40B4-BE49-F238E27FC236}">
                <a16:creationId xmlns:a16="http://schemas.microsoft.com/office/drawing/2014/main" id="{D050A162-69AD-401D-94FF-89F80D67BE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150213-B67E-4F64-AD9C-246730071F96}"/>
              </a:ext>
            </a:extLst>
          </p:cNvPr>
          <p:cNvSpPr>
            <a:spLocks noGrp="1"/>
          </p:cNvSpPr>
          <p:nvPr>
            <p:ph type="sldNum" sz="quarter" idx="12"/>
          </p:nvPr>
        </p:nvSpPr>
        <p:spPr/>
        <p:txBody>
          <a:bodyPr/>
          <a:lstStyle/>
          <a:p>
            <a:fld id="{D3E6D653-0434-45D6-8A62-800CC2D343F7}" type="slidenum">
              <a:rPr lang="en-US" smtClean="0"/>
              <a:t>‹#›</a:t>
            </a:fld>
            <a:endParaRPr lang="en-US"/>
          </a:p>
        </p:txBody>
      </p:sp>
    </p:spTree>
    <p:extLst>
      <p:ext uri="{BB962C8B-B14F-4D97-AF65-F5344CB8AC3E}">
        <p14:creationId xmlns:p14="http://schemas.microsoft.com/office/powerpoint/2010/main" val="2785440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ABE801-E6E0-439B-928E-30CB21EA313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8363750-2612-4E9B-A469-01EBBC1402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BAA810-B4F0-4CA3-9DDF-1AC6D830B2D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0C11E4-296B-4192-B51C-ED0A4B1C1B02}" type="datetimeFigureOut">
              <a:rPr lang="en-US" smtClean="0"/>
              <a:t>1/26/2018</a:t>
            </a:fld>
            <a:endParaRPr lang="en-US"/>
          </a:p>
        </p:txBody>
      </p:sp>
      <p:sp>
        <p:nvSpPr>
          <p:cNvPr id="5" name="Footer Placeholder 4">
            <a:extLst>
              <a:ext uri="{FF2B5EF4-FFF2-40B4-BE49-F238E27FC236}">
                <a16:creationId xmlns:a16="http://schemas.microsoft.com/office/drawing/2014/main" id="{81FBA5A2-7241-4FF0-857E-CA188C3E38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37FF5CC-A55A-49D4-A50B-00042250D5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E6D653-0434-45D6-8A62-800CC2D343F7}" type="slidenum">
              <a:rPr lang="en-US" smtClean="0"/>
              <a:t>‹#›</a:t>
            </a:fld>
            <a:endParaRPr lang="en-US"/>
          </a:p>
        </p:txBody>
      </p:sp>
    </p:spTree>
    <p:extLst>
      <p:ext uri="{BB962C8B-B14F-4D97-AF65-F5344CB8AC3E}">
        <p14:creationId xmlns:p14="http://schemas.microsoft.com/office/powerpoint/2010/main" val="23071768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file:///C:\local_data\RAN1\R1_91ah1801_Vancouver\Docs\R1-1800396.zip" TargetMode="External"/><Relationship Id="rId13" Type="http://schemas.openxmlformats.org/officeDocument/2006/relationships/hyperlink" Target="file:///C:\local_data\RAN1\R1_91ah1801_Vancouver\Docs\R1-1800558.zip" TargetMode="External"/><Relationship Id="rId3" Type="http://schemas.openxmlformats.org/officeDocument/2006/relationships/hyperlink" Target="file:///C:\local_data\RAN1\R1_91ah1801_Vancouver\Docs\R1-1800827.zip" TargetMode="External"/><Relationship Id="rId7" Type="http://schemas.openxmlformats.org/officeDocument/2006/relationships/hyperlink" Target="file:///C:\local_data\RAN1\R1_91ah1801_Vancouver\Docs\R1-1800490.zip" TargetMode="External"/><Relationship Id="rId12" Type="http://schemas.openxmlformats.org/officeDocument/2006/relationships/hyperlink" Target="file:///C:\local_data\RAN1\R1_91ah1801_Vancouver\Docs\R1-1800375.zip" TargetMode="External"/><Relationship Id="rId2" Type="http://schemas.openxmlformats.org/officeDocument/2006/relationships/hyperlink" Target="file:///C:\local_data\RAN1\R1_91ah1801_Vancouver\Docs\R1-1800947.zip" TargetMode="External"/><Relationship Id="rId1" Type="http://schemas.openxmlformats.org/officeDocument/2006/relationships/slideLayout" Target="../slideLayouts/slideLayout2.xml"/><Relationship Id="rId6" Type="http://schemas.openxmlformats.org/officeDocument/2006/relationships/hyperlink" Target="file:///C:\local_data\RAN1\R1_91ah1801_Vancouver\Docs\R1-1800872.zip" TargetMode="External"/><Relationship Id="rId11" Type="http://schemas.openxmlformats.org/officeDocument/2006/relationships/hyperlink" Target="file:///C:\local_data\RAN1\R1_91ah1801_Vancouver\Docs\R1-1800133.zip" TargetMode="External"/><Relationship Id="rId5" Type="http://schemas.openxmlformats.org/officeDocument/2006/relationships/hyperlink" Target="file:///C:\local_data\RAN1\R1_91ah1801_Vancouver\Docs\R1-1800559.zip" TargetMode="External"/><Relationship Id="rId15" Type="http://schemas.openxmlformats.org/officeDocument/2006/relationships/hyperlink" Target="file:///C:\local_data\RAN1\R1_91ah1801_Vancouver\Docs\R1-1800489.zip" TargetMode="External"/><Relationship Id="rId10" Type="http://schemas.openxmlformats.org/officeDocument/2006/relationships/hyperlink" Target="file:///C:\local_data\RAN1\R1_91ah1801_Vancouver\Docs\R1-1800071.zip" TargetMode="External"/><Relationship Id="rId4" Type="http://schemas.openxmlformats.org/officeDocument/2006/relationships/hyperlink" Target="file:///C:\local_data\RAN1\R1_91ah1801_Vancouver\Docs\R1-1800252.zip" TargetMode="External"/><Relationship Id="rId9" Type="http://schemas.openxmlformats.org/officeDocument/2006/relationships/hyperlink" Target="file:///C:\local_data\RAN1\R1_91ah1801_Vancouver\Docs\R1-1800136.zip" TargetMode="External"/><Relationship Id="rId14" Type="http://schemas.openxmlformats.org/officeDocument/2006/relationships/hyperlink" Target="file:///C:\local_data\RAN1\R1_91ah1801_Vancouver\Docs\R1-1800447.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5D3AB-19F8-48F8-8762-0A023BB19519}"/>
              </a:ext>
            </a:extLst>
          </p:cNvPr>
          <p:cNvSpPr>
            <a:spLocks noGrp="1"/>
          </p:cNvSpPr>
          <p:nvPr>
            <p:ph type="ctrTitle"/>
          </p:nvPr>
        </p:nvSpPr>
        <p:spPr>
          <a:xfrm>
            <a:off x="972352" y="2951163"/>
            <a:ext cx="10355289" cy="2387600"/>
          </a:xfrm>
        </p:spPr>
        <p:txBody>
          <a:bodyPr>
            <a:normAutofit/>
          </a:bodyPr>
          <a:lstStyle/>
          <a:p>
            <a:r>
              <a:rPr lang="en-US" sz="4800" dirty="0">
                <a:latin typeface="Arial" panose="020B0604020202020204" pitchFamily="34" charset="0"/>
                <a:ea typeface="Calibri" panose="020F0502020204030204" pitchFamily="34" charset="0"/>
                <a:cs typeface="Arial" panose="020B0604020202020204" pitchFamily="34" charset="0"/>
              </a:rPr>
              <a:t>Title: Summary of Discussions on Multiplexing Different UCI types on a PUCCH resource</a:t>
            </a:r>
            <a:endParaRPr lang="en-US" sz="4800" dirty="0"/>
          </a:p>
        </p:txBody>
      </p:sp>
      <p:sp>
        <p:nvSpPr>
          <p:cNvPr id="7" name="TextBox 6">
            <a:extLst>
              <a:ext uri="{FF2B5EF4-FFF2-40B4-BE49-F238E27FC236}">
                <a16:creationId xmlns:a16="http://schemas.microsoft.com/office/drawing/2014/main" id="{49C7027D-1412-4526-A1BF-8BBE0AC11D33}"/>
              </a:ext>
            </a:extLst>
          </p:cNvPr>
          <p:cNvSpPr txBox="1"/>
          <p:nvPr/>
        </p:nvSpPr>
        <p:spPr>
          <a:xfrm>
            <a:off x="972353" y="656148"/>
            <a:ext cx="5123647" cy="1969578"/>
          </a:xfrm>
          <a:prstGeom prst="rect">
            <a:avLst/>
          </a:prstGeom>
          <a:noFill/>
        </p:spPr>
        <p:txBody>
          <a:bodyPr wrap="none" rtlCol="0">
            <a:spAutoFit/>
          </a:bodyPr>
          <a:lstStyle/>
          <a:p>
            <a:pPr>
              <a:lnSpc>
                <a:spcPct val="107000"/>
              </a:lnSpc>
              <a:spcAft>
                <a:spcPts val="800"/>
              </a:spcAft>
            </a:pPr>
            <a:r>
              <a:rPr lang="en-US" b="1" dirty="0"/>
              <a:t>3GPP TSG RAN WG1 Meeting AH 1801</a:t>
            </a:r>
            <a:endParaRPr lang="en-US" b="1" dirty="0">
              <a:latin typeface="Arial" panose="020B0604020202020204" pitchFamily="34" charset="0"/>
              <a:ea typeface="Calibri" panose="020F0502020204030204" pitchFamily="34" charset="0"/>
              <a:cs typeface="Arial" panose="020B0604020202020204" pitchFamily="34" charset="0"/>
            </a:endParaRPr>
          </a:p>
          <a:p>
            <a:pPr>
              <a:lnSpc>
                <a:spcPct val="107000"/>
              </a:lnSpc>
              <a:spcAft>
                <a:spcPts val="800"/>
              </a:spcAft>
            </a:pPr>
            <a:r>
              <a:rPr lang="en-US" b="1" dirty="0">
                <a:latin typeface="Arial" panose="020B0604020202020204" pitchFamily="34" charset="0"/>
                <a:ea typeface="Calibri" panose="020F0502020204030204" pitchFamily="34" charset="0"/>
                <a:cs typeface="Arial" panose="020B0604020202020204" pitchFamily="34" charset="0"/>
              </a:rPr>
              <a:t>Vancouver, Canada, January 22</a:t>
            </a:r>
            <a:r>
              <a:rPr lang="en-US" b="1" baseline="30000" dirty="0">
                <a:latin typeface="Arial" panose="020B0604020202020204" pitchFamily="34" charset="0"/>
                <a:ea typeface="Calibri" panose="020F0502020204030204" pitchFamily="34" charset="0"/>
                <a:cs typeface="Arial" panose="020B0604020202020204" pitchFamily="34" charset="0"/>
              </a:rPr>
              <a:t>nd</a:t>
            </a:r>
            <a:r>
              <a:rPr lang="en-US" b="1" dirty="0">
                <a:latin typeface="Arial" panose="020B0604020202020204" pitchFamily="34" charset="0"/>
                <a:ea typeface="Calibri" panose="020F0502020204030204" pitchFamily="34" charset="0"/>
                <a:cs typeface="Arial" panose="020B0604020202020204" pitchFamily="34" charset="0"/>
              </a:rPr>
              <a:t> – 26</a:t>
            </a:r>
            <a:r>
              <a:rPr lang="en-US" b="1" baseline="30000" dirty="0">
                <a:latin typeface="Arial" panose="020B0604020202020204" pitchFamily="34" charset="0"/>
                <a:ea typeface="Calibri" panose="020F0502020204030204" pitchFamily="34" charset="0"/>
                <a:cs typeface="Arial" panose="020B0604020202020204" pitchFamily="34" charset="0"/>
              </a:rPr>
              <a:t>th</a:t>
            </a:r>
            <a:r>
              <a:rPr lang="en-US" b="1" dirty="0">
                <a:latin typeface="Arial" panose="020B0604020202020204" pitchFamily="34" charset="0"/>
                <a:ea typeface="Calibri" panose="020F0502020204030204" pitchFamily="34" charset="0"/>
                <a:cs typeface="Arial" panose="020B0604020202020204" pitchFamily="34" charset="0"/>
              </a:rPr>
              <a:t>, 2018</a:t>
            </a:r>
            <a:endParaRPr lang="sv-SE" b="1"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b="1" dirty="0">
                <a:latin typeface="Arial" panose="020B0604020202020204" pitchFamily="34" charset="0"/>
                <a:ea typeface="Calibri" panose="020F0502020204030204" pitchFamily="34" charset="0"/>
                <a:cs typeface="Arial" panose="020B0604020202020204" pitchFamily="34" charset="0"/>
              </a:rPr>
              <a:t>Agenda Item: 7.3.2.1</a:t>
            </a:r>
            <a:endParaRPr lang="sv-SE" sz="24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b="1" dirty="0">
                <a:latin typeface="Arial" panose="020B0604020202020204" pitchFamily="34" charset="0"/>
                <a:ea typeface="Calibri" panose="020F0502020204030204" pitchFamily="34" charset="0"/>
                <a:cs typeface="Arial" panose="020B0604020202020204" pitchFamily="34" charset="0"/>
              </a:rPr>
              <a:t>Source: Ericsson</a:t>
            </a:r>
            <a:endParaRPr lang="sv-SE" sz="24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b="1" dirty="0">
                <a:latin typeface="Arial" panose="020B0604020202020204" pitchFamily="34" charset="0"/>
                <a:ea typeface="Calibri" panose="020F0502020204030204" pitchFamily="34" charset="0"/>
                <a:cs typeface="Arial" panose="020B0604020202020204" pitchFamily="34" charset="0"/>
              </a:rPr>
              <a:t>Document for: Information</a:t>
            </a:r>
            <a:endParaRPr lang="sv-SE" sz="2400" dirty="0">
              <a:latin typeface="Calibri" panose="020F0502020204030204" pitchFamily="34" charset="0"/>
              <a:ea typeface="Calibri" panose="020F0502020204030204" pitchFamily="34" charset="0"/>
              <a:cs typeface="Arial" panose="020B0604020202020204" pitchFamily="34" charset="0"/>
            </a:endParaRPr>
          </a:p>
        </p:txBody>
      </p:sp>
      <p:sp>
        <p:nvSpPr>
          <p:cNvPr id="8" name="TextBox 7">
            <a:extLst>
              <a:ext uri="{FF2B5EF4-FFF2-40B4-BE49-F238E27FC236}">
                <a16:creationId xmlns:a16="http://schemas.microsoft.com/office/drawing/2014/main" id="{3E71CDFC-9732-4397-B917-1451A49FF9B0}"/>
              </a:ext>
            </a:extLst>
          </p:cNvPr>
          <p:cNvSpPr txBox="1"/>
          <p:nvPr/>
        </p:nvSpPr>
        <p:spPr>
          <a:xfrm>
            <a:off x="9703558" y="656148"/>
            <a:ext cx="1446230" cy="400110"/>
          </a:xfrm>
          <a:prstGeom prst="rect">
            <a:avLst/>
          </a:prstGeom>
          <a:noFill/>
        </p:spPr>
        <p:txBody>
          <a:bodyPr wrap="none" rtlCol="0">
            <a:spAutoFit/>
          </a:bodyPr>
          <a:lstStyle/>
          <a:p>
            <a:r>
              <a:rPr lang="en-US" sz="2000" b="1" dirty="0"/>
              <a:t>R1-1801262</a:t>
            </a:r>
          </a:p>
        </p:txBody>
      </p:sp>
    </p:spTree>
    <p:extLst>
      <p:ext uri="{BB962C8B-B14F-4D97-AF65-F5344CB8AC3E}">
        <p14:creationId xmlns:p14="http://schemas.microsoft.com/office/powerpoint/2010/main" val="30995992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EA689-642C-4339-8B26-64B88AB9173E}"/>
              </a:ext>
            </a:extLst>
          </p:cNvPr>
          <p:cNvSpPr>
            <a:spLocks noGrp="1"/>
          </p:cNvSpPr>
          <p:nvPr>
            <p:ph type="title"/>
          </p:nvPr>
        </p:nvSpPr>
        <p:spPr>
          <a:xfrm>
            <a:off x="838200" y="306131"/>
            <a:ext cx="10515600" cy="1325563"/>
          </a:xfrm>
        </p:spPr>
        <p:txBody>
          <a:bodyPr/>
          <a:lstStyle/>
          <a:p>
            <a:r>
              <a:rPr lang="en-US" dirty="0"/>
              <a:t>Some example illustration- SR after AN</a:t>
            </a:r>
          </a:p>
        </p:txBody>
      </p:sp>
      <p:cxnSp>
        <p:nvCxnSpPr>
          <p:cNvPr id="8" name="Straight Connector 7">
            <a:extLst>
              <a:ext uri="{FF2B5EF4-FFF2-40B4-BE49-F238E27FC236}">
                <a16:creationId xmlns:a16="http://schemas.microsoft.com/office/drawing/2014/main" id="{AC5FF596-4E0E-4560-9731-62D929138A6D}"/>
              </a:ext>
            </a:extLst>
          </p:cNvPr>
          <p:cNvCxnSpPr>
            <a:cxnSpLocks/>
          </p:cNvCxnSpPr>
          <p:nvPr/>
        </p:nvCxnSpPr>
        <p:spPr>
          <a:xfrm>
            <a:off x="331304" y="3834979"/>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2A68B942-5193-4A08-8EE5-CD2666A2893A}"/>
              </a:ext>
            </a:extLst>
          </p:cNvPr>
          <p:cNvCxnSpPr>
            <a:cxnSpLocks/>
          </p:cNvCxnSpPr>
          <p:nvPr/>
        </p:nvCxnSpPr>
        <p:spPr>
          <a:xfrm>
            <a:off x="331304" y="5630648"/>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nvGrpSpPr>
          <p:cNvPr id="4" name="Group 3">
            <a:extLst>
              <a:ext uri="{FF2B5EF4-FFF2-40B4-BE49-F238E27FC236}">
                <a16:creationId xmlns:a16="http://schemas.microsoft.com/office/drawing/2014/main" id="{50FBDC5A-AC41-4BCA-A6F0-210B0F70308C}"/>
              </a:ext>
            </a:extLst>
          </p:cNvPr>
          <p:cNvGrpSpPr/>
          <p:nvPr/>
        </p:nvGrpSpPr>
        <p:grpSpPr>
          <a:xfrm>
            <a:off x="127275" y="1659998"/>
            <a:ext cx="4159998" cy="4751523"/>
            <a:chOff x="127275" y="1659998"/>
            <a:chExt cx="4159998" cy="4751523"/>
          </a:xfrm>
        </p:grpSpPr>
        <p:sp>
          <p:nvSpPr>
            <p:cNvPr id="33" name="Rectangle 32">
              <a:extLst>
                <a:ext uri="{FF2B5EF4-FFF2-40B4-BE49-F238E27FC236}">
                  <a16:creationId xmlns:a16="http://schemas.microsoft.com/office/drawing/2014/main" id="{E9C44094-97FC-4BE7-A0A5-1207DA7695E3}"/>
                </a:ext>
              </a:extLst>
            </p:cNvPr>
            <p:cNvSpPr/>
            <p:nvPr/>
          </p:nvSpPr>
          <p:spPr>
            <a:xfrm>
              <a:off x="1068009" y="2788274"/>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34" name="Rectangle 33">
              <a:extLst>
                <a:ext uri="{FF2B5EF4-FFF2-40B4-BE49-F238E27FC236}">
                  <a16:creationId xmlns:a16="http://schemas.microsoft.com/office/drawing/2014/main" id="{4FA00B68-56F7-4A47-8BDA-2BA3699DDAEA}"/>
                </a:ext>
              </a:extLst>
            </p:cNvPr>
            <p:cNvSpPr/>
            <p:nvPr/>
          </p:nvSpPr>
          <p:spPr>
            <a:xfrm>
              <a:off x="2655567" y="2098236"/>
              <a:ext cx="689113"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cxnSp>
          <p:nvCxnSpPr>
            <p:cNvPr id="36" name="Straight Connector 35">
              <a:extLst>
                <a:ext uri="{FF2B5EF4-FFF2-40B4-BE49-F238E27FC236}">
                  <a16:creationId xmlns:a16="http://schemas.microsoft.com/office/drawing/2014/main" id="{FDF42C8B-0EBE-4C83-8FF1-7FF33A477FE1}"/>
                </a:ext>
              </a:extLst>
            </p:cNvPr>
            <p:cNvCxnSpPr/>
            <p:nvPr/>
          </p:nvCxnSpPr>
          <p:spPr>
            <a:xfrm>
              <a:off x="1068011" y="1996367"/>
              <a:ext cx="0" cy="1643105"/>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7942FB3-7515-4F29-B2ED-E5158468A2F7}"/>
                </a:ext>
              </a:extLst>
            </p:cNvPr>
            <p:cNvCxnSpPr/>
            <p:nvPr/>
          </p:nvCxnSpPr>
          <p:spPr>
            <a:xfrm>
              <a:off x="3352377" y="2006346"/>
              <a:ext cx="0" cy="1643105"/>
            </a:xfrm>
            <a:prstGeom prst="line">
              <a:avLst/>
            </a:prstGeom>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E0D7F803-506E-45A7-ADCA-DF7A626872F5}"/>
                </a:ext>
              </a:extLst>
            </p:cNvPr>
            <p:cNvSpPr/>
            <p:nvPr/>
          </p:nvSpPr>
          <p:spPr>
            <a:xfrm>
              <a:off x="1129836" y="5926885"/>
              <a:ext cx="1864895" cy="46923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sp>
          <p:nvSpPr>
            <p:cNvPr id="44" name="Rectangle 43">
              <a:extLst>
                <a:ext uri="{FF2B5EF4-FFF2-40B4-BE49-F238E27FC236}">
                  <a16:creationId xmlns:a16="http://schemas.microsoft.com/office/drawing/2014/main" id="{4D79A5CB-F43B-4827-A888-D68C6F653A65}"/>
                </a:ext>
              </a:extLst>
            </p:cNvPr>
            <p:cNvSpPr/>
            <p:nvPr/>
          </p:nvSpPr>
          <p:spPr>
            <a:xfrm>
              <a:off x="1114393" y="4043385"/>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45" name="Rectangle 44">
              <a:extLst>
                <a:ext uri="{FF2B5EF4-FFF2-40B4-BE49-F238E27FC236}">
                  <a16:creationId xmlns:a16="http://schemas.microsoft.com/office/drawing/2014/main" id="{D505191A-54A8-45E8-AD53-40AD69B489E5}"/>
                </a:ext>
              </a:extLst>
            </p:cNvPr>
            <p:cNvSpPr/>
            <p:nvPr/>
          </p:nvSpPr>
          <p:spPr>
            <a:xfrm>
              <a:off x="2701951" y="4042463"/>
              <a:ext cx="689113" cy="47015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46" name="Rectangle 45">
              <a:extLst>
                <a:ext uri="{FF2B5EF4-FFF2-40B4-BE49-F238E27FC236}">
                  <a16:creationId xmlns:a16="http://schemas.microsoft.com/office/drawing/2014/main" id="{54585709-23F8-476D-95E8-883D44A96185}"/>
                </a:ext>
              </a:extLst>
            </p:cNvPr>
            <p:cNvSpPr/>
            <p:nvPr/>
          </p:nvSpPr>
          <p:spPr>
            <a:xfrm>
              <a:off x="1147525" y="4855613"/>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47" name="Rectangle 46">
              <a:extLst>
                <a:ext uri="{FF2B5EF4-FFF2-40B4-BE49-F238E27FC236}">
                  <a16:creationId xmlns:a16="http://schemas.microsoft.com/office/drawing/2014/main" id="{61291406-6DF6-4F2F-878A-C5E53FB7F333}"/>
                </a:ext>
              </a:extLst>
            </p:cNvPr>
            <p:cNvSpPr/>
            <p:nvPr/>
          </p:nvSpPr>
          <p:spPr>
            <a:xfrm>
              <a:off x="3012421" y="4854691"/>
              <a:ext cx="330530" cy="47015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53" name="TextBox 52">
              <a:extLst>
                <a:ext uri="{FF2B5EF4-FFF2-40B4-BE49-F238E27FC236}">
                  <a16:creationId xmlns:a16="http://schemas.microsoft.com/office/drawing/2014/main" id="{455AFE5C-2371-4A7A-9F39-79C71D0B8870}"/>
                </a:ext>
              </a:extLst>
            </p:cNvPr>
            <p:cNvSpPr txBox="1"/>
            <p:nvPr/>
          </p:nvSpPr>
          <p:spPr>
            <a:xfrm>
              <a:off x="3443181" y="2087219"/>
              <a:ext cx="844092" cy="369332"/>
            </a:xfrm>
            <a:prstGeom prst="rect">
              <a:avLst/>
            </a:prstGeom>
            <a:noFill/>
          </p:spPr>
          <p:txBody>
            <a:bodyPr wrap="square" rtlCol="0">
              <a:spAutoFit/>
            </a:bodyPr>
            <a:lstStyle/>
            <a:p>
              <a:r>
                <a:rPr lang="en-US" dirty="0"/>
                <a:t>F0</a:t>
              </a:r>
            </a:p>
          </p:txBody>
        </p:sp>
        <p:sp>
          <p:nvSpPr>
            <p:cNvPr id="58" name="TextBox 57">
              <a:extLst>
                <a:ext uri="{FF2B5EF4-FFF2-40B4-BE49-F238E27FC236}">
                  <a16:creationId xmlns:a16="http://schemas.microsoft.com/office/drawing/2014/main" id="{CB3A4E7A-16AC-443D-BD43-9B0016D238CD}"/>
                </a:ext>
              </a:extLst>
            </p:cNvPr>
            <p:cNvSpPr txBox="1"/>
            <p:nvPr/>
          </p:nvSpPr>
          <p:spPr>
            <a:xfrm>
              <a:off x="153772" y="6042189"/>
              <a:ext cx="617477" cy="369332"/>
            </a:xfrm>
            <a:prstGeom prst="rect">
              <a:avLst/>
            </a:prstGeom>
            <a:noFill/>
          </p:spPr>
          <p:txBody>
            <a:bodyPr wrap="none" rtlCol="0">
              <a:spAutoFit/>
            </a:bodyPr>
            <a:lstStyle/>
            <a:p>
              <a:r>
                <a:rPr lang="en-US" dirty="0"/>
                <a:t>Alt 1</a:t>
              </a:r>
            </a:p>
          </p:txBody>
        </p:sp>
        <p:sp>
          <p:nvSpPr>
            <p:cNvPr id="59" name="TextBox 58">
              <a:extLst>
                <a:ext uri="{FF2B5EF4-FFF2-40B4-BE49-F238E27FC236}">
                  <a16:creationId xmlns:a16="http://schemas.microsoft.com/office/drawing/2014/main" id="{23BBACF8-3A6A-47EC-B32F-B2D23F4A31DF}"/>
                </a:ext>
              </a:extLst>
            </p:cNvPr>
            <p:cNvSpPr txBox="1"/>
            <p:nvPr/>
          </p:nvSpPr>
          <p:spPr>
            <a:xfrm>
              <a:off x="150882" y="4923748"/>
              <a:ext cx="687318" cy="369332"/>
            </a:xfrm>
            <a:prstGeom prst="rect">
              <a:avLst/>
            </a:prstGeom>
            <a:noFill/>
          </p:spPr>
          <p:txBody>
            <a:bodyPr wrap="square" rtlCol="0">
              <a:spAutoFit/>
            </a:bodyPr>
            <a:lstStyle/>
            <a:p>
              <a:r>
                <a:rPr lang="en-US" dirty="0"/>
                <a:t>Alt 5</a:t>
              </a:r>
            </a:p>
          </p:txBody>
        </p:sp>
        <p:sp>
          <p:nvSpPr>
            <p:cNvPr id="61" name="TextBox 60">
              <a:extLst>
                <a:ext uri="{FF2B5EF4-FFF2-40B4-BE49-F238E27FC236}">
                  <a16:creationId xmlns:a16="http://schemas.microsoft.com/office/drawing/2014/main" id="{88CAC812-3DD7-4A73-BEB2-DEDEE37718BD}"/>
                </a:ext>
              </a:extLst>
            </p:cNvPr>
            <p:cNvSpPr txBox="1"/>
            <p:nvPr/>
          </p:nvSpPr>
          <p:spPr>
            <a:xfrm>
              <a:off x="127275" y="4115275"/>
              <a:ext cx="920635" cy="369332"/>
            </a:xfrm>
            <a:prstGeom prst="rect">
              <a:avLst/>
            </a:prstGeom>
            <a:noFill/>
          </p:spPr>
          <p:txBody>
            <a:bodyPr wrap="square" rtlCol="0">
              <a:spAutoFit/>
            </a:bodyPr>
            <a:lstStyle/>
            <a:p>
              <a:r>
                <a:rPr lang="en-US" dirty="0"/>
                <a:t>Alt 3,4</a:t>
              </a:r>
            </a:p>
          </p:txBody>
        </p:sp>
        <p:sp>
          <p:nvSpPr>
            <p:cNvPr id="32" name="TextBox 31">
              <a:extLst>
                <a:ext uri="{FF2B5EF4-FFF2-40B4-BE49-F238E27FC236}">
                  <a16:creationId xmlns:a16="http://schemas.microsoft.com/office/drawing/2014/main" id="{A135746D-662F-4C55-90C8-047A7DE69ABB}"/>
                </a:ext>
              </a:extLst>
            </p:cNvPr>
            <p:cNvSpPr txBox="1"/>
            <p:nvPr/>
          </p:nvSpPr>
          <p:spPr>
            <a:xfrm>
              <a:off x="400706" y="1659998"/>
              <a:ext cx="1439497" cy="369332"/>
            </a:xfrm>
            <a:prstGeom prst="rect">
              <a:avLst/>
            </a:prstGeom>
            <a:noFill/>
          </p:spPr>
          <p:txBody>
            <a:bodyPr wrap="none" rtlCol="0">
              <a:spAutoFit/>
            </a:bodyPr>
            <a:lstStyle/>
            <a:p>
              <a:r>
                <a:rPr lang="en-US" dirty="0">
                  <a:highlight>
                    <a:srgbClr val="FFFF00"/>
                  </a:highlight>
                </a:rPr>
                <a:t>Collision case</a:t>
              </a:r>
            </a:p>
          </p:txBody>
        </p:sp>
      </p:grpSp>
      <p:cxnSp>
        <p:nvCxnSpPr>
          <p:cNvPr id="38" name="Straight Connector 37">
            <a:extLst>
              <a:ext uri="{FF2B5EF4-FFF2-40B4-BE49-F238E27FC236}">
                <a16:creationId xmlns:a16="http://schemas.microsoft.com/office/drawing/2014/main" id="{41B17D5F-0F94-4BC6-B746-806C209F3F20}"/>
              </a:ext>
            </a:extLst>
          </p:cNvPr>
          <p:cNvCxnSpPr>
            <a:cxnSpLocks/>
          </p:cNvCxnSpPr>
          <p:nvPr/>
        </p:nvCxnSpPr>
        <p:spPr>
          <a:xfrm>
            <a:off x="350971" y="4665801"/>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grpSp>
        <p:nvGrpSpPr>
          <p:cNvPr id="39" name="Group 38">
            <a:extLst>
              <a:ext uri="{FF2B5EF4-FFF2-40B4-BE49-F238E27FC236}">
                <a16:creationId xmlns:a16="http://schemas.microsoft.com/office/drawing/2014/main" id="{F359520F-DF8B-4935-8590-8432D7373E54}"/>
              </a:ext>
            </a:extLst>
          </p:cNvPr>
          <p:cNvGrpSpPr/>
          <p:nvPr/>
        </p:nvGrpSpPr>
        <p:grpSpPr>
          <a:xfrm>
            <a:off x="5984304" y="1664917"/>
            <a:ext cx="4295732" cy="4751523"/>
            <a:chOff x="-8459" y="1659998"/>
            <a:chExt cx="4295732" cy="4751523"/>
          </a:xfrm>
        </p:grpSpPr>
        <p:sp>
          <p:nvSpPr>
            <p:cNvPr id="48" name="Rectangle 47">
              <a:extLst>
                <a:ext uri="{FF2B5EF4-FFF2-40B4-BE49-F238E27FC236}">
                  <a16:creationId xmlns:a16="http://schemas.microsoft.com/office/drawing/2014/main" id="{084C5CFE-6A30-44A1-8321-8C711FCE057A}"/>
                </a:ext>
              </a:extLst>
            </p:cNvPr>
            <p:cNvSpPr/>
            <p:nvPr/>
          </p:nvSpPr>
          <p:spPr>
            <a:xfrm>
              <a:off x="1068009" y="2788274"/>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49" name="Rectangle 48">
              <a:extLst>
                <a:ext uri="{FF2B5EF4-FFF2-40B4-BE49-F238E27FC236}">
                  <a16:creationId xmlns:a16="http://schemas.microsoft.com/office/drawing/2014/main" id="{A9CBE679-750C-4CD1-A55F-0B3D86212C0D}"/>
                </a:ext>
              </a:extLst>
            </p:cNvPr>
            <p:cNvSpPr/>
            <p:nvPr/>
          </p:nvSpPr>
          <p:spPr>
            <a:xfrm>
              <a:off x="2655567" y="2098236"/>
              <a:ext cx="689113"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cxnSp>
          <p:nvCxnSpPr>
            <p:cNvPr id="50" name="Straight Connector 49">
              <a:extLst>
                <a:ext uri="{FF2B5EF4-FFF2-40B4-BE49-F238E27FC236}">
                  <a16:creationId xmlns:a16="http://schemas.microsoft.com/office/drawing/2014/main" id="{D677969C-C76A-4516-9FA4-CDAD98E14231}"/>
                </a:ext>
              </a:extLst>
            </p:cNvPr>
            <p:cNvCxnSpPr/>
            <p:nvPr/>
          </p:nvCxnSpPr>
          <p:spPr>
            <a:xfrm>
              <a:off x="1068011" y="1996367"/>
              <a:ext cx="0" cy="1643105"/>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17181CED-1CE6-422B-BBB2-736DC0BFAFCB}"/>
                </a:ext>
              </a:extLst>
            </p:cNvPr>
            <p:cNvCxnSpPr/>
            <p:nvPr/>
          </p:nvCxnSpPr>
          <p:spPr>
            <a:xfrm>
              <a:off x="3352377" y="2006346"/>
              <a:ext cx="0" cy="1643105"/>
            </a:xfrm>
            <a:prstGeom prst="line">
              <a:avLst/>
            </a:prstGeom>
          </p:spPr>
          <p:style>
            <a:lnRef idx="1">
              <a:schemeClr val="accent1"/>
            </a:lnRef>
            <a:fillRef idx="0">
              <a:schemeClr val="accent1"/>
            </a:fillRef>
            <a:effectRef idx="0">
              <a:schemeClr val="accent1"/>
            </a:effectRef>
            <a:fontRef idx="minor">
              <a:schemeClr val="tx1"/>
            </a:fontRef>
          </p:style>
        </p:cxnSp>
        <p:sp>
          <p:nvSpPr>
            <p:cNvPr id="54" name="Rectangle 53">
              <a:extLst>
                <a:ext uri="{FF2B5EF4-FFF2-40B4-BE49-F238E27FC236}">
                  <a16:creationId xmlns:a16="http://schemas.microsoft.com/office/drawing/2014/main" id="{7D7974E9-7FB9-4D5B-9CC0-7A49CD16C846}"/>
                </a:ext>
              </a:extLst>
            </p:cNvPr>
            <p:cNvSpPr/>
            <p:nvPr/>
          </p:nvSpPr>
          <p:spPr>
            <a:xfrm>
              <a:off x="1129836" y="5926885"/>
              <a:ext cx="1864895" cy="46923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sp>
          <p:nvSpPr>
            <p:cNvPr id="55" name="Rectangle 54">
              <a:extLst>
                <a:ext uri="{FF2B5EF4-FFF2-40B4-BE49-F238E27FC236}">
                  <a16:creationId xmlns:a16="http://schemas.microsoft.com/office/drawing/2014/main" id="{4FE00D2D-18A7-41CD-A2F7-82DEFF61F67C}"/>
                </a:ext>
              </a:extLst>
            </p:cNvPr>
            <p:cNvSpPr/>
            <p:nvPr/>
          </p:nvSpPr>
          <p:spPr>
            <a:xfrm>
              <a:off x="1114393" y="4043385"/>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57" name="Rectangle 56">
              <a:extLst>
                <a:ext uri="{FF2B5EF4-FFF2-40B4-BE49-F238E27FC236}">
                  <a16:creationId xmlns:a16="http://schemas.microsoft.com/office/drawing/2014/main" id="{402CF27E-2008-4C16-8514-9668FB35FC8D}"/>
                </a:ext>
              </a:extLst>
            </p:cNvPr>
            <p:cNvSpPr/>
            <p:nvPr/>
          </p:nvSpPr>
          <p:spPr>
            <a:xfrm>
              <a:off x="2701951" y="4042463"/>
              <a:ext cx="689113" cy="47015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63" name="TextBox 62">
              <a:extLst>
                <a:ext uri="{FF2B5EF4-FFF2-40B4-BE49-F238E27FC236}">
                  <a16:creationId xmlns:a16="http://schemas.microsoft.com/office/drawing/2014/main" id="{D9D8E3DD-5598-48E0-B3CB-A9B320D729FA}"/>
                </a:ext>
              </a:extLst>
            </p:cNvPr>
            <p:cNvSpPr txBox="1"/>
            <p:nvPr/>
          </p:nvSpPr>
          <p:spPr>
            <a:xfrm>
              <a:off x="3443181" y="2087219"/>
              <a:ext cx="844092" cy="369332"/>
            </a:xfrm>
            <a:prstGeom prst="rect">
              <a:avLst/>
            </a:prstGeom>
            <a:noFill/>
          </p:spPr>
          <p:txBody>
            <a:bodyPr wrap="square" rtlCol="0">
              <a:spAutoFit/>
            </a:bodyPr>
            <a:lstStyle/>
            <a:p>
              <a:r>
                <a:rPr lang="en-US" dirty="0"/>
                <a:t>F2</a:t>
              </a:r>
            </a:p>
          </p:txBody>
        </p:sp>
        <p:sp>
          <p:nvSpPr>
            <p:cNvPr id="64" name="TextBox 63">
              <a:extLst>
                <a:ext uri="{FF2B5EF4-FFF2-40B4-BE49-F238E27FC236}">
                  <a16:creationId xmlns:a16="http://schemas.microsoft.com/office/drawing/2014/main" id="{55F00357-FB51-4FAC-BEDE-320D866BA44F}"/>
                </a:ext>
              </a:extLst>
            </p:cNvPr>
            <p:cNvSpPr txBox="1"/>
            <p:nvPr/>
          </p:nvSpPr>
          <p:spPr>
            <a:xfrm>
              <a:off x="-8459" y="6042189"/>
              <a:ext cx="966931" cy="369332"/>
            </a:xfrm>
            <a:prstGeom prst="rect">
              <a:avLst/>
            </a:prstGeom>
            <a:noFill/>
          </p:spPr>
          <p:txBody>
            <a:bodyPr wrap="none" rtlCol="0">
              <a:spAutoFit/>
            </a:bodyPr>
            <a:lstStyle/>
            <a:p>
              <a:r>
                <a:rPr lang="en-US" dirty="0"/>
                <a:t>Alt 1,2,5</a:t>
              </a:r>
            </a:p>
          </p:txBody>
        </p:sp>
        <p:sp>
          <p:nvSpPr>
            <p:cNvPr id="66" name="TextBox 65">
              <a:extLst>
                <a:ext uri="{FF2B5EF4-FFF2-40B4-BE49-F238E27FC236}">
                  <a16:creationId xmlns:a16="http://schemas.microsoft.com/office/drawing/2014/main" id="{E51B8A00-5116-40B7-89DE-73FB14FD73C6}"/>
                </a:ext>
              </a:extLst>
            </p:cNvPr>
            <p:cNvSpPr txBox="1"/>
            <p:nvPr/>
          </p:nvSpPr>
          <p:spPr>
            <a:xfrm>
              <a:off x="127275" y="4115275"/>
              <a:ext cx="920635" cy="369332"/>
            </a:xfrm>
            <a:prstGeom prst="rect">
              <a:avLst/>
            </a:prstGeom>
            <a:noFill/>
          </p:spPr>
          <p:txBody>
            <a:bodyPr wrap="square" rtlCol="0">
              <a:spAutoFit/>
            </a:bodyPr>
            <a:lstStyle/>
            <a:p>
              <a:r>
                <a:rPr lang="en-US" dirty="0"/>
                <a:t>Alt 3,4</a:t>
              </a:r>
            </a:p>
          </p:txBody>
        </p:sp>
        <p:sp>
          <p:nvSpPr>
            <p:cNvPr id="67" name="TextBox 66">
              <a:extLst>
                <a:ext uri="{FF2B5EF4-FFF2-40B4-BE49-F238E27FC236}">
                  <a16:creationId xmlns:a16="http://schemas.microsoft.com/office/drawing/2014/main" id="{A19BFBAA-8FA9-4C26-852A-5740D501A1ED}"/>
                </a:ext>
              </a:extLst>
            </p:cNvPr>
            <p:cNvSpPr txBox="1"/>
            <p:nvPr/>
          </p:nvSpPr>
          <p:spPr>
            <a:xfrm>
              <a:off x="400706" y="1659998"/>
              <a:ext cx="1439497" cy="369332"/>
            </a:xfrm>
            <a:prstGeom prst="rect">
              <a:avLst/>
            </a:prstGeom>
            <a:noFill/>
          </p:spPr>
          <p:txBody>
            <a:bodyPr wrap="none" rtlCol="0">
              <a:spAutoFit/>
            </a:bodyPr>
            <a:lstStyle/>
            <a:p>
              <a:r>
                <a:rPr lang="en-US" dirty="0">
                  <a:highlight>
                    <a:srgbClr val="FFFF00"/>
                  </a:highlight>
                </a:rPr>
                <a:t>Collision case</a:t>
              </a:r>
            </a:p>
          </p:txBody>
        </p:sp>
      </p:grpSp>
      <p:cxnSp>
        <p:nvCxnSpPr>
          <p:cNvPr id="68" name="Straight Connector 67">
            <a:extLst>
              <a:ext uri="{FF2B5EF4-FFF2-40B4-BE49-F238E27FC236}">
                <a16:creationId xmlns:a16="http://schemas.microsoft.com/office/drawing/2014/main" id="{D12CFF64-F892-4566-88F4-4C38DAC3C011}"/>
              </a:ext>
            </a:extLst>
          </p:cNvPr>
          <p:cNvCxnSpPr>
            <a:cxnSpLocks/>
          </p:cNvCxnSpPr>
          <p:nvPr/>
        </p:nvCxnSpPr>
        <p:spPr>
          <a:xfrm>
            <a:off x="5984852" y="3854647"/>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9" name="Straight Connector 68">
            <a:extLst>
              <a:ext uri="{FF2B5EF4-FFF2-40B4-BE49-F238E27FC236}">
                <a16:creationId xmlns:a16="http://schemas.microsoft.com/office/drawing/2014/main" id="{C6715358-6545-4152-907A-8DE71C907A66}"/>
              </a:ext>
            </a:extLst>
          </p:cNvPr>
          <p:cNvCxnSpPr>
            <a:cxnSpLocks/>
          </p:cNvCxnSpPr>
          <p:nvPr/>
        </p:nvCxnSpPr>
        <p:spPr>
          <a:xfrm>
            <a:off x="5984852" y="5650316"/>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2618623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8C332-7AF2-477A-822D-501436950A99}"/>
              </a:ext>
            </a:extLst>
          </p:cNvPr>
          <p:cNvSpPr>
            <a:spLocks noGrp="1"/>
          </p:cNvSpPr>
          <p:nvPr>
            <p:ph type="title"/>
          </p:nvPr>
        </p:nvSpPr>
        <p:spPr/>
        <p:txBody>
          <a:bodyPr/>
          <a:lstStyle/>
          <a:p>
            <a:r>
              <a:rPr lang="en-US" dirty="0"/>
              <a:t>Proposal for Alt 1</a:t>
            </a:r>
          </a:p>
        </p:txBody>
      </p:sp>
      <p:sp>
        <p:nvSpPr>
          <p:cNvPr id="3" name="Content Placeholder 2">
            <a:extLst>
              <a:ext uri="{FF2B5EF4-FFF2-40B4-BE49-F238E27FC236}">
                <a16:creationId xmlns:a16="http://schemas.microsoft.com/office/drawing/2014/main" id="{E773A4AE-1B8D-4F5E-A53D-83E9FB313E9C}"/>
              </a:ext>
            </a:extLst>
          </p:cNvPr>
          <p:cNvSpPr>
            <a:spLocks noGrp="1"/>
          </p:cNvSpPr>
          <p:nvPr>
            <p:ph idx="1"/>
          </p:nvPr>
        </p:nvSpPr>
        <p:spPr/>
        <p:txBody>
          <a:bodyPr>
            <a:normAutofit fontScale="85000" lnSpcReduction="10000"/>
          </a:bodyPr>
          <a:lstStyle/>
          <a:p>
            <a:pPr marL="0" indent="0">
              <a:buNone/>
            </a:pPr>
            <a:r>
              <a:rPr lang="en-US" dirty="0"/>
              <a:t>When the PUCCH resource for AN partially overlap with the PUCCH resource for SR:</a:t>
            </a:r>
          </a:p>
          <a:p>
            <a:r>
              <a:rPr lang="en-US" dirty="0"/>
              <a:t>If AN with PUCCH F2/F3/F4 and SR with PUCCH format F1/F0</a:t>
            </a:r>
          </a:p>
          <a:p>
            <a:pPr lvl="1"/>
            <a:r>
              <a:rPr lang="en-US" dirty="0"/>
              <a:t>Alt 1: The PUCCH resource for transmission of  AN/SR is the AN PUCCH resource. 1 bit is appended to AN for SR (0 if SR negative, 1 if SR positive)</a:t>
            </a:r>
          </a:p>
          <a:p>
            <a:r>
              <a:rPr lang="en-US" dirty="0"/>
              <a:t>AN with PUCCH F0 and SR with PUCCH F0 or F1</a:t>
            </a:r>
          </a:p>
          <a:p>
            <a:pPr lvl="1"/>
            <a:r>
              <a:rPr lang="en-US" dirty="0"/>
              <a:t>Alt 1: The PUCCH resource for transmission of  AN/SR is the AN PUCCH resource. If SR is negative, the CS of A/N is used. If SR is positive, the CS of AN incremented by one is used.</a:t>
            </a:r>
          </a:p>
          <a:p>
            <a:r>
              <a:rPr lang="en-US" dirty="0"/>
              <a:t>AN with PUCCH F1 and SR with PUCCH F0:</a:t>
            </a:r>
          </a:p>
          <a:p>
            <a:pPr lvl="1"/>
            <a:r>
              <a:rPr lang="en-US" dirty="0"/>
              <a:t>Alt1: Drop SR and transmit only AN</a:t>
            </a:r>
          </a:p>
          <a:p>
            <a:r>
              <a:rPr lang="en-US" dirty="0"/>
              <a:t>AN with PUCCH F1 and SR with PUCCH F1:</a:t>
            </a:r>
          </a:p>
          <a:p>
            <a:pPr lvl="1"/>
            <a:r>
              <a:rPr lang="en-US" dirty="0"/>
              <a:t>Alt 1: Same LTE if SR and AN have same starting and ending points. Otherwise drop SR.</a:t>
            </a:r>
          </a:p>
          <a:p>
            <a:pPr marL="0" indent="0">
              <a:buNone/>
            </a:pPr>
            <a:endParaRPr lang="en-US" dirty="0"/>
          </a:p>
        </p:txBody>
      </p:sp>
    </p:spTree>
    <p:extLst>
      <p:ext uri="{BB962C8B-B14F-4D97-AF65-F5344CB8AC3E}">
        <p14:creationId xmlns:p14="http://schemas.microsoft.com/office/powerpoint/2010/main" val="37235938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8C332-7AF2-477A-822D-501436950A99}"/>
              </a:ext>
            </a:extLst>
          </p:cNvPr>
          <p:cNvSpPr>
            <a:spLocks noGrp="1"/>
          </p:cNvSpPr>
          <p:nvPr>
            <p:ph type="title"/>
          </p:nvPr>
        </p:nvSpPr>
        <p:spPr/>
        <p:txBody>
          <a:bodyPr/>
          <a:lstStyle/>
          <a:p>
            <a:r>
              <a:rPr lang="en-US" dirty="0"/>
              <a:t>Proposal for Alt 2</a:t>
            </a:r>
          </a:p>
        </p:txBody>
      </p:sp>
      <p:sp>
        <p:nvSpPr>
          <p:cNvPr id="3" name="Content Placeholder 2">
            <a:extLst>
              <a:ext uri="{FF2B5EF4-FFF2-40B4-BE49-F238E27FC236}">
                <a16:creationId xmlns:a16="http://schemas.microsoft.com/office/drawing/2014/main" id="{E773A4AE-1B8D-4F5E-A53D-83E9FB313E9C}"/>
              </a:ext>
            </a:extLst>
          </p:cNvPr>
          <p:cNvSpPr>
            <a:spLocks noGrp="1"/>
          </p:cNvSpPr>
          <p:nvPr>
            <p:ph idx="1"/>
          </p:nvPr>
        </p:nvSpPr>
        <p:spPr/>
        <p:txBody>
          <a:bodyPr>
            <a:normAutofit fontScale="85000" lnSpcReduction="10000"/>
          </a:bodyPr>
          <a:lstStyle/>
          <a:p>
            <a:pPr marL="0" indent="0">
              <a:buNone/>
            </a:pPr>
            <a:r>
              <a:rPr lang="en-US" dirty="0"/>
              <a:t>When the PUCCH resource for AN partially overlap with the PUCCH resource for SR:</a:t>
            </a:r>
          </a:p>
          <a:p>
            <a:r>
              <a:rPr lang="en-US" dirty="0"/>
              <a:t>If AN with PUCCH F2/F3/F4 and SR with PUCCH format F1/F0</a:t>
            </a:r>
          </a:p>
          <a:p>
            <a:pPr lvl="1"/>
            <a:r>
              <a:rPr lang="en-US" dirty="0"/>
              <a:t>Alt 1: The PUCCH resource for transmission of  AN/SR is the AN PUCCH resource. 1 bit is appended to AN for SR (0 if SR negative, 1 if SR positive)</a:t>
            </a:r>
          </a:p>
          <a:p>
            <a:r>
              <a:rPr lang="en-US" dirty="0"/>
              <a:t>AN with PUCCH F0 and SR with PUCCH F0 or F1</a:t>
            </a:r>
          </a:p>
          <a:p>
            <a:pPr lvl="1"/>
            <a:r>
              <a:rPr lang="en-US" dirty="0"/>
              <a:t>Alt 1: The PUCCH resource for transmission of  AN/SR is the AN PUCCH resource. If SR is negative, the CS of A/N is used. If SR is positive, the CS of AN incremented by one is used.</a:t>
            </a:r>
          </a:p>
          <a:p>
            <a:r>
              <a:rPr lang="en-US" dirty="0"/>
              <a:t>AN with PUCCH F1 and SR with PUCCH F0:</a:t>
            </a:r>
          </a:p>
          <a:p>
            <a:pPr lvl="1"/>
            <a:r>
              <a:rPr lang="en-US" dirty="0"/>
              <a:t>Alt 2: The PUCCH resource for transmission of AN/SR is the AN PUCCH resource. If SR is negative, the CS of A/N is used for all symbols. If SR is positive, for the overlapping symbols, the CS of AN of the UCI/DMRS is incremented by one.</a:t>
            </a:r>
          </a:p>
          <a:p>
            <a:r>
              <a:rPr lang="en-US" dirty="0"/>
              <a:t>AN with PUCCH F1 and SR with PUCCH F1:</a:t>
            </a:r>
          </a:p>
          <a:p>
            <a:pPr lvl="1"/>
            <a:r>
              <a:rPr lang="en-US" dirty="0">
                <a:sym typeface="Wingdings" panose="05000000000000000000" pitchFamily="2" charset="2"/>
              </a:rPr>
              <a:t>Alt2: Same as LTE if UE processing time for AN is guaranteed. Otherwise drop SR</a:t>
            </a:r>
            <a:endParaRPr lang="en-US" dirty="0"/>
          </a:p>
          <a:p>
            <a:pPr lvl="1"/>
            <a:endParaRPr lang="en-US" dirty="0"/>
          </a:p>
          <a:p>
            <a:pPr marL="0" indent="0">
              <a:buNone/>
            </a:pPr>
            <a:endParaRPr lang="en-US" dirty="0"/>
          </a:p>
        </p:txBody>
      </p:sp>
    </p:spTree>
    <p:extLst>
      <p:ext uri="{BB962C8B-B14F-4D97-AF65-F5344CB8AC3E}">
        <p14:creationId xmlns:p14="http://schemas.microsoft.com/office/powerpoint/2010/main" val="22363231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4A38AE-0E6E-462F-BD85-798861721A8C}"/>
              </a:ext>
            </a:extLst>
          </p:cNvPr>
          <p:cNvSpPr>
            <a:spLocks noGrp="1"/>
          </p:cNvSpPr>
          <p:nvPr>
            <p:ph type="title"/>
          </p:nvPr>
        </p:nvSpPr>
        <p:spPr/>
        <p:txBody>
          <a:bodyPr/>
          <a:lstStyle/>
          <a:p>
            <a:r>
              <a:rPr lang="en-US" dirty="0"/>
              <a:t>Proposal for Alt 3</a:t>
            </a:r>
          </a:p>
        </p:txBody>
      </p:sp>
      <p:sp>
        <p:nvSpPr>
          <p:cNvPr id="3" name="Content Placeholder 2">
            <a:extLst>
              <a:ext uri="{FF2B5EF4-FFF2-40B4-BE49-F238E27FC236}">
                <a16:creationId xmlns:a16="http://schemas.microsoft.com/office/drawing/2014/main" id="{8EC97552-2890-49AD-8F6C-D1AB29149136}"/>
              </a:ext>
            </a:extLst>
          </p:cNvPr>
          <p:cNvSpPr>
            <a:spLocks noGrp="1"/>
          </p:cNvSpPr>
          <p:nvPr>
            <p:ph idx="1"/>
          </p:nvPr>
        </p:nvSpPr>
        <p:spPr/>
        <p:txBody>
          <a:bodyPr>
            <a:normAutofit fontScale="62500" lnSpcReduction="20000"/>
          </a:bodyPr>
          <a:lstStyle/>
          <a:p>
            <a:pPr marL="0" indent="0">
              <a:buNone/>
            </a:pPr>
            <a:r>
              <a:rPr lang="en-US" altLang="zh-CN" dirty="0"/>
              <a:t>When the PUCCH resource for AN partially overlap with the PUCCH resource for SR:</a:t>
            </a:r>
          </a:p>
          <a:p>
            <a:r>
              <a:rPr lang="en-US" altLang="zh-CN" dirty="0"/>
              <a:t>If AN with PUCCH F3/F4 and SR with PUCCH format F0</a:t>
            </a:r>
          </a:p>
          <a:p>
            <a:pPr lvl="1"/>
            <a:r>
              <a:rPr lang="en-US" altLang="zh-CN" dirty="0"/>
              <a:t>Alt 3: If periodicity of SR PUCCH F0 is shorter than the length of AN PUCCH F3/F4, the long AN PUCCH resource is punctured with the short SR PUCCH transmission on the overlapping symbols. Otherwise, </a:t>
            </a:r>
            <a:r>
              <a:rPr lang="en-US" dirty="0"/>
              <a:t>the PUCCH resource for transmission of AN/SR is the AN PUCCH resource.</a:t>
            </a:r>
            <a:endParaRPr lang="en-US" altLang="zh-CN" dirty="0"/>
          </a:p>
          <a:p>
            <a:r>
              <a:rPr lang="en-US" altLang="zh-CN" dirty="0"/>
              <a:t>AN with PUCCH F0/F2 and SR with PUCCH format F1</a:t>
            </a:r>
          </a:p>
          <a:p>
            <a:pPr lvl="1"/>
            <a:r>
              <a:rPr lang="en-US" altLang="zh-CN" dirty="0"/>
              <a:t>Alt 3: If the DL grant corresponding to the AN is before the SR, the PUCCH resource for transmission of AN/SR is the AN PUCCH resource. Otherwise, drop A/N to maintain orthogonality for SR.</a:t>
            </a:r>
          </a:p>
          <a:p>
            <a:r>
              <a:rPr lang="en-US" altLang="zh-CN" dirty="0"/>
              <a:t>AN with PUCCH F1 and SR with PUCCH F0:</a:t>
            </a:r>
          </a:p>
          <a:p>
            <a:pPr lvl="1"/>
            <a:r>
              <a:rPr lang="en-US" altLang="zh-CN" dirty="0"/>
              <a:t>Alt 3: 1-bit (bundled) HARQ-ACK and 1-bit SR are transmitted on PUCCH format 1</a:t>
            </a:r>
          </a:p>
          <a:p>
            <a:r>
              <a:rPr lang="en-US" altLang="zh-CN" dirty="0"/>
              <a:t>AN with PUCCH F0/F2 and SR with PUCCH F0</a:t>
            </a:r>
          </a:p>
          <a:p>
            <a:pPr lvl="1"/>
            <a:r>
              <a:rPr lang="en-US" altLang="zh-CN" dirty="0"/>
              <a:t>Alt 1: The PUCCH resource for transmission of AN/SR is the AN PUCCH resource.</a:t>
            </a:r>
          </a:p>
          <a:p>
            <a:r>
              <a:rPr lang="en-US" altLang="zh-CN" dirty="0"/>
              <a:t>AN with PUCCH F3/F4 and SR with PUCCH format F1</a:t>
            </a:r>
          </a:p>
          <a:p>
            <a:pPr marL="685800" lvl="2">
              <a:spcBef>
                <a:spcPts val="1000"/>
              </a:spcBef>
            </a:pPr>
            <a:r>
              <a:rPr lang="en-US" altLang="zh-CN" sz="2400" dirty="0"/>
              <a:t>Alt 1:The PUCCH resource for transmission of AN/SR is the AN PUCCH resource. </a:t>
            </a:r>
          </a:p>
          <a:p>
            <a:r>
              <a:rPr lang="en-US" altLang="zh-CN" dirty="0"/>
              <a:t>AN with PUCCH F1 and SR with PUCCH F1:</a:t>
            </a:r>
          </a:p>
          <a:p>
            <a:pPr lvl="1"/>
            <a:r>
              <a:rPr lang="en-US" altLang="zh-CN" dirty="0"/>
              <a:t>Alt 1: Same as LTE, do channel selection</a:t>
            </a:r>
          </a:p>
        </p:txBody>
      </p:sp>
    </p:spTree>
    <p:extLst>
      <p:ext uri="{BB962C8B-B14F-4D97-AF65-F5344CB8AC3E}">
        <p14:creationId xmlns:p14="http://schemas.microsoft.com/office/powerpoint/2010/main" val="40732501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8C332-7AF2-477A-822D-501436950A99}"/>
              </a:ext>
            </a:extLst>
          </p:cNvPr>
          <p:cNvSpPr>
            <a:spLocks noGrp="1"/>
          </p:cNvSpPr>
          <p:nvPr>
            <p:ph type="title"/>
          </p:nvPr>
        </p:nvSpPr>
        <p:spPr/>
        <p:txBody>
          <a:bodyPr/>
          <a:lstStyle/>
          <a:p>
            <a:r>
              <a:rPr lang="en-US" dirty="0"/>
              <a:t>Proposal for Alt 4</a:t>
            </a:r>
          </a:p>
        </p:txBody>
      </p:sp>
      <p:sp>
        <p:nvSpPr>
          <p:cNvPr id="3" name="Content Placeholder 2">
            <a:extLst>
              <a:ext uri="{FF2B5EF4-FFF2-40B4-BE49-F238E27FC236}">
                <a16:creationId xmlns:a16="http://schemas.microsoft.com/office/drawing/2014/main" id="{E773A4AE-1B8D-4F5E-A53D-83E9FB313E9C}"/>
              </a:ext>
            </a:extLst>
          </p:cNvPr>
          <p:cNvSpPr>
            <a:spLocks noGrp="1"/>
          </p:cNvSpPr>
          <p:nvPr>
            <p:ph idx="1"/>
          </p:nvPr>
        </p:nvSpPr>
        <p:spPr/>
        <p:txBody>
          <a:bodyPr>
            <a:normAutofit fontScale="77500" lnSpcReduction="20000"/>
          </a:bodyPr>
          <a:lstStyle/>
          <a:p>
            <a:pPr marL="0" indent="0">
              <a:buNone/>
            </a:pPr>
            <a:r>
              <a:rPr lang="en-US" dirty="0"/>
              <a:t>When the PUCCH resource for AN partially overlap with the PUCCH resource for SR:</a:t>
            </a:r>
          </a:p>
          <a:p>
            <a:r>
              <a:rPr lang="en-US" dirty="0"/>
              <a:t>If AN with PUCCH F2/F3/F4 and SR with PUCCH format F1/F0</a:t>
            </a:r>
          </a:p>
          <a:p>
            <a:pPr lvl="1"/>
            <a:r>
              <a:rPr lang="en-US" dirty="0"/>
              <a:t>Alt 4: If both AN and SR are long PUCCH or both are short, similar to Alt 1. Otherwise, Both AN PUCCH resource and SR PUCCH resource are transmitted while the long PUCCH resource  is punctured with the short PUCCH transmission on the overlapping symbols in case of positive SR.</a:t>
            </a:r>
          </a:p>
          <a:p>
            <a:r>
              <a:rPr lang="en-US" dirty="0"/>
              <a:t>AN with PUCCH F0 and SR with PUCCH F0 or F1</a:t>
            </a:r>
          </a:p>
          <a:p>
            <a:pPr lvl="1"/>
            <a:r>
              <a:rPr lang="en-US" dirty="0"/>
              <a:t>Alt 4: If both AN and SR are short PUCCH, similar to Alt 1. Otherwise, Both AN PUCCH resource and SR PUCCH resource are transmitted while the long PUCCH resource  is punctured with the short PUCCH transmission on the overlapping symbols in case of positive SR.</a:t>
            </a:r>
            <a:endParaRPr lang="en-US" dirty="0">
              <a:solidFill>
                <a:srgbClr val="FF0000"/>
              </a:solidFill>
            </a:endParaRPr>
          </a:p>
          <a:p>
            <a:r>
              <a:rPr lang="en-US" dirty="0"/>
              <a:t>AN with PUCCH F1 and SR with PUCCH F0:</a:t>
            </a:r>
          </a:p>
          <a:p>
            <a:pPr lvl="1"/>
            <a:r>
              <a:rPr lang="en-US" dirty="0"/>
              <a:t>Alt 4: Both AN PUCCH resource and SR PUCCH resource are transmitted while the long PUCCH resource  is punctured with the short PUCCH transmission on the overlapping symbols.</a:t>
            </a:r>
          </a:p>
          <a:p>
            <a:r>
              <a:rPr lang="en-US" dirty="0"/>
              <a:t>AN with PUCCH F1 and SR with PUCCH F1:</a:t>
            </a:r>
          </a:p>
          <a:p>
            <a:pPr lvl="1"/>
            <a:r>
              <a:rPr lang="en-US" dirty="0"/>
              <a:t>Alt 4: Same as LTE if AN starts before or same time as SR. Otherwise drop SR.</a:t>
            </a:r>
            <a:endParaRPr lang="en-US" dirty="0">
              <a:sym typeface="Wingdings" panose="05000000000000000000" pitchFamily="2" charset="2"/>
            </a:endParaRPr>
          </a:p>
        </p:txBody>
      </p:sp>
    </p:spTree>
    <p:extLst>
      <p:ext uri="{BB962C8B-B14F-4D97-AF65-F5344CB8AC3E}">
        <p14:creationId xmlns:p14="http://schemas.microsoft.com/office/powerpoint/2010/main" val="34565628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8C332-7AF2-477A-822D-501436950A99}"/>
              </a:ext>
            </a:extLst>
          </p:cNvPr>
          <p:cNvSpPr>
            <a:spLocks noGrp="1"/>
          </p:cNvSpPr>
          <p:nvPr>
            <p:ph type="title"/>
          </p:nvPr>
        </p:nvSpPr>
        <p:spPr/>
        <p:txBody>
          <a:bodyPr/>
          <a:lstStyle/>
          <a:p>
            <a:r>
              <a:rPr lang="en-US" dirty="0"/>
              <a:t>Proposal for Alt 5</a:t>
            </a:r>
          </a:p>
        </p:txBody>
      </p:sp>
      <p:sp>
        <p:nvSpPr>
          <p:cNvPr id="3" name="Content Placeholder 2">
            <a:extLst>
              <a:ext uri="{FF2B5EF4-FFF2-40B4-BE49-F238E27FC236}">
                <a16:creationId xmlns:a16="http://schemas.microsoft.com/office/drawing/2014/main" id="{E773A4AE-1B8D-4F5E-A53D-83E9FB313E9C}"/>
              </a:ext>
            </a:extLst>
          </p:cNvPr>
          <p:cNvSpPr>
            <a:spLocks noGrp="1"/>
          </p:cNvSpPr>
          <p:nvPr>
            <p:ph idx="1"/>
          </p:nvPr>
        </p:nvSpPr>
        <p:spPr/>
        <p:txBody>
          <a:bodyPr>
            <a:normAutofit fontScale="85000" lnSpcReduction="20000"/>
          </a:bodyPr>
          <a:lstStyle/>
          <a:p>
            <a:pPr marL="0" indent="0">
              <a:buNone/>
            </a:pPr>
            <a:r>
              <a:rPr lang="en-US" dirty="0"/>
              <a:t>When the PUCCH resource for AN partially overlap with the PUCCH resource for SR:</a:t>
            </a:r>
          </a:p>
          <a:p>
            <a:r>
              <a:rPr lang="en-US" dirty="0"/>
              <a:t>If AN with PUCCH F2/F3/F4 and SR with PUCCH format F1/F0</a:t>
            </a:r>
          </a:p>
          <a:p>
            <a:pPr lvl="1"/>
            <a:r>
              <a:rPr lang="en-US" dirty="0"/>
              <a:t>Alt 5: If SR is F1 or F0 with one symbol or F0 fully overlapping with AN, similar to Alt1. Otherwise the AN PUCCH resource is transmitted and SR PUCCH resource is transmitted only on the non-overlap symbol.</a:t>
            </a:r>
          </a:p>
          <a:p>
            <a:r>
              <a:rPr lang="en-US" dirty="0"/>
              <a:t>AN with PUCCH F0 and SR with PUCCH F0 or F1</a:t>
            </a:r>
          </a:p>
          <a:p>
            <a:pPr lvl="1"/>
            <a:r>
              <a:rPr lang="en-US" dirty="0"/>
              <a:t>Alt 1: The PUCCH resource for transmission of  AN/SR is the AN PUCCH resource. If SR is negative, the CS of A/N is used. If SR is positive, the CS of AN incremented by one is used.</a:t>
            </a:r>
          </a:p>
          <a:p>
            <a:r>
              <a:rPr lang="en-US" dirty="0"/>
              <a:t>AN with PUCCH F1 and SR with PUCCH F0:</a:t>
            </a:r>
          </a:p>
          <a:p>
            <a:pPr lvl="1"/>
            <a:r>
              <a:rPr lang="en-US" dirty="0"/>
              <a:t>Alt 5: If F0 with one symbol or F0 fully overlapping with AN, similar to Alt1. Otherwise the AN PUCCH resource is transmitted and SR PUCCH resource is transmitted only on the non-overlap symbol. </a:t>
            </a:r>
          </a:p>
          <a:p>
            <a:r>
              <a:rPr lang="en-US" dirty="0"/>
              <a:t>AN with PUCCH F1 and SR with PUCCH F1:</a:t>
            </a:r>
          </a:p>
          <a:p>
            <a:pPr lvl="1"/>
            <a:r>
              <a:rPr lang="en-US" dirty="0"/>
              <a:t>Alt 1: Same LTE if SR and AN have same starting and ending points. Otherwise drop SR.</a:t>
            </a:r>
          </a:p>
          <a:p>
            <a:pPr marL="0" indent="0">
              <a:buNone/>
            </a:pPr>
            <a:endParaRPr lang="en-US" dirty="0"/>
          </a:p>
        </p:txBody>
      </p:sp>
    </p:spTree>
    <p:extLst>
      <p:ext uri="{BB962C8B-B14F-4D97-AF65-F5344CB8AC3E}">
        <p14:creationId xmlns:p14="http://schemas.microsoft.com/office/powerpoint/2010/main" val="17570018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0A6C2-8EF8-4655-ACDE-D774751A3FF0}"/>
              </a:ext>
            </a:extLst>
          </p:cNvPr>
          <p:cNvSpPr>
            <a:spLocks noGrp="1"/>
          </p:cNvSpPr>
          <p:nvPr>
            <p:ph type="title"/>
          </p:nvPr>
        </p:nvSpPr>
        <p:spPr/>
        <p:txBody>
          <a:bodyPr/>
          <a:lstStyle/>
          <a:p>
            <a:r>
              <a:rPr lang="en-US" dirty="0"/>
              <a:t>Proposal for Alt 6</a:t>
            </a:r>
          </a:p>
        </p:txBody>
      </p:sp>
      <p:sp>
        <p:nvSpPr>
          <p:cNvPr id="3" name="Content Placeholder 2">
            <a:extLst>
              <a:ext uri="{FF2B5EF4-FFF2-40B4-BE49-F238E27FC236}">
                <a16:creationId xmlns:a16="http://schemas.microsoft.com/office/drawing/2014/main" id="{0628CE10-7F93-468F-BDE4-357FC716A173}"/>
              </a:ext>
            </a:extLst>
          </p:cNvPr>
          <p:cNvSpPr>
            <a:spLocks noGrp="1"/>
          </p:cNvSpPr>
          <p:nvPr>
            <p:ph idx="1"/>
          </p:nvPr>
        </p:nvSpPr>
        <p:spPr/>
        <p:txBody>
          <a:bodyPr>
            <a:normAutofit fontScale="92500" lnSpcReduction="20000"/>
          </a:bodyPr>
          <a:lstStyle/>
          <a:p>
            <a:r>
              <a:rPr lang="en-US" dirty="0"/>
              <a:t>When the PUCCH resource for AN partially overlap with the PUCCH resource for SR</a:t>
            </a:r>
          </a:p>
          <a:p>
            <a:pPr lvl="1"/>
            <a:r>
              <a:rPr lang="en-US" dirty="0"/>
              <a:t>If AN and SR start at the same time, AN and SR (positive or negative) are transmitted similar to Alt 1. </a:t>
            </a:r>
          </a:p>
          <a:p>
            <a:pPr lvl="1"/>
            <a:r>
              <a:rPr lang="en-US" dirty="0"/>
              <a:t>If AN starts before SR, AN and SR (positive or negative) are transmitted similar to Alt 1.</a:t>
            </a:r>
          </a:p>
          <a:p>
            <a:pPr lvl="2"/>
            <a:r>
              <a:rPr lang="en-US" dirty="0"/>
              <a:t>In case of AN and negative SR, if at the time of transmission of SR, if SR is present and SR has higher priority than AN, AN transmission is stopped and SR transmission starts. Otherwise PUCCH transmission with AN and negative SR continues.</a:t>
            </a:r>
          </a:p>
          <a:p>
            <a:pPr lvl="1"/>
            <a:r>
              <a:rPr lang="en-US" dirty="0"/>
              <a:t>If AN starts after SR, </a:t>
            </a:r>
          </a:p>
          <a:p>
            <a:pPr lvl="2"/>
            <a:r>
              <a:rPr lang="en-US" dirty="0"/>
              <a:t>If SR is positive at the time of transmission SR, SR is transmitted using SR PUCCH resource. At the time of transmission of AN, if AN has higher priority, SR transmission, if any, stopped and AN and SR (positive) is transmitted similar to Alt 1.</a:t>
            </a:r>
          </a:p>
          <a:p>
            <a:pPr lvl="2"/>
            <a:r>
              <a:rPr lang="en-US" dirty="0"/>
              <a:t>If SR is negative at the time of transmission SR, nothing is transmitted until the time of AN transmission. Then, AN and SR (positive or negative) is transmitted similar to Alt 1.</a:t>
            </a:r>
          </a:p>
          <a:p>
            <a:pPr lvl="1"/>
            <a:r>
              <a:rPr lang="en-US" dirty="0"/>
              <a:t>FFS priority rule</a:t>
            </a:r>
          </a:p>
          <a:p>
            <a:pPr lvl="2"/>
            <a:endParaRPr lang="en-US" dirty="0"/>
          </a:p>
          <a:p>
            <a:pPr lvl="2"/>
            <a:endParaRPr lang="en-US" dirty="0"/>
          </a:p>
          <a:p>
            <a:pPr lvl="1"/>
            <a:endParaRPr lang="en-US" dirty="0"/>
          </a:p>
        </p:txBody>
      </p:sp>
    </p:spTree>
    <p:extLst>
      <p:ext uri="{BB962C8B-B14F-4D97-AF65-F5344CB8AC3E}">
        <p14:creationId xmlns:p14="http://schemas.microsoft.com/office/powerpoint/2010/main" val="1554948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A7D8E-5BF5-434E-A8D0-63B6871D8D66}"/>
              </a:ext>
            </a:extLst>
          </p:cNvPr>
          <p:cNvSpPr>
            <a:spLocks noGrp="1"/>
          </p:cNvSpPr>
          <p:nvPr>
            <p:ph type="title"/>
          </p:nvPr>
        </p:nvSpPr>
        <p:spPr/>
        <p:txBody>
          <a:bodyPr/>
          <a:lstStyle/>
          <a:p>
            <a:r>
              <a:rPr lang="en-US" dirty="0"/>
              <a:t>Suggestions for next meeting</a:t>
            </a:r>
          </a:p>
        </p:txBody>
      </p:sp>
      <p:sp>
        <p:nvSpPr>
          <p:cNvPr id="3" name="Content Placeholder 2">
            <a:extLst>
              <a:ext uri="{FF2B5EF4-FFF2-40B4-BE49-F238E27FC236}">
                <a16:creationId xmlns:a16="http://schemas.microsoft.com/office/drawing/2014/main" id="{021267C5-AEB1-47CA-83C3-4DF7C94E934B}"/>
              </a:ext>
            </a:extLst>
          </p:cNvPr>
          <p:cNvSpPr>
            <a:spLocks noGrp="1"/>
          </p:cNvSpPr>
          <p:nvPr>
            <p:ph idx="1"/>
          </p:nvPr>
        </p:nvSpPr>
        <p:spPr/>
        <p:txBody>
          <a:bodyPr/>
          <a:lstStyle/>
          <a:p>
            <a:r>
              <a:rPr lang="en-US" dirty="0"/>
              <a:t>Aim to converge to one scheme</a:t>
            </a:r>
          </a:p>
          <a:p>
            <a:pPr lvl="1"/>
            <a:r>
              <a:rPr lang="en-US" dirty="0"/>
              <a:t>Perhaps decide on high level approach (slide 5) and then, based on the outcome, determine the PUCCH resource for all the combination as done in slides 11-16.</a:t>
            </a:r>
          </a:p>
        </p:txBody>
      </p:sp>
    </p:spTree>
    <p:extLst>
      <p:ext uri="{BB962C8B-B14F-4D97-AF65-F5344CB8AC3E}">
        <p14:creationId xmlns:p14="http://schemas.microsoft.com/office/powerpoint/2010/main" val="9259631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2D80E-F923-4ACC-81A3-110AEF5D2B67}"/>
              </a:ext>
            </a:extLst>
          </p:cNvPr>
          <p:cNvSpPr>
            <a:spLocks noGrp="1"/>
          </p:cNvSpPr>
          <p:nvPr>
            <p:ph type="title"/>
          </p:nvPr>
        </p:nvSpPr>
        <p:spPr>
          <a:xfrm>
            <a:off x="1102895" y="2663156"/>
            <a:ext cx="10515600" cy="1325563"/>
          </a:xfrm>
        </p:spPr>
        <p:txBody>
          <a:bodyPr/>
          <a:lstStyle/>
          <a:p>
            <a:pPr algn="ctr"/>
            <a:r>
              <a:rPr lang="en-US" dirty="0"/>
              <a:t>Multiplexing AN/SR and CSI</a:t>
            </a:r>
          </a:p>
        </p:txBody>
      </p:sp>
    </p:spTree>
    <p:extLst>
      <p:ext uri="{BB962C8B-B14F-4D97-AF65-F5344CB8AC3E}">
        <p14:creationId xmlns:p14="http://schemas.microsoft.com/office/powerpoint/2010/main" val="24963245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4AD9F-3EA1-4DD3-8322-EABAB3604962}"/>
              </a:ext>
            </a:extLst>
          </p:cNvPr>
          <p:cNvSpPr>
            <a:spLocks noGrp="1"/>
          </p:cNvSpPr>
          <p:nvPr>
            <p:ph type="title"/>
          </p:nvPr>
        </p:nvSpPr>
        <p:spPr/>
        <p:txBody>
          <a:bodyPr/>
          <a:lstStyle/>
          <a:p>
            <a:r>
              <a:rPr lang="en-US" dirty="0"/>
              <a:t>Overlapped AN/SR and CSI PUCCH resources</a:t>
            </a:r>
          </a:p>
        </p:txBody>
      </p:sp>
      <p:sp>
        <p:nvSpPr>
          <p:cNvPr id="3" name="Content Placeholder 2">
            <a:extLst>
              <a:ext uri="{FF2B5EF4-FFF2-40B4-BE49-F238E27FC236}">
                <a16:creationId xmlns:a16="http://schemas.microsoft.com/office/drawing/2014/main" id="{C5E5BF72-8A58-4123-8E33-C45FF27E817C}"/>
              </a:ext>
            </a:extLst>
          </p:cNvPr>
          <p:cNvSpPr>
            <a:spLocks noGrp="1"/>
          </p:cNvSpPr>
          <p:nvPr>
            <p:ph idx="1"/>
          </p:nvPr>
        </p:nvSpPr>
        <p:spPr>
          <a:xfrm>
            <a:off x="838200" y="1825625"/>
            <a:ext cx="10515600" cy="4641436"/>
          </a:xfrm>
        </p:spPr>
        <p:txBody>
          <a:bodyPr>
            <a:normAutofit/>
          </a:bodyPr>
          <a:lstStyle/>
          <a:p>
            <a:r>
              <a:rPr lang="en-US" sz="2000" dirty="0"/>
              <a:t>Step 1:</a:t>
            </a:r>
          </a:p>
          <a:p>
            <a:pPr lvl="1"/>
            <a:r>
              <a:rPr lang="en-US" sz="1600" dirty="0"/>
              <a:t>UE determines AN PUCCH resource using PUCCH Resource Set + ARI</a:t>
            </a:r>
          </a:p>
          <a:p>
            <a:pPr marL="914400" lvl="2" indent="0">
              <a:buNone/>
            </a:pPr>
            <a:r>
              <a:rPr lang="en-US" sz="1400" dirty="0">
                <a:solidFill>
                  <a:schemeClr val="accent1"/>
                </a:solidFill>
              </a:rPr>
              <a:t>AN PUCCH resources can be F0, F1, F2, F3, F4</a:t>
            </a:r>
          </a:p>
          <a:p>
            <a:pPr lvl="1"/>
            <a:r>
              <a:rPr lang="en-US" sz="1600" dirty="0"/>
              <a:t>UE determines CSI PUCCH resource from RRC configuration</a:t>
            </a:r>
          </a:p>
          <a:p>
            <a:pPr lvl="2"/>
            <a:r>
              <a:rPr lang="en-US" sz="1400" dirty="0">
                <a:solidFill>
                  <a:schemeClr val="accent2"/>
                </a:solidFill>
              </a:rPr>
              <a:t>CSI PUCCH resources only F2 or F3 or F4</a:t>
            </a:r>
          </a:p>
          <a:p>
            <a:r>
              <a:rPr lang="en-US" sz="2000" dirty="0"/>
              <a:t>Step 2: </a:t>
            </a:r>
          </a:p>
          <a:p>
            <a:pPr lvl="1"/>
            <a:r>
              <a:rPr lang="en-US" sz="1600" dirty="0"/>
              <a:t>UE determines if there is overlap in time between PUCCH resources for AN and SR	</a:t>
            </a:r>
          </a:p>
          <a:p>
            <a:r>
              <a:rPr lang="en-US" sz="2000" dirty="0"/>
              <a:t>Step 3:</a:t>
            </a:r>
          </a:p>
          <a:p>
            <a:pPr lvl="1"/>
            <a:r>
              <a:rPr lang="en-US" sz="1600" dirty="0"/>
              <a:t>Based on some rules that should be discussed , UE determines whether the CSI and AN are multiplexed together on one PUCCH resource or if one of them is dropped. </a:t>
            </a:r>
          </a:p>
          <a:p>
            <a:r>
              <a:rPr lang="en-US" sz="2000" dirty="0"/>
              <a:t>Step 4</a:t>
            </a:r>
          </a:p>
          <a:p>
            <a:pPr lvl="1"/>
            <a:r>
              <a:rPr lang="en-US" sz="1600" dirty="0"/>
              <a:t>If the UE determines AN and CSI should be multiplexed together on one PUCCH resource, When the collision occurs</a:t>
            </a:r>
          </a:p>
          <a:p>
            <a:pPr lvl="1"/>
            <a:r>
              <a:rPr lang="en-US" sz="1600" dirty="0">
                <a:solidFill>
                  <a:schemeClr val="accent6"/>
                </a:solidFill>
              </a:rPr>
              <a:t>1) Determine the PUCCH resource the UE uses for transmission</a:t>
            </a:r>
          </a:p>
          <a:p>
            <a:pPr lvl="1"/>
            <a:r>
              <a:rPr lang="en-US" sz="1600" dirty="0">
                <a:solidFill>
                  <a:schemeClr val="accent6"/>
                </a:solidFill>
              </a:rPr>
              <a:t>2) Determine how the CSI and AN are encoded and mapped to PUCCH resource.</a:t>
            </a:r>
          </a:p>
        </p:txBody>
      </p:sp>
      <p:sp>
        <p:nvSpPr>
          <p:cNvPr id="6" name="Rectangle: Rounded Corners 5">
            <a:extLst>
              <a:ext uri="{FF2B5EF4-FFF2-40B4-BE49-F238E27FC236}">
                <a16:creationId xmlns:a16="http://schemas.microsoft.com/office/drawing/2014/main" id="{161EEBC0-7A4B-4CC0-B65F-8D4947273883}"/>
              </a:ext>
            </a:extLst>
          </p:cNvPr>
          <p:cNvSpPr/>
          <p:nvPr/>
        </p:nvSpPr>
        <p:spPr>
          <a:xfrm>
            <a:off x="838200" y="4893359"/>
            <a:ext cx="10370574" cy="143059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339937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39707-B0FD-493B-92F6-8CB68C0D3DB8}"/>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5D71AAE9-94A6-432F-8243-A4DFA6B42E1B}"/>
              </a:ext>
            </a:extLst>
          </p:cNvPr>
          <p:cNvSpPr>
            <a:spLocks noGrp="1"/>
          </p:cNvSpPr>
          <p:nvPr>
            <p:ph idx="1"/>
          </p:nvPr>
        </p:nvSpPr>
        <p:spPr/>
        <p:txBody>
          <a:bodyPr/>
          <a:lstStyle/>
          <a:p>
            <a:r>
              <a:rPr lang="en-US" dirty="0"/>
              <a:t>This document provides a summary of the offline discussions with respect to different UCI types multiplexing for transmission on PUCCH during the Ad-Hoc meeting in January, 2018. </a:t>
            </a:r>
          </a:p>
          <a:p>
            <a:r>
              <a:rPr lang="en-US" dirty="0"/>
              <a:t>This summary is intended to serve as a baseline for the discussions in the next meeting.</a:t>
            </a:r>
          </a:p>
        </p:txBody>
      </p:sp>
    </p:spTree>
    <p:extLst>
      <p:ext uri="{BB962C8B-B14F-4D97-AF65-F5344CB8AC3E}">
        <p14:creationId xmlns:p14="http://schemas.microsoft.com/office/powerpoint/2010/main" val="2092280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F6DE6-6ABA-4635-A427-A2EE28036CBF}"/>
              </a:ext>
            </a:extLst>
          </p:cNvPr>
          <p:cNvSpPr>
            <a:spLocks noGrp="1"/>
          </p:cNvSpPr>
          <p:nvPr>
            <p:ph type="title"/>
          </p:nvPr>
        </p:nvSpPr>
        <p:spPr/>
        <p:txBody>
          <a:bodyPr/>
          <a:lstStyle/>
          <a:p>
            <a:r>
              <a:rPr lang="en-US" dirty="0"/>
              <a:t>Scope of proposals</a:t>
            </a:r>
          </a:p>
        </p:txBody>
      </p:sp>
      <p:sp>
        <p:nvSpPr>
          <p:cNvPr id="3" name="Content Placeholder 2">
            <a:extLst>
              <a:ext uri="{FF2B5EF4-FFF2-40B4-BE49-F238E27FC236}">
                <a16:creationId xmlns:a16="http://schemas.microsoft.com/office/drawing/2014/main" id="{7B4F0392-F525-4090-915A-E3A2FF3A9582}"/>
              </a:ext>
            </a:extLst>
          </p:cNvPr>
          <p:cNvSpPr>
            <a:spLocks noGrp="1"/>
          </p:cNvSpPr>
          <p:nvPr>
            <p:ph idx="1"/>
          </p:nvPr>
        </p:nvSpPr>
        <p:spPr/>
        <p:txBody>
          <a:bodyPr/>
          <a:lstStyle/>
          <a:p>
            <a:pPr marL="0" indent="0">
              <a:buNone/>
            </a:pPr>
            <a:r>
              <a:rPr lang="en-US" dirty="0"/>
              <a:t>The proposals here are intended for </a:t>
            </a:r>
            <a:r>
              <a:rPr lang="en-US" dirty="0">
                <a:highlight>
                  <a:srgbClr val="FFFF00"/>
                </a:highlight>
              </a:rPr>
              <a:t>the Step 4</a:t>
            </a:r>
            <a:r>
              <a:rPr lang="en-US" dirty="0"/>
              <a:t>. </a:t>
            </a:r>
          </a:p>
          <a:p>
            <a:pPr marL="0" indent="0">
              <a:buNone/>
            </a:pPr>
            <a:r>
              <a:rPr lang="en-US" dirty="0"/>
              <a:t>Step 3 and corresponding rules, is needed to be discussed separately which is not addressed here.</a:t>
            </a:r>
          </a:p>
        </p:txBody>
      </p:sp>
    </p:spTree>
    <p:extLst>
      <p:ext uri="{BB962C8B-B14F-4D97-AF65-F5344CB8AC3E}">
        <p14:creationId xmlns:p14="http://schemas.microsoft.com/office/powerpoint/2010/main" val="6931567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ACCE6-3129-44E0-8506-5D384C4E4905}"/>
              </a:ext>
            </a:extLst>
          </p:cNvPr>
          <p:cNvSpPr>
            <a:spLocks noGrp="1"/>
          </p:cNvSpPr>
          <p:nvPr>
            <p:ph type="title"/>
          </p:nvPr>
        </p:nvSpPr>
        <p:spPr/>
        <p:txBody>
          <a:bodyPr>
            <a:normAutofit/>
          </a:bodyPr>
          <a:lstStyle/>
          <a:p>
            <a:r>
              <a:rPr lang="en-US" sz="4000" dirty="0">
                <a:highlight>
                  <a:srgbClr val="00FF00"/>
                </a:highlight>
              </a:rPr>
              <a:t>Offline agreement – determine the PUCCH resource</a:t>
            </a:r>
          </a:p>
        </p:txBody>
      </p:sp>
      <p:sp>
        <p:nvSpPr>
          <p:cNvPr id="3" name="Content Placeholder 2">
            <a:extLst>
              <a:ext uri="{FF2B5EF4-FFF2-40B4-BE49-F238E27FC236}">
                <a16:creationId xmlns:a16="http://schemas.microsoft.com/office/drawing/2014/main" id="{390331C9-2695-42DC-B7F9-4EBB96E2A5CD}"/>
              </a:ext>
            </a:extLst>
          </p:cNvPr>
          <p:cNvSpPr>
            <a:spLocks noGrp="1"/>
          </p:cNvSpPr>
          <p:nvPr>
            <p:ph idx="1"/>
          </p:nvPr>
        </p:nvSpPr>
        <p:spPr/>
        <p:txBody>
          <a:bodyPr>
            <a:normAutofit fontScale="85000" lnSpcReduction="10000"/>
          </a:bodyPr>
          <a:lstStyle/>
          <a:p>
            <a:pPr marL="0" indent="0">
              <a:buNone/>
            </a:pPr>
            <a:r>
              <a:rPr lang="en-US" dirty="0"/>
              <a:t>Proposal:</a:t>
            </a:r>
          </a:p>
          <a:p>
            <a:r>
              <a:rPr lang="en-US" dirty="0"/>
              <a:t>In case the UE determines that AN/SR and CSI PUCCH resources are overlap in time and AN/SR and CSI are transmitted together on one PUCCH resource,</a:t>
            </a:r>
          </a:p>
          <a:p>
            <a:pPr lvl="1"/>
            <a:r>
              <a:rPr lang="en-US" dirty="0"/>
              <a:t>the UE determines a PUCCH resource after determining a PUCCH resource set for a UCI size based on the number of AN/SR and CSI bits assuming a reference number of CSI bits.</a:t>
            </a:r>
          </a:p>
          <a:p>
            <a:pPr lvl="2"/>
            <a:r>
              <a:rPr lang="en-US" dirty="0"/>
              <a:t>FFS whether to assume that CSI part 2 is always dropped.</a:t>
            </a:r>
          </a:p>
          <a:p>
            <a:pPr lvl="1"/>
            <a:r>
              <a:rPr lang="en-US" dirty="0"/>
              <a:t>The PUCCH resource is selected from the PUCCH resources in the PUCCH resource set based on the same PUCCH resource indicator field in the DCI (or with additional implicit mapping if applicable) that was used to determine the PUCCH resource for only HARQ-ACK transmission.</a:t>
            </a:r>
          </a:p>
          <a:p>
            <a:pPr lvl="1"/>
            <a:r>
              <a:rPr lang="en-US" dirty="0"/>
              <a:t>The AN corresponds to PDSCH scheduled by DCI.</a:t>
            </a:r>
          </a:p>
          <a:p>
            <a:pPr lvl="2"/>
            <a:r>
              <a:rPr lang="en-US" dirty="0"/>
              <a:t>FFS on reference number of CSI bits</a:t>
            </a:r>
          </a:p>
          <a:p>
            <a:pPr lvl="1"/>
            <a:r>
              <a:rPr lang="en-US" dirty="0"/>
              <a:t>FFS how to encode CSI and AN/SR</a:t>
            </a:r>
          </a:p>
          <a:p>
            <a:r>
              <a:rPr lang="en-US" dirty="0"/>
              <a:t>FFS in case the UE determines that AN/SR and CSI are not transmitted together on one PUCCH resource</a:t>
            </a:r>
          </a:p>
          <a:p>
            <a:endParaRPr lang="en-US" dirty="0"/>
          </a:p>
        </p:txBody>
      </p:sp>
    </p:spTree>
    <p:extLst>
      <p:ext uri="{BB962C8B-B14F-4D97-AF65-F5344CB8AC3E}">
        <p14:creationId xmlns:p14="http://schemas.microsoft.com/office/powerpoint/2010/main" val="6708077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246CB-E8EB-4C4B-85E1-23E21A389078}"/>
              </a:ext>
            </a:extLst>
          </p:cNvPr>
          <p:cNvSpPr>
            <a:spLocks noGrp="1"/>
          </p:cNvSpPr>
          <p:nvPr>
            <p:ph type="title"/>
          </p:nvPr>
        </p:nvSpPr>
        <p:spPr/>
        <p:txBody>
          <a:bodyPr/>
          <a:lstStyle/>
          <a:p>
            <a:r>
              <a:rPr lang="en-US" dirty="0">
                <a:highlight>
                  <a:srgbClr val="FFFF00"/>
                </a:highlight>
              </a:rPr>
              <a:t>Encoding of AN and CSI</a:t>
            </a:r>
          </a:p>
        </p:txBody>
      </p:sp>
      <p:sp>
        <p:nvSpPr>
          <p:cNvPr id="5" name="Content Placeholder 2">
            <a:extLst>
              <a:ext uri="{FF2B5EF4-FFF2-40B4-BE49-F238E27FC236}">
                <a16:creationId xmlns:a16="http://schemas.microsoft.com/office/drawing/2014/main" id="{FB0431E5-126A-4966-A3AB-F5455B23BADF}"/>
              </a:ext>
            </a:extLst>
          </p:cNvPr>
          <p:cNvSpPr txBox="1">
            <a:spLocks/>
          </p:cNvSpPr>
          <p:nvPr/>
        </p:nvSpPr>
        <p:spPr>
          <a:xfrm>
            <a:off x="838200" y="1472322"/>
            <a:ext cx="10515600" cy="1366411"/>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It has already agreed the encoding of the AN/SR and CSI when the PUCCH format of the configured CSI and PUCCH format for the AN/SR+CSI are the same (i.e. the diagonal in the table).</a:t>
            </a:r>
          </a:p>
          <a:p>
            <a:r>
              <a:rPr lang="en-US" dirty="0"/>
              <a:t>It is needed to determine the encoding of AN/SR and CSI for other entries than the diagonal.</a:t>
            </a:r>
          </a:p>
          <a:p>
            <a:pPr lvl="1"/>
            <a:r>
              <a:rPr lang="en-US" dirty="0"/>
              <a:t>The entries on off-diagonal entries are proposals from R1-1800947 as a suggestion for discussion.</a:t>
            </a:r>
          </a:p>
        </p:txBody>
      </p:sp>
      <p:graphicFrame>
        <p:nvGraphicFramePr>
          <p:cNvPr id="7" name="Table 6">
            <a:extLst>
              <a:ext uri="{FF2B5EF4-FFF2-40B4-BE49-F238E27FC236}">
                <a16:creationId xmlns:a16="http://schemas.microsoft.com/office/drawing/2014/main" id="{CA462E34-A99A-4680-8E18-0B8C294E32B6}"/>
              </a:ext>
            </a:extLst>
          </p:cNvPr>
          <p:cNvGraphicFramePr>
            <a:graphicFrameLocks noGrp="1"/>
          </p:cNvGraphicFramePr>
          <p:nvPr>
            <p:extLst>
              <p:ext uri="{D42A27DB-BD31-4B8C-83A1-F6EECF244321}">
                <p14:modId xmlns:p14="http://schemas.microsoft.com/office/powerpoint/2010/main" val="2540869923"/>
              </p:ext>
            </p:extLst>
          </p:nvPr>
        </p:nvGraphicFramePr>
        <p:xfrm>
          <a:off x="259307" y="2626750"/>
          <a:ext cx="11805315" cy="4039742"/>
        </p:xfrm>
        <a:graphic>
          <a:graphicData uri="http://schemas.openxmlformats.org/drawingml/2006/table">
            <a:tbl>
              <a:tblPr firstRow="1" bandRow="1">
                <a:tableStyleId>{5C22544A-7EE6-4342-B048-85BDC9FD1C3A}</a:tableStyleId>
              </a:tblPr>
              <a:tblGrid>
                <a:gridCol w="1463088">
                  <a:extLst>
                    <a:ext uri="{9D8B030D-6E8A-4147-A177-3AD203B41FA5}">
                      <a16:colId xmlns:a16="http://schemas.microsoft.com/office/drawing/2014/main" val="3495264788"/>
                    </a:ext>
                  </a:extLst>
                </a:gridCol>
                <a:gridCol w="3594354">
                  <a:extLst>
                    <a:ext uri="{9D8B030D-6E8A-4147-A177-3AD203B41FA5}">
                      <a16:colId xmlns:a16="http://schemas.microsoft.com/office/drawing/2014/main" val="1214490105"/>
                    </a:ext>
                  </a:extLst>
                </a:gridCol>
                <a:gridCol w="3422433">
                  <a:extLst>
                    <a:ext uri="{9D8B030D-6E8A-4147-A177-3AD203B41FA5}">
                      <a16:colId xmlns:a16="http://schemas.microsoft.com/office/drawing/2014/main" val="1576015273"/>
                    </a:ext>
                  </a:extLst>
                </a:gridCol>
                <a:gridCol w="3325440">
                  <a:extLst>
                    <a:ext uri="{9D8B030D-6E8A-4147-A177-3AD203B41FA5}">
                      <a16:colId xmlns:a16="http://schemas.microsoft.com/office/drawing/2014/main" val="3457113637"/>
                    </a:ext>
                  </a:extLst>
                </a:gridCol>
              </a:tblGrid>
              <a:tr h="750953">
                <a:tc>
                  <a:txBody>
                    <a:bodyPr/>
                    <a:lstStyle/>
                    <a:p>
                      <a:endParaRPr lang="en-US" sz="1400" dirty="0"/>
                    </a:p>
                  </a:txBody>
                  <a:tcPr/>
                </a:tc>
                <a:tc>
                  <a:txBody>
                    <a:bodyPr/>
                    <a:lstStyle/>
                    <a:p>
                      <a:pPr algn="ctr">
                        <a:lnSpc>
                          <a:spcPct val="107000"/>
                        </a:lnSpc>
                        <a:spcAft>
                          <a:spcPts val="800"/>
                        </a:spcAft>
                      </a:pPr>
                      <a:r>
                        <a:rPr lang="en-US" sz="1200" dirty="0">
                          <a:effectLst/>
                        </a:rPr>
                        <a:t>PUCCH-F2-simultaneous-HARQ-ACK-CSI = TRUE</a:t>
                      </a:r>
                      <a:endParaRPr lang="sv-SE" sz="1600" dirty="0">
                        <a:effectLst/>
                      </a:endParaRPr>
                    </a:p>
                    <a:p>
                      <a:pPr algn="ctr">
                        <a:lnSpc>
                          <a:spcPct val="107000"/>
                        </a:lnSpc>
                        <a:spcAft>
                          <a:spcPts val="800"/>
                        </a:spcAft>
                      </a:pPr>
                      <a:r>
                        <a:rPr lang="en-US" sz="1400" dirty="0">
                          <a:effectLst/>
                        </a:rPr>
                        <a:t>Determined resource with AN/SR+CSI is F2</a:t>
                      </a:r>
                      <a:endParaRPr lang="sv-SE"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800"/>
                        </a:spcAft>
                      </a:pPr>
                      <a:r>
                        <a:rPr lang="en-US" sz="1200" dirty="0">
                          <a:effectLst/>
                        </a:rPr>
                        <a:t>PUCCH-F3-simultaneous-HARQ-ACK-CSI = TRUE</a:t>
                      </a:r>
                      <a:endParaRPr lang="sv-SE" sz="1600" dirty="0">
                        <a:effectLst/>
                      </a:endParaRPr>
                    </a:p>
                    <a:p>
                      <a:pPr algn="ctr">
                        <a:lnSpc>
                          <a:spcPct val="107000"/>
                        </a:lnSpc>
                        <a:spcAft>
                          <a:spcPts val="800"/>
                        </a:spcAft>
                      </a:pPr>
                      <a:r>
                        <a:rPr lang="en-US" sz="1400" dirty="0">
                          <a:effectLst/>
                        </a:rPr>
                        <a:t>Determined resource with AN/SR+CSI is F3</a:t>
                      </a:r>
                      <a:endParaRPr lang="sv-SE" sz="16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07000"/>
                        </a:lnSpc>
                        <a:spcAft>
                          <a:spcPts val="800"/>
                        </a:spcAft>
                      </a:pPr>
                      <a:r>
                        <a:rPr lang="en-US" sz="1200" dirty="0">
                          <a:effectLst/>
                        </a:rPr>
                        <a:t>PUCCH-F4-simultaneous-HARQ-ACK-CSI = TRUE</a:t>
                      </a:r>
                      <a:endParaRPr lang="sv-SE" sz="1600" dirty="0">
                        <a:effectLst/>
                      </a:endParaRPr>
                    </a:p>
                    <a:p>
                      <a:pPr algn="ctr">
                        <a:lnSpc>
                          <a:spcPct val="107000"/>
                        </a:lnSpc>
                        <a:spcAft>
                          <a:spcPts val="800"/>
                        </a:spcAft>
                      </a:pPr>
                      <a:r>
                        <a:rPr lang="en-US" sz="1400" dirty="0">
                          <a:effectLst/>
                        </a:rPr>
                        <a:t>Determined resource with AN/SR+CSI is F4</a:t>
                      </a:r>
                      <a:endParaRPr lang="sv-SE"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3256456218"/>
                  </a:ext>
                </a:extLst>
              </a:tr>
              <a:tr h="785817">
                <a:tc>
                  <a:txBody>
                    <a:bodyPr/>
                    <a:lstStyle/>
                    <a:p>
                      <a:pPr algn="ctr">
                        <a:lnSpc>
                          <a:spcPct val="107000"/>
                        </a:lnSpc>
                        <a:spcAft>
                          <a:spcPts val="800"/>
                        </a:spcAft>
                      </a:pPr>
                      <a:r>
                        <a:rPr lang="en-US" sz="1600" dirty="0">
                          <a:solidFill>
                            <a:schemeClr val="bg1"/>
                          </a:solidFill>
                          <a:effectLst/>
                        </a:rPr>
                        <a:t>CSI configured with F2</a:t>
                      </a:r>
                      <a:endParaRPr lang="sv-SE" sz="16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effectLst/>
                        </a:rPr>
                        <a:t>Jointly encode A/N and CSI report at the configured max code rate using the A/N+CSI PUCCH resource</a:t>
                      </a:r>
                      <a:endParaRPr lang="sv-SE" sz="1400" dirty="0">
                        <a:effectLst/>
                        <a:latin typeface="Calibri" panose="020F0502020204030204" pitchFamily="34" charset="0"/>
                        <a:ea typeface="Calibri" panose="020F050202020403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effectLst/>
                        </a:rPr>
                        <a:t>Jointly encode A/N and CSI report at the configured max code rate using the A/N+CSI PUCCH resource</a:t>
                      </a:r>
                      <a:endParaRPr lang="sv-SE" sz="1400" dirty="0">
                        <a:effectLst/>
                        <a:latin typeface="Calibri" panose="020F0502020204030204" pitchFamily="34" charset="0"/>
                        <a:ea typeface="Calibri" panose="020F050202020403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effectLst/>
                        </a:rPr>
                        <a:t>Jointly encode A/N and CSI report at the configured max code rate using the A/N+CSI PUCCH resource</a:t>
                      </a:r>
                      <a:endParaRPr lang="sv-SE" sz="1400" dirty="0">
                        <a:effectLst/>
                        <a:latin typeface="Calibri" panose="020F0502020204030204" pitchFamily="34" charset="0"/>
                        <a:ea typeface="Calibri" panose="020F0502020204030204" pitchFamily="34" charset="0"/>
                        <a:cs typeface="Arial" panose="020B0604020202020204" pitchFamily="34" charset="0"/>
                      </a:endParaRPr>
                    </a:p>
                  </a:txBody>
                  <a:tcPr/>
                </a:tc>
                <a:extLst>
                  <a:ext uri="{0D108BD9-81ED-4DB2-BD59-A6C34878D82A}">
                    <a16:rowId xmlns:a16="http://schemas.microsoft.com/office/drawing/2014/main" val="2727841962"/>
                  </a:ext>
                </a:extLst>
              </a:tr>
              <a:tr h="1251486">
                <a:tc>
                  <a:txBody>
                    <a:bodyPr/>
                    <a:lstStyle/>
                    <a:p>
                      <a:pPr algn="ctr">
                        <a:lnSpc>
                          <a:spcPct val="107000"/>
                        </a:lnSpc>
                        <a:spcAft>
                          <a:spcPts val="800"/>
                        </a:spcAft>
                      </a:pPr>
                      <a:r>
                        <a:rPr lang="en-US" sz="1600">
                          <a:solidFill>
                            <a:schemeClr val="bg1"/>
                          </a:solidFill>
                          <a:effectLst/>
                        </a:rPr>
                        <a:t>CSI configured with F3</a:t>
                      </a:r>
                      <a:endParaRPr lang="sv-SE" sz="160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effectLst/>
                        </a:rPr>
                        <a:t>Jointly encode A/N and CSI Part 1 report at the configured max code rate and drop CSI Part 2</a:t>
                      </a:r>
                      <a:endParaRPr lang="sv-SE" sz="1400" dirty="0">
                        <a:effectLst/>
                        <a:latin typeface="Calibri" panose="020F0502020204030204" pitchFamily="34" charset="0"/>
                        <a:ea typeface="Calibri" panose="020F050202020403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effectLst/>
                        </a:rPr>
                        <a:t>Jointly encode A/N and CSI Part 1 at the configured max code rate.  Separately encode CSI Part 2 using remaining resources (if any) of the PUCCH resource</a:t>
                      </a:r>
                      <a:endParaRPr lang="sv-SE" sz="1400" dirty="0">
                        <a:effectLst/>
                        <a:latin typeface="Calibri" panose="020F0502020204030204" pitchFamily="34" charset="0"/>
                        <a:ea typeface="Calibri" panose="020F050202020403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effectLst/>
                        </a:rPr>
                        <a:t>Jointly encode A/N and CSI Part 1 at the configured max code rate.  Separately encode CSI Part 2 using remaining resources (if any) of the PUCCH resource</a:t>
                      </a:r>
                      <a:endParaRPr lang="sv-SE" sz="1400" dirty="0">
                        <a:effectLst/>
                        <a:latin typeface="Calibri" panose="020F0502020204030204" pitchFamily="34" charset="0"/>
                        <a:ea typeface="Calibri" panose="020F0502020204030204" pitchFamily="34" charset="0"/>
                        <a:cs typeface="Arial" panose="020B0604020202020204" pitchFamily="34" charset="0"/>
                      </a:endParaRPr>
                    </a:p>
                  </a:txBody>
                  <a:tcPr/>
                </a:tc>
                <a:extLst>
                  <a:ext uri="{0D108BD9-81ED-4DB2-BD59-A6C34878D82A}">
                    <a16:rowId xmlns:a16="http://schemas.microsoft.com/office/drawing/2014/main" val="3398365932"/>
                  </a:ext>
                </a:extLst>
              </a:tr>
              <a:tr h="1251486">
                <a:tc>
                  <a:txBody>
                    <a:bodyPr/>
                    <a:lstStyle/>
                    <a:p>
                      <a:pPr algn="ctr">
                        <a:lnSpc>
                          <a:spcPct val="107000"/>
                        </a:lnSpc>
                        <a:spcAft>
                          <a:spcPts val="800"/>
                        </a:spcAft>
                      </a:pPr>
                      <a:r>
                        <a:rPr lang="en-US" sz="1600" dirty="0">
                          <a:solidFill>
                            <a:schemeClr val="bg1"/>
                          </a:solidFill>
                          <a:effectLst/>
                        </a:rPr>
                        <a:t>CSI configured with F4</a:t>
                      </a:r>
                      <a:endParaRPr lang="sv-SE" sz="1600" dirty="0">
                        <a:solidFill>
                          <a:schemeClr val="bg1"/>
                        </a:solidFill>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solidFill>
                      <a:schemeClr val="accent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effectLst/>
                        </a:rPr>
                        <a:t>Jointly encode A/N and CSI Part 1 report at the configured max code rate and drop CSI Part 2</a:t>
                      </a:r>
                      <a:endParaRPr lang="sv-SE" sz="1400" dirty="0">
                        <a:effectLst/>
                        <a:latin typeface="Calibri" panose="020F0502020204030204" pitchFamily="34" charset="0"/>
                        <a:ea typeface="Calibri" panose="020F0502020204030204" pitchFamily="34" charset="0"/>
                        <a:cs typeface="Arial" panose="020B0604020202020204" pitchFamily="34" charset="0"/>
                      </a:endParaRPr>
                    </a:p>
                    <a:p>
                      <a:endParaRPr lang="en-US"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effectLst/>
                        </a:rPr>
                        <a:t>Jointly encode A/N and CSI Part 1 at the configured max code rate.  Separately encode CSI Part 2 using remaining resources (if any) of the PUCCH resource</a:t>
                      </a:r>
                      <a:endParaRPr lang="sv-SE" sz="1400" dirty="0">
                        <a:effectLst/>
                        <a:latin typeface="Calibri" panose="020F0502020204030204" pitchFamily="34" charset="0"/>
                        <a:ea typeface="Calibri" panose="020F0502020204030204" pitchFamily="34" charset="0"/>
                        <a:cs typeface="Arial" panose="020B0604020202020204" pitchFamily="34"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effectLst/>
                        </a:rPr>
                        <a:t>Jointly encode A/N and CSI Part 1 at the configured max code rate.  Separately encode CSI Part 2 using remaining resources (if any) of the PUCCH resource</a:t>
                      </a:r>
                      <a:endParaRPr lang="sv-SE" sz="1400" dirty="0">
                        <a:effectLst/>
                        <a:latin typeface="Calibri" panose="020F0502020204030204" pitchFamily="34" charset="0"/>
                        <a:ea typeface="Calibri" panose="020F0502020204030204" pitchFamily="34" charset="0"/>
                        <a:cs typeface="Arial" panose="020B0604020202020204" pitchFamily="34" charset="0"/>
                      </a:endParaRPr>
                    </a:p>
                  </a:txBody>
                  <a:tcPr/>
                </a:tc>
                <a:extLst>
                  <a:ext uri="{0D108BD9-81ED-4DB2-BD59-A6C34878D82A}">
                    <a16:rowId xmlns:a16="http://schemas.microsoft.com/office/drawing/2014/main" val="477220130"/>
                  </a:ext>
                </a:extLst>
              </a:tr>
            </a:tbl>
          </a:graphicData>
        </a:graphic>
      </p:graphicFrame>
    </p:spTree>
    <p:extLst>
      <p:ext uri="{BB962C8B-B14F-4D97-AF65-F5344CB8AC3E}">
        <p14:creationId xmlns:p14="http://schemas.microsoft.com/office/powerpoint/2010/main" val="512072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CE263-F364-4787-94EA-DAD0A469FD88}"/>
              </a:ext>
            </a:extLst>
          </p:cNvPr>
          <p:cNvSpPr>
            <a:spLocks noGrp="1"/>
          </p:cNvSpPr>
          <p:nvPr>
            <p:ph type="title"/>
          </p:nvPr>
        </p:nvSpPr>
        <p:spPr/>
        <p:txBody>
          <a:bodyPr/>
          <a:lstStyle/>
          <a:p>
            <a:r>
              <a:rPr lang="en-US" dirty="0">
                <a:highlight>
                  <a:srgbClr val="FFFF00"/>
                </a:highlight>
              </a:rPr>
              <a:t>Encoding of AN/SR and CSI</a:t>
            </a:r>
          </a:p>
        </p:txBody>
      </p:sp>
      <p:sp>
        <p:nvSpPr>
          <p:cNvPr id="3" name="Content Placeholder 2">
            <a:extLst>
              <a:ext uri="{FF2B5EF4-FFF2-40B4-BE49-F238E27FC236}">
                <a16:creationId xmlns:a16="http://schemas.microsoft.com/office/drawing/2014/main" id="{A2B74FB4-B90C-4A8F-B4DB-77CD4A8744A4}"/>
              </a:ext>
            </a:extLst>
          </p:cNvPr>
          <p:cNvSpPr>
            <a:spLocks noGrp="1"/>
          </p:cNvSpPr>
          <p:nvPr>
            <p:ph idx="1"/>
          </p:nvPr>
        </p:nvSpPr>
        <p:spPr/>
        <p:txBody>
          <a:bodyPr>
            <a:normAutofit fontScale="92500" lnSpcReduction="20000"/>
          </a:bodyPr>
          <a:lstStyle/>
          <a:p>
            <a:r>
              <a:rPr lang="en-US" b="1" dirty="0"/>
              <a:t>Proposal:</a:t>
            </a:r>
            <a:endParaRPr lang="sv-SE" dirty="0"/>
          </a:p>
          <a:p>
            <a:pPr lvl="0"/>
            <a:r>
              <a:rPr lang="en-US" dirty="0"/>
              <a:t>If PUCCH resources for AN/SR and CSI configured with format 2 overlap in time, if the UE determines a PUCCH format 3/4 resource for transmission of AN/SR and CSI, the CSI and AN/SR are jointly encoded based on the max code rate for PUCCH F3 (or F4) and the same RE mapping rule as for only AN transmission on a PUCCH format 3/4 is applied.</a:t>
            </a:r>
          </a:p>
          <a:p>
            <a:pPr lvl="0"/>
            <a:r>
              <a:rPr lang="sv-SE" b="1" dirty="0"/>
              <a:t>Proposal:</a:t>
            </a:r>
          </a:p>
          <a:p>
            <a:pPr lvl="0"/>
            <a:r>
              <a:rPr lang="en-US" dirty="0"/>
              <a:t>If PUCCH resources for AN/SR and CSI configured with format 3/4 overlap in time, if a UE determines a PUCCH format 2 resource for simultaneous transmission of AN/SR and CSI, CSI Part 2 is dropped and CSI Part 1 is jointly encoded with AN/SR using the configured max code rate for PUCCH format 2 and the same RE mapping rule as for only AN transmission on a PUCCH format 2 is applied.</a:t>
            </a:r>
            <a:endParaRPr lang="sv-SE" dirty="0"/>
          </a:p>
          <a:p>
            <a:endParaRPr lang="en-US" dirty="0"/>
          </a:p>
        </p:txBody>
      </p:sp>
    </p:spTree>
    <p:extLst>
      <p:ext uri="{BB962C8B-B14F-4D97-AF65-F5344CB8AC3E}">
        <p14:creationId xmlns:p14="http://schemas.microsoft.com/office/powerpoint/2010/main" val="37546890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BE5D98-916D-4225-92CB-1951BE40EA2C}"/>
              </a:ext>
            </a:extLst>
          </p:cNvPr>
          <p:cNvSpPr>
            <a:spLocks noGrp="1"/>
          </p:cNvSpPr>
          <p:nvPr>
            <p:ph type="title"/>
          </p:nvPr>
        </p:nvSpPr>
        <p:spPr>
          <a:xfrm>
            <a:off x="755374" y="2962553"/>
            <a:ext cx="10598426" cy="1325563"/>
          </a:xfrm>
        </p:spPr>
        <p:txBody>
          <a:bodyPr/>
          <a:lstStyle/>
          <a:p>
            <a:pPr algn="ctr"/>
            <a:r>
              <a:rPr lang="en-US" dirty="0"/>
              <a:t>Appendix</a:t>
            </a:r>
          </a:p>
        </p:txBody>
      </p:sp>
    </p:spTree>
    <p:extLst>
      <p:ext uri="{BB962C8B-B14F-4D97-AF65-F5344CB8AC3E}">
        <p14:creationId xmlns:p14="http://schemas.microsoft.com/office/powerpoint/2010/main" val="17904736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3E1AFF-E1E2-405E-8232-38335DAA615C}"/>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659F5FF4-46F6-470D-B851-49E7B3449577}"/>
              </a:ext>
            </a:extLst>
          </p:cNvPr>
          <p:cNvSpPr>
            <a:spLocks noGrp="1"/>
          </p:cNvSpPr>
          <p:nvPr>
            <p:ph idx="1"/>
          </p:nvPr>
        </p:nvSpPr>
        <p:spPr/>
        <p:txBody>
          <a:bodyPr/>
          <a:lstStyle/>
          <a:p>
            <a:endParaRPr lang="en-US"/>
          </a:p>
        </p:txBody>
      </p:sp>
      <p:graphicFrame>
        <p:nvGraphicFramePr>
          <p:cNvPr id="4" name="Content Placeholder 3">
            <a:extLst>
              <a:ext uri="{FF2B5EF4-FFF2-40B4-BE49-F238E27FC236}">
                <a16:creationId xmlns:a16="http://schemas.microsoft.com/office/drawing/2014/main" id="{06DD499D-EE42-401D-BE4D-E8601C0AC94F}"/>
              </a:ext>
            </a:extLst>
          </p:cNvPr>
          <p:cNvGraphicFramePr>
            <a:graphicFrameLocks/>
          </p:cNvGraphicFramePr>
          <p:nvPr>
            <p:extLst>
              <p:ext uri="{D42A27DB-BD31-4B8C-83A1-F6EECF244321}">
                <p14:modId xmlns:p14="http://schemas.microsoft.com/office/powerpoint/2010/main" val="4230126718"/>
              </p:ext>
            </p:extLst>
          </p:nvPr>
        </p:nvGraphicFramePr>
        <p:xfrm>
          <a:off x="838200" y="477077"/>
          <a:ext cx="10515601" cy="6111240"/>
        </p:xfrm>
        <a:graphic>
          <a:graphicData uri="http://schemas.openxmlformats.org/drawingml/2006/table">
            <a:tbl>
              <a:tblPr firstRow="1" firstCol="1" bandRow="1">
                <a:tableStyleId>{5C22544A-7EE6-4342-B048-85BDC9FD1C3A}</a:tableStyleId>
              </a:tblPr>
              <a:tblGrid>
                <a:gridCol w="1357631">
                  <a:extLst>
                    <a:ext uri="{9D8B030D-6E8A-4147-A177-3AD203B41FA5}">
                      <a16:colId xmlns:a16="http://schemas.microsoft.com/office/drawing/2014/main" val="119130108"/>
                    </a:ext>
                  </a:extLst>
                </a:gridCol>
                <a:gridCol w="2320463">
                  <a:extLst>
                    <a:ext uri="{9D8B030D-6E8A-4147-A177-3AD203B41FA5}">
                      <a16:colId xmlns:a16="http://schemas.microsoft.com/office/drawing/2014/main" val="142741519"/>
                    </a:ext>
                  </a:extLst>
                </a:gridCol>
                <a:gridCol w="2281184">
                  <a:extLst>
                    <a:ext uri="{9D8B030D-6E8A-4147-A177-3AD203B41FA5}">
                      <a16:colId xmlns:a16="http://schemas.microsoft.com/office/drawing/2014/main" val="3607073463"/>
                    </a:ext>
                  </a:extLst>
                </a:gridCol>
                <a:gridCol w="2281184">
                  <a:extLst>
                    <a:ext uri="{9D8B030D-6E8A-4147-A177-3AD203B41FA5}">
                      <a16:colId xmlns:a16="http://schemas.microsoft.com/office/drawing/2014/main" val="1861539485"/>
                    </a:ext>
                  </a:extLst>
                </a:gridCol>
                <a:gridCol w="2275139">
                  <a:extLst>
                    <a:ext uri="{9D8B030D-6E8A-4147-A177-3AD203B41FA5}">
                      <a16:colId xmlns:a16="http://schemas.microsoft.com/office/drawing/2014/main" val="1210112520"/>
                    </a:ext>
                  </a:extLst>
                </a:gridCol>
              </a:tblGrid>
              <a:tr h="405017">
                <a:tc>
                  <a:txBody>
                    <a:bodyPr/>
                    <a:lstStyle/>
                    <a:p>
                      <a:pPr algn="just">
                        <a:spcAft>
                          <a:spcPts val="600"/>
                        </a:spcAft>
                      </a:pPr>
                      <a:r>
                        <a:rPr lang="en-US" sz="1400" dirty="0">
                          <a:effectLst/>
                        </a:rPr>
                        <a:t> R1-18001023</a:t>
                      </a:r>
                      <a:endParaRPr lang="sv-SE" sz="1400" dirty="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rPr>
                        <a:t>HARQ-ACK scheduled with F0</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rPr>
                        <a:t>HARQ-ACK scheduled with F1</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rPr>
                        <a:t>HARQ-ACK scheduled with F2</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rPr>
                        <a:t>HARQ-ACK scheduled with F3/4</a:t>
                      </a:r>
                      <a:endParaRPr lang="sv-SE" sz="1400">
                        <a:effectLst/>
                        <a:latin typeface="Times New Roman" panose="02020603050405020304" pitchFamily="18" charset="0"/>
                        <a:ea typeface="SimSun" panose="02010600030101010101" pitchFamily="2" charset="-122"/>
                      </a:endParaRPr>
                    </a:p>
                  </a:txBody>
                  <a:tcPr marL="26422" marR="26422" marT="0" marB="0"/>
                </a:tc>
                <a:extLst>
                  <a:ext uri="{0D108BD9-81ED-4DB2-BD59-A6C34878D82A}">
                    <a16:rowId xmlns:a16="http://schemas.microsoft.com/office/drawing/2014/main" val="2765021318"/>
                  </a:ext>
                </a:extLst>
              </a:tr>
              <a:tr h="5682893">
                <a:tc>
                  <a:txBody>
                    <a:bodyPr/>
                    <a:lstStyle/>
                    <a:p>
                      <a:pPr algn="just">
                        <a:spcAft>
                          <a:spcPts val="600"/>
                        </a:spcAft>
                      </a:pPr>
                      <a:r>
                        <a:rPr lang="en-US" sz="1400">
                          <a:effectLst/>
                        </a:rPr>
                        <a:t>SR configured with PUCCH F0</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dirty="0">
                          <a:effectLst/>
                          <a:highlight>
                            <a:srgbClr val="00FFFF"/>
                          </a:highlight>
                        </a:rPr>
                        <a:t>Multiplexing on the HARQ-ACK resource</a:t>
                      </a:r>
                      <a:endParaRPr lang="sv-SE" sz="1400" dirty="0">
                        <a:effectLst/>
                      </a:endParaRPr>
                    </a:p>
                    <a:p>
                      <a:pPr algn="just">
                        <a:spcAft>
                          <a:spcPts val="600"/>
                        </a:spcAft>
                      </a:pPr>
                      <a:r>
                        <a:rPr lang="en-US" sz="1400" dirty="0">
                          <a:effectLst/>
                        </a:rPr>
                        <a:t>Ericsson [R1-1800947], CATT [R1-1800252]* (observation), </a:t>
                      </a:r>
                      <a:endParaRPr lang="sv-SE" sz="1400" dirty="0">
                        <a:effectLst/>
                      </a:endParaRPr>
                    </a:p>
                    <a:p>
                      <a:pPr algn="just">
                        <a:spcAft>
                          <a:spcPts val="600"/>
                        </a:spcAft>
                      </a:pPr>
                      <a:r>
                        <a:rPr lang="en-US" sz="1400" dirty="0">
                          <a:effectLst/>
                        </a:rPr>
                        <a:t> </a:t>
                      </a:r>
                      <a:endParaRPr lang="sv-SE" sz="1400" dirty="0">
                        <a:effectLst/>
                      </a:endParaRPr>
                    </a:p>
                    <a:p>
                      <a:pPr algn="just">
                        <a:spcAft>
                          <a:spcPts val="600"/>
                        </a:spcAft>
                      </a:pPr>
                      <a:r>
                        <a:rPr lang="en-US" sz="1400" dirty="0">
                          <a:effectLst/>
                          <a:highlight>
                            <a:srgbClr val="00FFFF"/>
                          </a:highlight>
                        </a:rPr>
                        <a:t>Shortening the overlapped symbol  of SR</a:t>
                      </a:r>
                      <a:endParaRPr lang="sv-SE" sz="1400" dirty="0">
                        <a:effectLst/>
                      </a:endParaRPr>
                    </a:p>
                    <a:p>
                      <a:pPr algn="just">
                        <a:spcAft>
                          <a:spcPts val="600"/>
                        </a:spcAft>
                      </a:pPr>
                      <a:r>
                        <a:rPr lang="en-US" sz="1400" dirty="0">
                          <a:effectLst/>
                        </a:rPr>
                        <a:t>CATT*</a:t>
                      </a:r>
                      <a:endParaRPr lang="sv-SE" sz="1400" dirty="0">
                        <a:effectLst/>
                      </a:endParaRPr>
                    </a:p>
                    <a:p>
                      <a:pPr algn="just">
                        <a:spcAft>
                          <a:spcPts val="600"/>
                        </a:spcAft>
                      </a:pPr>
                      <a:r>
                        <a:rPr lang="en-US" sz="1400" dirty="0">
                          <a:effectLst/>
                        </a:rPr>
                        <a:t> </a:t>
                      </a:r>
                      <a:endParaRPr lang="sv-SE" sz="1400" dirty="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dirty="0">
                          <a:effectLst/>
                          <a:highlight>
                            <a:srgbClr val="00FFFF"/>
                          </a:highlight>
                        </a:rPr>
                        <a:t>Multiplexing on the HARQ-ACK resource</a:t>
                      </a:r>
                      <a:endParaRPr lang="sv-SE" sz="1400" dirty="0">
                        <a:effectLst/>
                      </a:endParaRPr>
                    </a:p>
                    <a:p>
                      <a:pPr algn="just">
                        <a:spcAft>
                          <a:spcPts val="600"/>
                        </a:spcAft>
                      </a:pPr>
                      <a:r>
                        <a:rPr lang="en-US" sz="1400" dirty="0" err="1">
                          <a:effectLst/>
                        </a:rPr>
                        <a:t>Oppo</a:t>
                      </a:r>
                      <a:r>
                        <a:rPr lang="en-US" sz="1400" dirty="0">
                          <a:effectLst/>
                        </a:rPr>
                        <a:t> (1-bit (bundled) HARQ-ACK and 1-bit SR)</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Shortening the overlapped symbol  of SR</a:t>
                      </a:r>
                      <a:endParaRPr lang="sv-SE" sz="1400" dirty="0">
                        <a:effectLst/>
                      </a:endParaRPr>
                    </a:p>
                    <a:p>
                      <a:pPr algn="just">
                        <a:spcAft>
                          <a:spcPts val="600"/>
                        </a:spcAft>
                      </a:pPr>
                      <a:r>
                        <a:rPr lang="en-US" sz="1400" dirty="0">
                          <a:effectLst/>
                        </a:rPr>
                        <a:t>CATT*</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Drop the SR, transmit only HARQ-ACK on the HARQ-ACK PUCCH resource</a:t>
                      </a:r>
                      <a:endParaRPr lang="sv-SE" sz="1400" dirty="0">
                        <a:effectLst/>
                      </a:endParaRPr>
                    </a:p>
                    <a:p>
                      <a:pPr algn="just">
                        <a:spcAft>
                          <a:spcPts val="600"/>
                        </a:spcAft>
                      </a:pPr>
                      <a:r>
                        <a:rPr lang="en-US" sz="1400" dirty="0">
                          <a:effectLst/>
                        </a:rPr>
                        <a:t>Ericsson,</a:t>
                      </a:r>
                      <a:endParaRPr lang="sv-SE" sz="1400" dirty="0">
                        <a:effectLst/>
                      </a:endParaRPr>
                    </a:p>
                    <a:p>
                      <a:pPr algn="just">
                        <a:spcAft>
                          <a:spcPts val="600"/>
                        </a:spcAft>
                      </a:pPr>
                      <a:r>
                        <a:rPr lang="en-US" sz="1400" dirty="0">
                          <a:effectLst/>
                        </a:rPr>
                        <a:t> </a:t>
                      </a:r>
                      <a:endParaRPr lang="sv-SE" sz="1400" dirty="0">
                        <a:effectLst/>
                      </a:endParaRPr>
                    </a:p>
                    <a:p>
                      <a:pPr algn="just">
                        <a:spcAft>
                          <a:spcPts val="600"/>
                        </a:spcAft>
                      </a:pPr>
                      <a:r>
                        <a:rPr lang="en-US" sz="1400" dirty="0">
                          <a:effectLst/>
                          <a:highlight>
                            <a:srgbClr val="00FFFF"/>
                          </a:highlight>
                        </a:rPr>
                        <a:t>Punctured in HARQ-ACK</a:t>
                      </a:r>
                      <a:endParaRPr lang="sv-SE" sz="1400" dirty="0">
                        <a:effectLst/>
                      </a:endParaRPr>
                    </a:p>
                    <a:p>
                      <a:pPr algn="just">
                        <a:spcAft>
                          <a:spcPts val="600"/>
                        </a:spcAft>
                      </a:pPr>
                      <a:r>
                        <a:rPr lang="en-US" sz="1400" dirty="0">
                          <a:effectLst/>
                        </a:rPr>
                        <a:t>Nokia,</a:t>
                      </a:r>
                      <a:endParaRPr lang="sv-SE" sz="1400" dirty="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highlight>
                            <a:srgbClr val="00FFFF"/>
                          </a:highlight>
                        </a:rPr>
                        <a:t>Multiplexing on the HARQ-ACK resource</a:t>
                      </a:r>
                      <a:r>
                        <a:rPr lang="en-US" sz="1400">
                          <a:effectLst/>
                        </a:rPr>
                        <a:t> (joint coding)</a:t>
                      </a:r>
                      <a:endParaRPr lang="sv-SE" sz="1400">
                        <a:effectLst/>
                      </a:endParaRPr>
                    </a:p>
                    <a:p>
                      <a:pPr algn="just">
                        <a:spcAft>
                          <a:spcPts val="600"/>
                        </a:spcAft>
                      </a:pPr>
                      <a:r>
                        <a:rPr lang="en-US" sz="1400">
                          <a:effectLst/>
                        </a:rPr>
                        <a:t>HW (SR is after), Ericsson, CATT*, lenovo</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highlight>
                            <a:srgbClr val="00FFFF"/>
                          </a:highlight>
                        </a:rPr>
                        <a:t>Shortening the overlapped symbol  of SR</a:t>
                      </a:r>
                      <a:endParaRPr lang="sv-SE" sz="1400">
                        <a:effectLst/>
                      </a:endParaRPr>
                    </a:p>
                    <a:p>
                      <a:pPr algn="just">
                        <a:spcAft>
                          <a:spcPts val="600"/>
                        </a:spcAft>
                      </a:pPr>
                      <a:r>
                        <a:rPr lang="en-US" sz="1400">
                          <a:effectLst/>
                        </a:rPr>
                        <a:t>HW (SR is before), lenovo (SR is before, also HARQ), </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highlight>
                            <a:srgbClr val="00FFFF"/>
                          </a:highlight>
                        </a:rPr>
                        <a:t>Drop the SR, transmit only HARQ-ACK on the HARQ-ACK PUCCH resource</a:t>
                      </a:r>
                      <a:endParaRPr lang="sv-SE" sz="1400">
                        <a:effectLst/>
                      </a:endParaRPr>
                    </a:p>
                    <a:p>
                      <a:pPr algn="just">
                        <a:spcAft>
                          <a:spcPts val="600"/>
                        </a:spcAft>
                      </a:pPr>
                      <a:r>
                        <a:rPr lang="en-US" sz="1400">
                          <a:effectLst/>
                        </a:rPr>
                        <a:t>Lenovo (also HARQ)</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rPr>
                        <a:t> </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dirty="0">
                          <a:effectLst/>
                          <a:highlight>
                            <a:srgbClr val="00FFFF"/>
                          </a:highlight>
                        </a:rPr>
                        <a:t>Multiplexing on the HARQ-ACK resource</a:t>
                      </a:r>
                      <a:r>
                        <a:rPr lang="en-US" sz="1400" dirty="0">
                          <a:effectLst/>
                        </a:rPr>
                        <a:t> (joint coding)</a:t>
                      </a:r>
                      <a:endParaRPr lang="sv-SE" sz="1400" dirty="0">
                        <a:effectLst/>
                      </a:endParaRPr>
                    </a:p>
                    <a:p>
                      <a:pPr algn="just">
                        <a:spcAft>
                          <a:spcPts val="600"/>
                        </a:spcAft>
                      </a:pPr>
                      <a:r>
                        <a:rPr lang="en-US" sz="1400" dirty="0">
                          <a:effectLst/>
                        </a:rPr>
                        <a:t>Ericsson, CATT* (same starting symbol), HW (SR is after), </a:t>
                      </a:r>
                      <a:r>
                        <a:rPr lang="en-US" sz="1400" dirty="0" err="1">
                          <a:effectLst/>
                        </a:rPr>
                        <a:t>lenovo</a:t>
                      </a:r>
                      <a:r>
                        <a:rPr lang="en-US" sz="1400" dirty="0">
                          <a:effectLst/>
                        </a:rPr>
                        <a:t>, </a:t>
                      </a:r>
                      <a:r>
                        <a:rPr lang="en-US" sz="1400" dirty="0" err="1">
                          <a:effectLst/>
                        </a:rPr>
                        <a:t>Oppo</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Shortening the overlapped symbol  of SR</a:t>
                      </a:r>
                      <a:endParaRPr lang="sv-SE" sz="1400" dirty="0">
                        <a:effectLst/>
                      </a:endParaRPr>
                    </a:p>
                    <a:p>
                      <a:pPr algn="just">
                        <a:spcAft>
                          <a:spcPts val="600"/>
                        </a:spcAft>
                      </a:pPr>
                      <a:r>
                        <a:rPr lang="en-US" sz="1400" dirty="0">
                          <a:effectLst/>
                        </a:rPr>
                        <a:t>HW (SR is before), </a:t>
                      </a:r>
                      <a:r>
                        <a:rPr lang="en-US" sz="1400" dirty="0" err="1">
                          <a:effectLst/>
                        </a:rPr>
                        <a:t>lenovo</a:t>
                      </a:r>
                      <a:r>
                        <a:rPr lang="en-US" sz="1400" dirty="0">
                          <a:effectLst/>
                        </a:rPr>
                        <a:t> (SR is before), </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 </a:t>
                      </a:r>
                      <a:endParaRPr lang="sv-SE" sz="1400" dirty="0">
                        <a:effectLst/>
                      </a:endParaRPr>
                    </a:p>
                    <a:p>
                      <a:pPr algn="just">
                        <a:spcAft>
                          <a:spcPts val="600"/>
                        </a:spcAft>
                      </a:pPr>
                      <a:r>
                        <a:rPr lang="en-US" sz="1400" dirty="0">
                          <a:effectLst/>
                          <a:highlight>
                            <a:srgbClr val="00FFFF"/>
                          </a:highlight>
                        </a:rPr>
                        <a:t>Drop the SR (at least in overlapping), transmit only HARQ-ACK on the HARQ-ACK PUCCH resource</a:t>
                      </a:r>
                      <a:endParaRPr lang="sv-SE" sz="1400" dirty="0">
                        <a:effectLst/>
                      </a:endParaRPr>
                    </a:p>
                    <a:p>
                      <a:pPr algn="just">
                        <a:spcAft>
                          <a:spcPts val="600"/>
                        </a:spcAft>
                      </a:pPr>
                      <a:r>
                        <a:rPr lang="en-US" sz="1400" dirty="0">
                          <a:effectLst/>
                        </a:rPr>
                        <a:t>Lenovo (if SR is late)</a:t>
                      </a:r>
                      <a:endParaRPr lang="sv-SE" sz="1400" dirty="0">
                        <a:effectLst/>
                      </a:endParaRPr>
                    </a:p>
                    <a:p>
                      <a:pPr algn="just">
                        <a:spcAft>
                          <a:spcPts val="600"/>
                        </a:spcAft>
                      </a:pPr>
                      <a:r>
                        <a:rPr lang="en-US" sz="1400" dirty="0">
                          <a:effectLst/>
                        </a:rPr>
                        <a:t> </a:t>
                      </a:r>
                      <a:endParaRPr lang="sv-SE" sz="1400" dirty="0">
                        <a:effectLst/>
                      </a:endParaRPr>
                    </a:p>
                    <a:p>
                      <a:pPr algn="just">
                        <a:spcAft>
                          <a:spcPts val="600"/>
                        </a:spcAft>
                      </a:pPr>
                      <a:r>
                        <a:rPr lang="en-US" sz="1400" dirty="0">
                          <a:effectLst/>
                          <a:highlight>
                            <a:srgbClr val="00FFFF"/>
                          </a:highlight>
                        </a:rPr>
                        <a:t>Punctured in HARQ-ACK</a:t>
                      </a:r>
                      <a:endParaRPr lang="sv-SE" sz="1400" dirty="0">
                        <a:effectLst/>
                      </a:endParaRPr>
                    </a:p>
                    <a:p>
                      <a:pPr algn="just">
                        <a:spcAft>
                          <a:spcPts val="600"/>
                        </a:spcAft>
                      </a:pPr>
                      <a:r>
                        <a:rPr lang="en-US" sz="1400" dirty="0">
                          <a:effectLst/>
                        </a:rPr>
                        <a:t>Nokia, </a:t>
                      </a:r>
                      <a:r>
                        <a:rPr lang="en-US" sz="1400" dirty="0" err="1">
                          <a:effectLst/>
                        </a:rPr>
                        <a:t>Oppo</a:t>
                      </a:r>
                      <a:r>
                        <a:rPr lang="en-US" sz="1400" dirty="0">
                          <a:effectLst/>
                        </a:rPr>
                        <a:t> (only for PF4)</a:t>
                      </a:r>
                      <a:endParaRPr lang="sv-SE" sz="1400" dirty="0">
                        <a:effectLst/>
                      </a:endParaRPr>
                    </a:p>
                    <a:p>
                      <a:pPr algn="just">
                        <a:spcAft>
                          <a:spcPts val="600"/>
                        </a:spcAft>
                      </a:pPr>
                      <a:r>
                        <a:rPr lang="en-US" sz="1400" dirty="0">
                          <a:effectLst/>
                        </a:rPr>
                        <a:t> </a:t>
                      </a:r>
                      <a:endParaRPr lang="sv-SE" sz="1400" dirty="0">
                        <a:effectLst/>
                      </a:endParaRPr>
                    </a:p>
                    <a:p>
                      <a:pPr algn="just">
                        <a:spcAft>
                          <a:spcPts val="600"/>
                        </a:spcAft>
                      </a:pPr>
                      <a:r>
                        <a:rPr lang="en-US" sz="1400" dirty="0">
                          <a:effectLst/>
                        </a:rPr>
                        <a:t> </a:t>
                      </a:r>
                      <a:endParaRPr lang="sv-SE" sz="1400" dirty="0">
                        <a:effectLst/>
                        <a:latin typeface="Times New Roman" panose="02020603050405020304" pitchFamily="18" charset="0"/>
                        <a:ea typeface="SimSun" panose="02010600030101010101" pitchFamily="2" charset="-122"/>
                      </a:endParaRPr>
                    </a:p>
                  </a:txBody>
                  <a:tcPr marL="26422" marR="26422" marT="0" marB="0"/>
                </a:tc>
                <a:extLst>
                  <a:ext uri="{0D108BD9-81ED-4DB2-BD59-A6C34878D82A}">
                    <a16:rowId xmlns:a16="http://schemas.microsoft.com/office/drawing/2014/main" val="3282130464"/>
                  </a:ext>
                </a:extLst>
              </a:tr>
            </a:tbl>
          </a:graphicData>
        </a:graphic>
      </p:graphicFrame>
    </p:spTree>
    <p:extLst>
      <p:ext uri="{BB962C8B-B14F-4D97-AF65-F5344CB8AC3E}">
        <p14:creationId xmlns:p14="http://schemas.microsoft.com/office/powerpoint/2010/main" val="19675397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872E6-C0A4-4B23-A7DF-10CE1551806B}"/>
              </a:ext>
            </a:extLst>
          </p:cNvPr>
          <p:cNvSpPr>
            <a:spLocks noGrp="1"/>
          </p:cNvSpPr>
          <p:nvPr>
            <p:ph type="title"/>
          </p:nvPr>
        </p:nvSpPr>
        <p:spPr/>
        <p:txBody>
          <a:bodyPr/>
          <a:lstStyle/>
          <a:p>
            <a:endParaRPr lang="en-US"/>
          </a:p>
        </p:txBody>
      </p:sp>
      <p:graphicFrame>
        <p:nvGraphicFramePr>
          <p:cNvPr id="4" name="Content Placeholder 3">
            <a:extLst>
              <a:ext uri="{FF2B5EF4-FFF2-40B4-BE49-F238E27FC236}">
                <a16:creationId xmlns:a16="http://schemas.microsoft.com/office/drawing/2014/main" id="{042BB311-4D11-4038-AEEB-F799B6F4AC91}"/>
              </a:ext>
            </a:extLst>
          </p:cNvPr>
          <p:cNvGraphicFramePr>
            <a:graphicFrameLocks noGrp="1"/>
          </p:cNvGraphicFramePr>
          <p:nvPr>
            <p:ph idx="1"/>
            <p:extLst>
              <p:ext uri="{D42A27DB-BD31-4B8C-83A1-F6EECF244321}">
                <p14:modId xmlns:p14="http://schemas.microsoft.com/office/powerpoint/2010/main" val="1744193990"/>
              </p:ext>
            </p:extLst>
          </p:nvPr>
        </p:nvGraphicFramePr>
        <p:xfrm>
          <a:off x="838199" y="1311965"/>
          <a:ext cx="10515601" cy="5106646"/>
        </p:xfrm>
        <a:graphic>
          <a:graphicData uri="http://schemas.openxmlformats.org/drawingml/2006/table">
            <a:tbl>
              <a:tblPr firstRow="1" firstCol="1" bandRow="1">
                <a:tableStyleId>{5C22544A-7EE6-4342-B048-85BDC9FD1C3A}</a:tableStyleId>
              </a:tblPr>
              <a:tblGrid>
                <a:gridCol w="1357631">
                  <a:extLst>
                    <a:ext uri="{9D8B030D-6E8A-4147-A177-3AD203B41FA5}">
                      <a16:colId xmlns:a16="http://schemas.microsoft.com/office/drawing/2014/main" val="119130108"/>
                    </a:ext>
                  </a:extLst>
                </a:gridCol>
                <a:gridCol w="2320463">
                  <a:extLst>
                    <a:ext uri="{9D8B030D-6E8A-4147-A177-3AD203B41FA5}">
                      <a16:colId xmlns:a16="http://schemas.microsoft.com/office/drawing/2014/main" val="142741519"/>
                    </a:ext>
                  </a:extLst>
                </a:gridCol>
                <a:gridCol w="2281184">
                  <a:extLst>
                    <a:ext uri="{9D8B030D-6E8A-4147-A177-3AD203B41FA5}">
                      <a16:colId xmlns:a16="http://schemas.microsoft.com/office/drawing/2014/main" val="3607073463"/>
                    </a:ext>
                  </a:extLst>
                </a:gridCol>
                <a:gridCol w="2281184">
                  <a:extLst>
                    <a:ext uri="{9D8B030D-6E8A-4147-A177-3AD203B41FA5}">
                      <a16:colId xmlns:a16="http://schemas.microsoft.com/office/drawing/2014/main" val="1861539485"/>
                    </a:ext>
                  </a:extLst>
                </a:gridCol>
                <a:gridCol w="2275139">
                  <a:extLst>
                    <a:ext uri="{9D8B030D-6E8A-4147-A177-3AD203B41FA5}">
                      <a16:colId xmlns:a16="http://schemas.microsoft.com/office/drawing/2014/main" val="1210112520"/>
                    </a:ext>
                  </a:extLst>
                </a:gridCol>
              </a:tblGrid>
              <a:tr h="394099">
                <a:tc>
                  <a:txBody>
                    <a:bodyPr/>
                    <a:lstStyle/>
                    <a:p>
                      <a:pPr algn="just">
                        <a:spcAft>
                          <a:spcPts val="600"/>
                        </a:spcAft>
                      </a:pPr>
                      <a:r>
                        <a:rPr lang="en-US" sz="1400" dirty="0">
                          <a:effectLst/>
                        </a:rPr>
                        <a:t> R1-18001023</a:t>
                      </a:r>
                      <a:endParaRPr lang="sv-SE" sz="1400" dirty="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rPr>
                        <a:t>HARQ-ACK scheduled with F0</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rPr>
                        <a:t>HARQ-ACK scheduled with F1</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rPr>
                        <a:t>HARQ-ACK scheduled with F2</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rPr>
                        <a:t>HARQ-ACK scheduled with F3/4</a:t>
                      </a:r>
                      <a:endParaRPr lang="sv-SE" sz="1400">
                        <a:effectLst/>
                        <a:latin typeface="Times New Roman" panose="02020603050405020304" pitchFamily="18" charset="0"/>
                        <a:ea typeface="SimSun" panose="02010600030101010101" pitchFamily="2" charset="-122"/>
                      </a:endParaRPr>
                    </a:p>
                  </a:txBody>
                  <a:tcPr marL="26422" marR="26422" marT="0" marB="0"/>
                </a:tc>
                <a:extLst>
                  <a:ext uri="{0D108BD9-81ED-4DB2-BD59-A6C34878D82A}">
                    <a16:rowId xmlns:a16="http://schemas.microsoft.com/office/drawing/2014/main" val="2765021318"/>
                  </a:ext>
                </a:extLst>
              </a:tr>
              <a:tr h="4679926">
                <a:tc>
                  <a:txBody>
                    <a:bodyPr/>
                    <a:lstStyle/>
                    <a:p>
                      <a:pPr algn="just">
                        <a:spcAft>
                          <a:spcPts val="600"/>
                        </a:spcAft>
                      </a:pPr>
                      <a:r>
                        <a:rPr lang="en-US" sz="1400">
                          <a:effectLst/>
                        </a:rPr>
                        <a:t>SR configured with PUCCH F1</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highlight>
                            <a:srgbClr val="00FFFF"/>
                          </a:highlight>
                        </a:rPr>
                        <a:t>Multiplexing on the HARQ-ACK resource</a:t>
                      </a:r>
                      <a:endParaRPr lang="sv-SE" sz="1400">
                        <a:effectLst/>
                      </a:endParaRPr>
                    </a:p>
                    <a:p>
                      <a:pPr algn="just">
                        <a:spcAft>
                          <a:spcPts val="600"/>
                        </a:spcAft>
                      </a:pPr>
                      <a:r>
                        <a:rPr lang="en-US" sz="1400">
                          <a:effectLst/>
                        </a:rPr>
                        <a:t>Ericsson,</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highlight>
                            <a:srgbClr val="00FFFF"/>
                          </a:highlight>
                        </a:rPr>
                        <a:t>Punctured in SR</a:t>
                      </a:r>
                      <a:endParaRPr lang="sv-SE" sz="1400">
                        <a:effectLst/>
                      </a:endParaRPr>
                    </a:p>
                    <a:p>
                      <a:pPr algn="just">
                        <a:spcAft>
                          <a:spcPts val="600"/>
                        </a:spcAft>
                      </a:pPr>
                      <a:r>
                        <a:rPr lang="en-US" sz="1400">
                          <a:effectLst/>
                        </a:rPr>
                        <a:t>Nokia</a:t>
                      </a:r>
                      <a:endParaRPr lang="sv-SE" sz="1400">
                        <a:effectLst/>
                      </a:endParaRPr>
                    </a:p>
                    <a:p>
                      <a:pPr algn="just">
                        <a:spcAft>
                          <a:spcPts val="600"/>
                        </a:spcAft>
                      </a:pPr>
                      <a:r>
                        <a:rPr lang="en-US" sz="1400">
                          <a:effectLst/>
                        </a:rPr>
                        <a:t> </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highlight>
                            <a:srgbClr val="00FFFF"/>
                          </a:highlight>
                        </a:rPr>
                        <a:t>Multiplexing on the HARQ-ACK resource</a:t>
                      </a:r>
                      <a:endParaRPr lang="sv-SE" sz="1400">
                        <a:effectLst/>
                      </a:endParaRPr>
                    </a:p>
                    <a:p>
                      <a:pPr algn="just">
                        <a:spcAft>
                          <a:spcPts val="600"/>
                        </a:spcAft>
                      </a:pPr>
                      <a:r>
                        <a:rPr lang="en-US" sz="1400">
                          <a:effectLst/>
                        </a:rPr>
                        <a:t>Ericsson (SR within HARQ-ACK), QC(overlapping part)</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highlight>
                            <a:srgbClr val="00FFFF"/>
                          </a:highlight>
                        </a:rPr>
                        <a:t>Drop the SR, transmit only HARQ-ACK on the HARQ-ACK PUCCH resource</a:t>
                      </a:r>
                      <a:endParaRPr lang="sv-SE" sz="1400">
                        <a:effectLst/>
                      </a:endParaRPr>
                    </a:p>
                    <a:p>
                      <a:pPr algn="just">
                        <a:spcAft>
                          <a:spcPts val="600"/>
                        </a:spcAft>
                      </a:pPr>
                      <a:r>
                        <a:rPr lang="en-US" sz="1400">
                          <a:effectLst/>
                        </a:rPr>
                        <a:t>Ericsson (not within), CATT*, Nokia</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highlight>
                            <a:srgbClr val="00FFFF"/>
                          </a:highlight>
                        </a:rPr>
                        <a:t>Channel Selection (similar to LTE 1a/1b)</a:t>
                      </a:r>
                      <a:endParaRPr lang="sv-SE" sz="1400">
                        <a:effectLst/>
                      </a:endParaRPr>
                    </a:p>
                    <a:p>
                      <a:pPr algn="just">
                        <a:spcAft>
                          <a:spcPts val="600"/>
                        </a:spcAft>
                      </a:pPr>
                      <a:r>
                        <a:rPr lang="en-US" sz="1400">
                          <a:effectLst/>
                        </a:rPr>
                        <a:t>Oppo</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highlight>
                            <a:srgbClr val="00FFFF"/>
                          </a:highlight>
                        </a:rPr>
                        <a:t>TDM in non-overlapping part</a:t>
                      </a:r>
                      <a:r>
                        <a:rPr lang="en-US" sz="1400">
                          <a:effectLst/>
                        </a:rPr>
                        <a:t> </a:t>
                      </a:r>
                      <a:endParaRPr lang="sv-SE" sz="1400">
                        <a:effectLst/>
                      </a:endParaRPr>
                    </a:p>
                    <a:p>
                      <a:pPr algn="just">
                        <a:spcAft>
                          <a:spcPts val="600"/>
                        </a:spcAft>
                      </a:pPr>
                      <a:r>
                        <a:rPr lang="en-US" sz="1400">
                          <a:effectLst/>
                        </a:rPr>
                        <a:t>QC</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a:effectLst/>
                          <a:highlight>
                            <a:srgbClr val="00FFFF"/>
                          </a:highlight>
                        </a:rPr>
                        <a:t>Multiplexing on the HARQ-ACK resource</a:t>
                      </a:r>
                      <a:r>
                        <a:rPr lang="en-US" sz="1400">
                          <a:effectLst/>
                        </a:rPr>
                        <a:t> (joint coding)</a:t>
                      </a:r>
                      <a:endParaRPr lang="sv-SE" sz="1400">
                        <a:effectLst/>
                      </a:endParaRPr>
                    </a:p>
                    <a:p>
                      <a:pPr algn="just">
                        <a:spcAft>
                          <a:spcPts val="600"/>
                        </a:spcAft>
                      </a:pPr>
                      <a:r>
                        <a:rPr lang="en-US" sz="1400">
                          <a:effectLst/>
                        </a:rPr>
                        <a:t>HW, Ericsson</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highlight>
                            <a:srgbClr val="00FFFF"/>
                          </a:highlight>
                        </a:rPr>
                        <a:t>Drop the SR, transmit only HARQ-ACK on the HARQ-ACK PUCCH resource</a:t>
                      </a:r>
                      <a:endParaRPr lang="sv-SE" sz="1400">
                        <a:effectLst/>
                      </a:endParaRPr>
                    </a:p>
                    <a:p>
                      <a:pPr algn="just">
                        <a:spcAft>
                          <a:spcPts val="600"/>
                        </a:spcAft>
                      </a:pPr>
                      <a:r>
                        <a:rPr lang="en-US" sz="1400">
                          <a:effectLst/>
                        </a:rPr>
                        <a:t>HW, lenovo</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rPr>
                        <a:t> </a:t>
                      </a:r>
                      <a:endParaRPr lang="sv-SE" sz="1400">
                        <a:effectLst/>
                      </a:endParaRPr>
                    </a:p>
                    <a:p>
                      <a:pPr algn="just">
                        <a:spcAft>
                          <a:spcPts val="600"/>
                        </a:spcAft>
                      </a:pPr>
                      <a:r>
                        <a:rPr lang="en-US" sz="1400">
                          <a:effectLst/>
                          <a:highlight>
                            <a:srgbClr val="00FFFF"/>
                          </a:highlight>
                        </a:rPr>
                        <a:t>Punctured in SR</a:t>
                      </a:r>
                      <a:endParaRPr lang="sv-SE" sz="1400">
                        <a:effectLst/>
                      </a:endParaRPr>
                    </a:p>
                    <a:p>
                      <a:pPr algn="just">
                        <a:spcAft>
                          <a:spcPts val="600"/>
                        </a:spcAft>
                      </a:pPr>
                      <a:r>
                        <a:rPr lang="en-US" sz="1400">
                          <a:effectLst/>
                        </a:rPr>
                        <a:t>Nokia</a:t>
                      </a:r>
                      <a:endParaRPr lang="sv-SE" sz="1400">
                        <a:effectLst/>
                      </a:endParaRPr>
                    </a:p>
                    <a:p>
                      <a:pPr algn="just">
                        <a:spcAft>
                          <a:spcPts val="600"/>
                        </a:spcAft>
                      </a:pPr>
                      <a:r>
                        <a:rPr lang="en-US" sz="1400">
                          <a:effectLst/>
                        </a:rPr>
                        <a:t> </a:t>
                      </a:r>
                      <a:endParaRPr lang="sv-SE" sz="1400">
                        <a:effectLst/>
                        <a:latin typeface="Times New Roman" panose="02020603050405020304" pitchFamily="18" charset="0"/>
                        <a:ea typeface="SimSun" panose="02010600030101010101" pitchFamily="2" charset="-122"/>
                      </a:endParaRPr>
                    </a:p>
                  </a:txBody>
                  <a:tcPr marL="26422" marR="26422" marT="0" marB="0"/>
                </a:tc>
                <a:tc>
                  <a:txBody>
                    <a:bodyPr/>
                    <a:lstStyle/>
                    <a:p>
                      <a:pPr algn="just">
                        <a:spcAft>
                          <a:spcPts val="600"/>
                        </a:spcAft>
                      </a:pPr>
                      <a:r>
                        <a:rPr lang="en-US" sz="1400" dirty="0">
                          <a:effectLst/>
                          <a:highlight>
                            <a:srgbClr val="00FFFF"/>
                          </a:highlight>
                        </a:rPr>
                        <a:t>Multiplexing on the HARQ-ACK resource</a:t>
                      </a:r>
                      <a:r>
                        <a:rPr lang="en-US" sz="1400" dirty="0">
                          <a:effectLst/>
                        </a:rPr>
                        <a:t> (joint coding)</a:t>
                      </a:r>
                      <a:endParaRPr lang="sv-SE" sz="1400" dirty="0">
                        <a:effectLst/>
                      </a:endParaRPr>
                    </a:p>
                    <a:p>
                      <a:pPr algn="just">
                        <a:spcAft>
                          <a:spcPts val="600"/>
                        </a:spcAft>
                      </a:pPr>
                      <a:r>
                        <a:rPr lang="en-US" sz="1400" dirty="0">
                          <a:effectLst/>
                        </a:rPr>
                        <a:t>Ericsson, HW (SR is after), </a:t>
                      </a:r>
                      <a:r>
                        <a:rPr lang="en-US" sz="1400" dirty="0" err="1">
                          <a:effectLst/>
                        </a:rPr>
                        <a:t>Oppo</a:t>
                      </a:r>
                      <a:r>
                        <a:rPr lang="en-US" sz="1400" dirty="0">
                          <a:effectLst/>
                        </a:rPr>
                        <a:t>, Nokia (same starting symbol or SR starts late)</a:t>
                      </a:r>
                      <a:endParaRPr lang="sv-SE" sz="1400" dirty="0">
                        <a:effectLst/>
                      </a:endParaRPr>
                    </a:p>
                    <a:p>
                      <a:pPr algn="just">
                        <a:spcAft>
                          <a:spcPts val="600"/>
                        </a:spcAft>
                      </a:pPr>
                      <a:r>
                        <a:rPr lang="en-US" sz="1400" dirty="0">
                          <a:effectLst/>
                        </a:rPr>
                        <a:t>QC(overlapping part)</a:t>
                      </a:r>
                      <a:endParaRPr lang="sv-SE" sz="1400" dirty="0">
                        <a:effectLst/>
                      </a:endParaRPr>
                    </a:p>
                    <a:p>
                      <a:pPr algn="just">
                        <a:spcAft>
                          <a:spcPts val="600"/>
                        </a:spcAft>
                      </a:pPr>
                      <a:r>
                        <a:rPr lang="en-US" sz="1400" dirty="0">
                          <a:effectLst/>
                        </a:rPr>
                        <a:t> </a:t>
                      </a:r>
                      <a:endParaRPr lang="sv-SE" sz="1400" dirty="0">
                        <a:effectLst/>
                      </a:endParaRPr>
                    </a:p>
                    <a:p>
                      <a:pPr algn="just">
                        <a:spcAft>
                          <a:spcPts val="600"/>
                        </a:spcAft>
                      </a:pPr>
                      <a:r>
                        <a:rPr lang="en-US" sz="1400" dirty="0">
                          <a:effectLst/>
                          <a:highlight>
                            <a:srgbClr val="00FFFF"/>
                          </a:highlight>
                        </a:rPr>
                        <a:t>SR is dropped if starts early</a:t>
                      </a:r>
                      <a:r>
                        <a:rPr lang="en-US" sz="1400" dirty="0">
                          <a:effectLst/>
                        </a:rPr>
                        <a:t>  </a:t>
                      </a:r>
                      <a:endParaRPr lang="sv-SE" sz="1400" dirty="0">
                        <a:effectLst/>
                      </a:endParaRPr>
                    </a:p>
                    <a:p>
                      <a:pPr algn="just">
                        <a:spcAft>
                          <a:spcPts val="600"/>
                        </a:spcAft>
                      </a:pPr>
                      <a:r>
                        <a:rPr lang="en-US" sz="1400" dirty="0">
                          <a:effectLst/>
                        </a:rPr>
                        <a:t>Nokia</a:t>
                      </a:r>
                      <a:endParaRPr lang="sv-SE" sz="1400" dirty="0">
                        <a:effectLst/>
                      </a:endParaRPr>
                    </a:p>
                    <a:p>
                      <a:pPr algn="just">
                        <a:spcAft>
                          <a:spcPts val="600"/>
                        </a:spcAft>
                      </a:pPr>
                      <a:r>
                        <a:rPr lang="en-US" sz="1400" dirty="0">
                          <a:effectLst/>
                        </a:rPr>
                        <a:t> </a:t>
                      </a:r>
                      <a:endParaRPr lang="sv-SE" sz="1400" dirty="0">
                        <a:effectLst/>
                      </a:endParaRPr>
                    </a:p>
                    <a:p>
                      <a:pPr algn="just">
                        <a:spcAft>
                          <a:spcPts val="600"/>
                        </a:spcAft>
                      </a:pPr>
                      <a:r>
                        <a:rPr lang="en-US" sz="1400" dirty="0">
                          <a:effectLst/>
                          <a:highlight>
                            <a:srgbClr val="00FFFF"/>
                          </a:highlight>
                        </a:rPr>
                        <a:t>TDM in non-overlapping part</a:t>
                      </a:r>
                      <a:r>
                        <a:rPr lang="en-US" sz="1400" dirty="0">
                          <a:effectLst/>
                        </a:rPr>
                        <a:t> </a:t>
                      </a:r>
                      <a:endParaRPr lang="sv-SE" sz="1400" dirty="0">
                        <a:effectLst/>
                      </a:endParaRPr>
                    </a:p>
                    <a:p>
                      <a:pPr algn="just">
                        <a:spcAft>
                          <a:spcPts val="600"/>
                        </a:spcAft>
                      </a:pPr>
                      <a:r>
                        <a:rPr lang="en-US" sz="1400" dirty="0">
                          <a:effectLst/>
                        </a:rPr>
                        <a:t>QC</a:t>
                      </a:r>
                      <a:endParaRPr lang="sv-SE" sz="1400" dirty="0">
                        <a:effectLst/>
                      </a:endParaRPr>
                    </a:p>
                    <a:p>
                      <a:pPr algn="just">
                        <a:spcAft>
                          <a:spcPts val="600"/>
                        </a:spcAft>
                      </a:pPr>
                      <a:r>
                        <a:rPr lang="en-US" sz="1400" dirty="0">
                          <a:effectLst/>
                        </a:rPr>
                        <a:t> </a:t>
                      </a:r>
                      <a:endParaRPr lang="sv-SE" sz="1400" dirty="0">
                        <a:effectLst/>
                      </a:endParaRPr>
                    </a:p>
                    <a:p>
                      <a:pPr algn="just">
                        <a:spcAft>
                          <a:spcPts val="600"/>
                        </a:spcAft>
                      </a:pPr>
                      <a:r>
                        <a:rPr lang="en-US" sz="1400" dirty="0">
                          <a:effectLst/>
                          <a:highlight>
                            <a:srgbClr val="00FFFF"/>
                          </a:highlight>
                        </a:rPr>
                        <a:t>SR is dropped if starts late </a:t>
                      </a:r>
                      <a:endParaRPr lang="sv-SE" sz="1400" dirty="0">
                        <a:effectLst/>
                      </a:endParaRPr>
                    </a:p>
                    <a:p>
                      <a:pPr algn="just">
                        <a:spcAft>
                          <a:spcPts val="600"/>
                        </a:spcAft>
                      </a:pPr>
                      <a:r>
                        <a:rPr lang="en-US" sz="1400" dirty="0">
                          <a:effectLst/>
                        </a:rPr>
                        <a:t>Lenovo  </a:t>
                      </a:r>
                      <a:endParaRPr lang="sv-SE" sz="1400" dirty="0">
                        <a:effectLst/>
                      </a:endParaRPr>
                    </a:p>
                    <a:p>
                      <a:pPr algn="just">
                        <a:spcAft>
                          <a:spcPts val="600"/>
                        </a:spcAft>
                      </a:pPr>
                      <a:r>
                        <a:rPr lang="en-US" sz="1400" dirty="0">
                          <a:effectLst/>
                        </a:rPr>
                        <a:t> </a:t>
                      </a:r>
                      <a:endParaRPr lang="sv-SE" sz="1400" dirty="0">
                        <a:effectLst/>
                        <a:latin typeface="Times New Roman" panose="02020603050405020304" pitchFamily="18" charset="0"/>
                        <a:ea typeface="SimSun" panose="02010600030101010101" pitchFamily="2" charset="-122"/>
                      </a:endParaRPr>
                    </a:p>
                  </a:txBody>
                  <a:tcPr marL="26422" marR="26422" marT="0" marB="0"/>
                </a:tc>
                <a:extLst>
                  <a:ext uri="{0D108BD9-81ED-4DB2-BD59-A6C34878D82A}">
                    <a16:rowId xmlns:a16="http://schemas.microsoft.com/office/drawing/2014/main" val="1429125122"/>
                  </a:ext>
                </a:extLst>
              </a:tr>
            </a:tbl>
          </a:graphicData>
        </a:graphic>
      </p:graphicFrame>
    </p:spTree>
    <p:extLst>
      <p:ext uri="{BB962C8B-B14F-4D97-AF65-F5344CB8AC3E}">
        <p14:creationId xmlns:p14="http://schemas.microsoft.com/office/powerpoint/2010/main" val="41835785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E2E674-4F00-4C40-BB46-BF52AB1A0A1C}"/>
              </a:ext>
            </a:extLst>
          </p:cNvPr>
          <p:cNvSpPr>
            <a:spLocks noGrp="1"/>
          </p:cNvSpPr>
          <p:nvPr>
            <p:ph type="title"/>
          </p:nvPr>
        </p:nvSpPr>
        <p:spPr/>
        <p:txBody>
          <a:bodyPr/>
          <a:lstStyle/>
          <a:p>
            <a:r>
              <a:rPr lang="en-US" dirty="0"/>
              <a:t>List of contributions</a:t>
            </a:r>
          </a:p>
        </p:txBody>
      </p:sp>
      <p:sp>
        <p:nvSpPr>
          <p:cNvPr id="3" name="Content Placeholder 2">
            <a:extLst>
              <a:ext uri="{FF2B5EF4-FFF2-40B4-BE49-F238E27FC236}">
                <a16:creationId xmlns:a16="http://schemas.microsoft.com/office/drawing/2014/main" id="{737903B7-62A4-4258-B9BB-B75268309FAA}"/>
              </a:ext>
            </a:extLst>
          </p:cNvPr>
          <p:cNvSpPr>
            <a:spLocks noGrp="1"/>
          </p:cNvSpPr>
          <p:nvPr>
            <p:ph idx="1"/>
          </p:nvPr>
        </p:nvSpPr>
        <p:spPr/>
        <p:txBody>
          <a:bodyPr>
            <a:normAutofit fontScale="55000" lnSpcReduction="20000"/>
          </a:bodyPr>
          <a:lstStyle/>
          <a:p>
            <a:r>
              <a:rPr lang="en-GB" sz="2700" u="sng" dirty="0">
                <a:hlinkClick r:id="rId2"/>
              </a:rPr>
              <a:t>R1-1800947</a:t>
            </a:r>
            <a:r>
              <a:rPr lang="en-GB" sz="2700" dirty="0"/>
              <a:t>	On UE </a:t>
            </a:r>
            <a:r>
              <a:rPr lang="en-GB" sz="2700" dirty="0" err="1"/>
              <a:t>Behavior</a:t>
            </a:r>
            <a:r>
              <a:rPr lang="en-GB" sz="2700" dirty="0"/>
              <a:t> for UCI Reporting and Other Issues	Ericsson</a:t>
            </a:r>
          </a:p>
          <a:p>
            <a:r>
              <a:rPr lang="en-GB" u="sng" dirty="0">
                <a:hlinkClick r:id="rId3"/>
              </a:rPr>
              <a:t>R1-1800827</a:t>
            </a:r>
            <a:r>
              <a:rPr lang="en-GB" dirty="0"/>
              <a:t>	Multiplexing of SR and HARQ-ACK with TP	Huawei, </a:t>
            </a:r>
            <a:r>
              <a:rPr lang="en-GB" dirty="0" err="1"/>
              <a:t>HiSilicon</a:t>
            </a:r>
            <a:endParaRPr lang="en-GB" dirty="0"/>
          </a:p>
          <a:p>
            <a:r>
              <a:rPr lang="en-GB" u="sng" dirty="0">
                <a:hlinkClick r:id="rId4"/>
              </a:rPr>
              <a:t>R1-1800252</a:t>
            </a:r>
            <a:r>
              <a:rPr lang="en-GB" dirty="0"/>
              <a:t>	Multiplexing of UCI transmissions of different durations or configurations	CATT</a:t>
            </a:r>
          </a:p>
          <a:p>
            <a:r>
              <a:rPr lang="en-GB" u="sng" dirty="0">
                <a:hlinkClick r:id="rId5"/>
              </a:rPr>
              <a:t>R1-1800559</a:t>
            </a:r>
            <a:r>
              <a:rPr lang="en-GB" dirty="0"/>
              <a:t>	Remaining details on PUCCH structure in long duration	Nokia, Nokia Shanghai Bell</a:t>
            </a:r>
          </a:p>
          <a:p>
            <a:r>
              <a:rPr lang="en-GB" u="sng" dirty="0">
                <a:hlinkClick r:id="rId6"/>
              </a:rPr>
              <a:t>R1-1800872</a:t>
            </a:r>
            <a:r>
              <a:rPr lang="en-GB" dirty="0"/>
              <a:t>	Remaining issues for long PUCCH	Qualcomm Incorporated</a:t>
            </a:r>
            <a:endParaRPr lang="sv-SE" dirty="0"/>
          </a:p>
          <a:p>
            <a:r>
              <a:rPr lang="en-GB" u="sng" dirty="0">
                <a:hlinkClick r:id="rId7"/>
              </a:rPr>
              <a:t>R1-1800490</a:t>
            </a:r>
            <a:r>
              <a:rPr lang="en-GB" dirty="0"/>
              <a:t>	Remaining issues on long PUCCH	Guangdong OPPO Mobile Telecom.</a:t>
            </a:r>
            <a:endParaRPr lang="sv-SE" dirty="0"/>
          </a:p>
          <a:p>
            <a:r>
              <a:rPr lang="en-GB" u="sng" dirty="0">
                <a:hlinkClick r:id="rId8"/>
              </a:rPr>
              <a:t>R1-1800396</a:t>
            </a:r>
            <a:r>
              <a:rPr lang="en-GB" dirty="0"/>
              <a:t>	Multiplexing of SR and HARQ-ACK	Lenovo, Motorola Mobility</a:t>
            </a:r>
          </a:p>
          <a:p>
            <a:r>
              <a:rPr lang="en-GB" u="sng" dirty="0">
                <a:hlinkClick r:id="rId9"/>
              </a:rPr>
              <a:t>R1-1800136</a:t>
            </a:r>
            <a:r>
              <a:rPr lang="en-GB" dirty="0"/>
              <a:t>	Remaining issues for PUCCH resource allocation	ZTE, </a:t>
            </a:r>
            <a:r>
              <a:rPr lang="en-GB" dirty="0" err="1"/>
              <a:t>Sanechips</a:t>
            </a:r>
            <a:endParaRPr lang="en-GB" dirty="0"/>
          </a:p>
          <a:p>
            <a:r>
              <a:rPr lang="en-GB" u="sng" dirty="0">
                <a:hlinkClick r:id="rId10"/>
              </a:rPr>
              <a:t>R1-1800071</a:t>
            </a:r>
            <a:r>
              <a:rPr lang="en-GB" dirty="0"/>
              <a:t>	Summary of remaining issues on PUCCH structure in short-duration	Huawei, </a:t>
            </a:r>
            <a:r>
              <a:rPr lang="en-GB" dirty="0" err="1"/>
              <a:t>HiSilicon</a:t>
            </a:r>
            <a:endParaRPr lang="en-GB" dirty="0"/>
          </a:p>
          <a:p>
            <a:r>
              <a:rPr lang="en-GB" u="sng" dirty="0">
                <a:hlinkClick r:id="rId11"/>
              </a:rPr>
              <a:t>R1-1800133</a:t>
            </a:r>
            <a:r>
              <a:rPr lang="en-GB" dirty="0"/>
              <a:t>	Miscellaneous  changes related to Short PUCCH	ZTE, </a:t>
            </a:r>
            <a:r>
              <a:rPr lang="en-GB" dirty="0" err="1"/>
              <a:t>Sanechips</a:t>
            </a:r>
            <a:endParaRPr lang="en-GB" dirty="0"/>
          </a:p>
          <a:p>
            <a:r>
              <a:rPr lang="en-GB" u="sng" dirty="0">
                <a:hlinkClick r:id="rId12"/>
              </a:rPr>
              <a:t>R1-1800375</a:t>
            </a:r>
            <a:r>
              <a:rPr lang="en-GB" dirty="0"/>
              <a:t>	Text proposals on short PUCCH structure	LG Electronics</a:t>
            </a:r>
          </a:p>
          <a:p>
            <a:r>
              <a:rPr lang="en-GB" u="sng" dirty="0">
                <a:hlinkClick r:id="rId13"/>
              </a:rPr>
              <a:t>R1-1800558</a:t>
            </a:r>
            <a:r>
              <a:rPr lang="en-GB" dirty="0"/>
              <a:t>	Remaining details on short PUCCH	Nokia, Nokia Shanghai Bell</a:t>
            </a:r>
            <a:endParaRPr lang="sv-SE" dirty="0"/>
          </a:p>
          <a:p>
            <a:r>
              <a:rPr lang="en-GB" u="sng" dirty="0">
                <a:hlinkClick r:id="rId14"/>
              </a:rPr>
              <a:t>R1-1800447</a:t>
            </a:r>
            <a:r>
              <a:rPr lang="en-GB" dirty="0"/>
              <a:t>	Corrections on PUCCH for up to 2 Symbols	Samsung</a:t>
            </a:r>
            <a:endParaRPr lang="sv-SE" dirty="0"/>
          </a:p>
          <a:p>
            <a:r>
              <a:rPr lang="en-GB" u="sng" dirty="0">
                <a:hlinkClick r:id="rId15"/>
              </a:rPr>
              <a:t>R1-1800489</a:t>
            </a:r>
            <a:r>
              <a:rPr lang="en-GB" dirty="0"/>
              <a:t>	Remaining issues on short PUCCH	Guangdong OPPO Mobile Telecom.</a:t>
            </a:r>
            <a:endParaRPr lang="sv-SE" dirty="0"/>
          </a:p>
          <a:p>
            <a:endParaRPr lang="sv-SE" dirty="0"/>
          </a:p>
          <a:p>
            <a:endParaRPr lang="sv-SE" dirty="0"/>
          </a:p>
          <a:p>
            <a:endParaRPr lang="en-GB" dirty="0"/>
          </a:p>
          <a:p>
            <a:endParaRPr lang="en-GB" dirty="0"/>
          </a:p>
          <a:p>
            <a:endParaRPr lang="en-GB" dirty="0"/>
          </a:p>
          <a:p>
            <a:endParaRPr lang="en-US" sz="2000" dirty="0"/>
          </a:p>
        </p:txBody>
      </p:sp>
    </p:spTree>
    <p:extLst>
      <p:ext uri="{BB962C8B-B14F-4D97-AF65-F5344CB8AC3E}">
        <p14:creationId xmlns:p14="http://schemas.microsoft.com/office/powerpoint/2010/main" val="20997304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32D80E-F923-4ACC-81A3-110AEF5D2B67}"/>
              </a:ext>
            </a:extLst>
          </p:cNvPr>
          <p:cNvSpPr>
            <a:spLocks noGrp="1"/>
          </p:cNvSpPr>
          <p:nvPr>
            <p:ph type="title"/>
          </p:nvPr>
        </p:nvSpPr>
        <p:spPr>
          <a:xfrm>
            <a:off x="1102895" y="2663156"/>
            <a:ext cx="10515600" cy="1325563"/>
          </a:xfrm>
        </p:spPr>
        <p:txBody>
          <a:bodyPr/>
          <a:lstStyle/>
          <a:p>
            <a:pPr algn="ctr"/>
            <a:r>
              <a:rPr lang="en-US" dirty="0"/>
              <a:t>Multiplexing AN and SR</a:t>
            </a:r>
          </a:p>
        </p:txBody>
      </p:sp>
    </p:spTree>
    <p:extLst>
      <p:ext uri="{BB962C8B-B14F-4D97-AF65-F5344CB8AC3E}">
        <p14:creationId xmlns:p14="http://schemas.microsoft.com/office/powerpoint/2010/main" val="22992882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4AD9F-3EA1-4DD3-8322-EABAB3604962}"/>
              </a:ext>
            </a:extLst>
          </p:cNvPr>
          <p:cNvSpPr>
            <a:spLocks noGrp="1"/>
          </p:cNvSpPr>
          <p:nvPr>
            <p:ph type="title"/>
          </p:nvPr>
        </p:nvSpPr>
        <p:spPr/>
        <p:txBody>
          <a:bodyPr/>
          <a:lstStyle/>
          <a:p>
            <a:r>
              <a:rPr lang="en-US" dirty="0"/>
              <a:t>Overlapped AN and SR PUCCH resources</a:t>
            </a:r>
          </a:p>
        </p:txBody>
      </p:sp>
      <p:sp>
        <p:nvSpPr>
          <p:cNvPr id="3" name="Content Placeholder 2">
            <a:extLst>
              <a:ext uri="{FF2B5EF4-FFF2-40B4-BE49-F238E27FC236}">
                <a16:creationId xmlns:a16="http://schemas.microsoft.com/office/drawing/2014/main" id="{C5E5BF72-8A58-4123-8E33-C45FF27E817C}"/>
              </a:ext>
            </a:extLst>
          </p:cNvPr>
          <p:cNvSpPr>
            <a:spLocks noGrp="1"/>
          </p:cNvSpPr>
          <p:nvPr>
            <p:ph idx="1"/>
          </p:nvPr>
        </p:nvSpPr>
        <p:spPr>
          <a:xfrm>
            <a:off x="838200" y="1825625"/>
            <a:ext cx="10515600" cy="4641436"/>
          </a:xfrm>
        </p:spPr>
        <p:txBody>
          <a:bodyPr>
            <a:normAutofit/>
          </a:bodyPr>
          <a:lstStyle/>
          <a:p>
            <a:r>
              <a:rPr lang="en-US" sz="2000" dirty="0"/>
              <a:t>Step 1:</a:t>
            </a:r>
          </a:p>
          <a:p>
            <a:pPr lvl="1"/>
            <a:r>
              <a:rPr lang="en-US" sz="1600" dirty="0"/>
              <a:t>UE determines AN PUCCH resource using PUCCH Resource Set + ARI</a:t>
            </a:r>
          </a:p>
          <a:p>
            <a:pPr marL="914400" lvl="2" indent="0">
              <a:buNone/>
            </a:pPr>
            <a:r>
              <a:rPr lang="en-US" sz="1400" dirty="0">
                <a:solidFill>
                  <a:schemeClr val="accent1"/>
                </a:solidFill>
              </a:rPr>
              <a:t>AN PUCCH resources can be F0, F1, F2, F3, F4</a:t>
            </a:r>
          </a:p>
          <a:p>
            <a:pPr lvl="1"/>
            <a:r>
              <a:rPr lang="en-US" sz="1600" dirty="0"/>
              <a:t>UE determines SR PUCCH resource from RRC configuration</a:t>
            </a:r>
          </a:p>
          <a:p>
            <a:pPr lvl="2"/>
            <a:r>
              <a:rPr lang="en-US" sz="1400" dirty="0">
                <a:solidFill>
                  <a:schemeClr val="accent2"/>
                </a:solidFill>
              </a:rPr>
              <a:t>SR PUCCH resources only F0 or F1</a:t>
            </a:r>
          </a:p>
          <a:p>
            <a:r>
              <a:rPr lang="en-US" sz="2000" dirty="0"/>
              <a:t>Step 2: </a:t>
            </a:r>
          </a:p>
          <a:p>
            <a:pPr lvl="1"/>
            <a:r>
              <a:rPr lang="en-US" sz="1600" dirty="0"/>
              <a:t>UE determines there is overlap in time between PUCCH resources for AN and SR</a:t>
            </a:r>
          </a:p>
          <a:p>
            <a:pPr lvl="2"/>
            <a:r>
              <a:rPr lang="en-US" sz="1400" dirty="0"/>
              <a:t>Case 1: SR starts earlier than when AN starts</a:t>
            </a:r>
          </a:p>
          <a:p>
            <a:pPr lvl="2"/>
            <a:r>
              <a:rPr lang="en-US" sz="1400" dirty="0"/>
              <a:t>Case 2: SR </a:t>
            </a:r>
            <a:r>
              <a:rPr lang="en-US" sz="1400"/>
              <a:t>starts at the same time or later </a:t>
            </a:r>
            <a:r>
              <a:rPr lang="en-US" sz="1400" dirty="0"/>
              <a:t>than when AN starts</a:t>
            </a:r>
          </a:p>
          <a:p>
            <a:r>
              <a:rPr lang="en-US" sz="2000" dirty="0"/>
              <a:t>Step 3</a:t>
            </a:r>
          </a:p>
          <a:p>
            <a:pPr lvl="1"/>
            <a:r>
              <a:rPr lang="en-US" sz="1600" dirty="0"/>
              <a:t>When the collision occurs</a:t>
            </a:r>
          </a:p>
          <a:p>
            <a:pPr lvl="1"/>
            <a:r>
              <a:rPr lang="en-US" sz="1600" dirty="0">
                <a:solidFill>
                  <a:schemeClr val="accent6"/>
                </a:solidFill>
              </a:rPr>
              <a:t>1) Determine the PUCCH resource the UE uses for transmission</a:t>
            </a:r>
          </a:p>
          <a:p>
            <a:pPr lvl="1"/>
            <a:r>
              <a:rPr lang="en-US" sz="1600" dirty="0">
                <a:solidFill>
                  <a:schemeClr val="accent6"/>
                </a:solidFill>
              </a:rPr>
              <a:t>2) Determine the UCI being conveyed in a PUCCH resource (SR or AN or AN/SR)</a:t>
            </a:r>
          </a:p>
        </p:txBody>
      </p:sp>
      <p:sp>
        <p:nvSpPr>
          <p:cNvPr id="6" name="Rectangle: Rounded Corners 5">
            <a:extLst>
              <a:ext uri="{FF2B5EF4-FFF2-40B4-BE49-F238E27FC236}">
                <a16:creationId xmlns:a16="http://schemas.microsoft.com/office/drawing/2014/main" id="{161EEBC0-7A4B-4CC0-B65F-8D4947273883}"/>
              </a:ext>
            </a:extLst>
          </p:cNvPr>
          <p:cNvSpPr/>
          <p:nvPr/>
        </p:nvSpPr>
        <p:spPr>
          <a:xfrm>
            <a:off x="838200" y="4479236"/>
            <a:ext cx="7576930" cy="1457737"/>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54187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4C9700-1856-42B5-A29B-0D2641EED505}"/>
              </a:ext>
            </a:extLst>
          </p:cNvPr>
          <p:cNvSpPr>
            <a:spLocks noGrp="1"/>
          </p:cNvSpPr>
          <p:nvPr>
            <p:ph type="title"/>
          </p:nvPr>
        </p:nvSpPr>
        <p:spPr/>
        <p:txBody>
          <a:bodyPr/>
          <a:lstStyle/>
          <a:p>
            <a:r>
              <a:rPr lang="en-US" dirty="0"/>
              <a:t>Proposed solutions</a:t>
            </a:r>
          </a:p>
        </p:txBody>
      </p:sp>
      <p:sp>
        <p:nvSpPr>
          <p:cNvPr id="3" name="Content Placeholder 2">
            <a:extLst>
              <a:ext uri="{FF2B5EF4-FFF2-40B4-BE49-F238E27FC236}">
                <a16:creationId xmlns:a16="http://schemas.microsoft.com/office/drawing/2014/main" id="{934273B3-83F3-4A3F-BDA9-9D5EC2CA8EBA}"/>
              </a:ext>
            </a:extLst>
          </p:cNvPr>
          <p:cNvSpPr>
            <a:spLocks noGrp="1"/>
          </p:cNvSpPr>
          <p:nvPr>
            <p:ph idx="1"/>
          </p:nvPr>
        </p:nvSpPr>
        <p:spPr/>
        <p:txBody>
          <a:bodyPr>
            <a:normAutofit fontScale="77500" lnSpcReduction="20000"/>
          </a:bodyPr>
          <a:lstStyle/>
          <a:p>
            <a:r>
              <a:rPr lang="en-US" dirty="0"/>
              <a:t>Two main categories of proposals:</a:t>
            </a:r>
          </a:p>
          <a:p>
            <a:pPr lvl="1"/>
            <a:r>
              <a:rPr lang="en-US" dirty="0">
                <a:solidFill>
                  <a:schemeClr val="accent6"/>
                </a:solidFill>
              </a:rPr>
              <a:t>Solutions with only one PUCCH transmission</a:t>
            </a:r>
          </a:p>
          <a:p>
            <a:pPr lvl="2"/>
            <a:r>
              <a:rPr lang="en-US" dirty="0"/>
              <a:t>Alt 1) (R1-1800947) Carrying AN/SR  on one PUCCH resource  </a:t>
            </a:r>
          </a:p>
          <a:p>
            <a:pPr lvl="2"/>
            <a:r>
              <a:rPr lang="en-US" dirty="0"/>
              <a:t>Alt 2) (R1-1800375) Similar to Alt 1 with some differences</a:t>
            </a:r>
          </a:p>
          <a:p>
            <a:pPr lvl="2"/>
            <a:endParaRPr lang="en-US" dirty="0"/>
          </a:p>
          <a:p>
            <a:pPr lvl="1"/>
            <a:r>
              <a:rPr lang="en-US" dirty="0"/>
              <a:t>Solutions with one of two PUCCH transmission</a:t>
            </a:r>
          </a:p>
          <a:p>
            <a:pPr lvl="2"/>
            <a:r>
              <a:rPr lang="en-US" dirty="0"/>
              <a:t>Alt 3) (R1-1800489, R1-1800490) Puncturing: Similar to Alt 1 except when a SR with F0 collides with an </a:t>
            </a:r>
            <a:r>
              <a:rPr lang="en-US" dirty="0" err="1"/>
              <a:t>AN</a:t>
            </a:r>
            <a:r>
              <a:rPr lang="en-US" dirty="0"/>
              <a:t> long PUCCH (F1/3/4), the long PUCCH is punctured with short PUCCH on the overlapping symbols. If SR is F1 and collides with AN with short PUCCH, if DCI is not self-contained, similar to Alt 1. Otherwise drop AN.</a:t>
            </a:r>
          </a:p>
          <a:p>
            <a:pPr lvl="2"/>
            <a:r>
              <a:rPr lang="en-US" dirty="0"/>
              <a:t>Alt 4) (R1-1800558, R1-1800559)</a:t>
            </a:r>
            <a:r>
              <a:rPr lang="en-US" u="sng" dirty="0"/>
              <a:t>Puncturing</a:t>
            </a:r>
            <a:r>
              <a:rPr lang="en-US" dirty="0"/>
              <a:t>: Similar to Alt 1 except when a short PUCCH (F0/F2) collides with a long PUCCH (F1/3/4), the long PUCCH is punctured with short PUCCH on the overlapping symbols.</a:t>
            </a:r>
          </a:p>
          <a:p>
            <a:pPr lvl="3"/>
            <a:r>
              <a:rPr lang="en-US" dirty="0"/>
              <a:t>If Short PUCCH doesn’t start before or doesn’t end after long PUCCH, the long PUCCH is punctured with short PUCCH and resumes transmission after short PUCCH (long, Short, long). Otherwise, long PUCCH is shortened  and TDM with short PUCCH.</a:t>
            </a:r>
          </a:p>
          <a:p>
            <a:pPr lvl="2"/>
            <a:endParaRPr lang="en-US" dirty="0"/>
          </a:p>
          <a:p>
            <a:pPr lvl="2"/>
            <a:r>
              <a:rPr lang="en-US" dirty="0"/>
              <a:t>Alt 5) (R1-1800827) Shortening: Similar to Alt 1 except when a short PUCCH (F0) collides with another PUCCH in one symbol, the F0 short PUCCH is only transmitted on the non-overlapped symbol and the other PUCCH transmission is transmitted without change (TDM of 1 symbols F0+antoher PUCCH) </a:t>
            </a:r>
          </a:p>
          <a:p>
            <a:pPr lvl="2"/>
            <a:endParaRPr lang="en-US" dirty="0"/>
          </a:p>
          <a:p>
            <a:pPr lvl="2"/>
            <a:r>
              <a:rPr lang="en-US" dirty="0"/>
              <a:t>Alt 6) (R1-1800872) Priority based TDM. Base line transmission Alt 1.</a:t>
            </a:r>
          </a:p>
          <a:p>
            <a:pPr lvl="2"/>
            <a:endParaRPr lang="en-US" dirty="0"/>
          </a:p>
          <a:p>
            <a:pPr lvl="2"/>
            <a:endParaRPr lang="en-US" dirty="0"/>
          </a:p>
          <a:p>
            <a:pPr lvl="1"/>
            <a:endParaRPr lang="en-US" dirty="0"/>
          </a:p>
        </p:txBody>
      </p:sp>
    </p:spTree>
    <p:extLst>
      <p:ext uri="{BB962C8B-B14F-4D97-AF65-F5344CB8AC3E}">
        <p14:creationId xmlns:p14="http://schemas.microsoft.com/office/powerpoint/2010/main" val="42789314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EA689-642C-4339-8B26-64B88AB9173E}"/>
              </a:ext>
            </a:extLst>
          </p:cNvPr>
          <p:cNvSpPr>
            <a:spLocks noGrp="1"/>
          </p:cNvSpPr>
          <p:nvPr>
            <p:ph type="title"/>
          </p:nvPr>
        </p:nvSpPr>
        <p:spPr/>
        <p:txBody>
          <a:bodyPr/>
          <a:lstStyle/>
          <a:p>
            <a:r>
              <a:rPr lang="en-US" dirty="0"/>
              <a:t>Some illustration example – SR before AN</a:t>
            </a:r>
          </a:p>
        </p:txBody>
      </p:sp>
      <p:sp>
        <p:nvSpPr>
          <p:cNvPr id="20" name="Rectangle 19">
            <a:extLst>
              <a:ext uri="{FF2B5EF4-FFF2-40B4-BE49-F238E27FC236}">
                <a16:creationId xmlns:a16="http://schemas.microsoft.com/office/drawing/2014/main" id="{B054E31F-5227-4B0E-A31D-4CBB8C4E23D2}"/>
              </a:ext>
            </a:extLst>
          </p:cNvPr>
          <p:cNvSpPr/>
          <p:nvPr/>
        </p:nvSpPr>
        <p:spPr>
          <a:xfrm>
            <a:off x="1871894" y="2761768"/>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21" name="Rectangle 20">
            <a:extLst>
              <a:ext uri="{FF2B5EF4-FFF2-40B4-BE49-F238E27FC236}">
                <a16:creationId xmlns:a16="http://schemas.microsoft.com/office/drawing/2014/main" id="{4548EC13-6C63-4BE4-AE37-B50730CC9839}"/>
              </a:ext>
            </a:extLst>
          </p:cNvPr>
          <p:cNvSpPr/>
          <p:nvPr/>
        </p:nvSpPr>
        <p:spPr>
          <a:xfrm>
            <a:off x="1107872" y="2071730"/>
            <a:ext cx="1259345"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cxnSp>
        <p:nvCxnSpPr>
          <p:cNvPr id="22" name="Straight Connector 21">
            <a:extLst>
              <a:ext uri="{FF2B5EF4-FFF2-40B4-BE49-F238E27FC236}">
                <a16:creationId xmlns:a16="http://schemas.microsoft.com/office/drawing/2014/main" id="{C5C9FD02-77F4-434F-86CA-304FB153EB94}"/>
              </a:ext>
            </a:extLst>
          </p:cNvPr>
          <p:cNvCxnSpPr/>
          <p:nvPr/>
        </p:nvCxnSpPr>
        <p:spPr>
          <a:xfrm>
            <a:off x="1871896" y="1969861"/>
            <a:ext cx="0" cy="1643105"/>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C5F29DC4-A176-4A53-9AA5-4D744F7E33D9}"/>
              </a:ext>
            </a:extLst>
          </p:cNvPr>
          <p:cNvCxnSpPr/>
          <p:nvPr/>
        </p:nvCxnSpPr>
        <p:spPr>
          <a:xfrm>
            <a:off x="2367216" y="1979840"/>
            <a:ext cx="0" cy="1643105"/>
          </a:xfrm>
          <a:prstGeom prst="line">
            <a:avLst/>
          </a:prstGeom>
        </p:spPr>
        <p:style>
          <a:lnRef idx="1">
            <a:schemeClr val="accent1"/>
          </a:lnRef>
          <a:fillRef idx="0">
            <a:schemeClr val="accent1"/>
          </a:fillRef>
          <a:effectRef idx="0">
            <a:schemeClr val="accent1"/>
          </a:effectRef>
          <a:fontRef idx="minor">
            <a:schemeClr val="tx1"/>
          </a:fontRef>
        </p:style>
      </p:cxnSp>
      <p:sp>
        <p:nvSpPr>
          <p:cNvPr id="29" name="Rectangle 28">
            <a:extLst>
              <a:ext uri="{FF2B5EF4-FFF2-40B4-BE49-F238E27FC236}">
                <a16:creationId xmlns:a16="http://schemas.microsoft.com/office/drawing/2014/main" id="{0568FFF5-FCEA-4AD3-AF37-BAE87D173C91}"/>
              </a:ext>
            </a:extLst>
          </p:cNvPr>
          <p:cNvSpPr/>
          <p:nvPr/>
        </p:nvSpPr>
        <p:spPr>
          <a:xfrm>
            <a:off x="1893965" y="4912287"/>
            <a:ext cx="1864895" cy="46923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sp>
        <p:nvSpPr>
          <p:cNvPr id="30" name="Rectangle 29">
            <a:extLst>
              <a:ext uri="{FF2B5EF4-FFF2-40B4-BE49-F238E27FC236}">
                <a16:creationId xmlns:a16="http://schemas.microsoft.com/office/drawing/2014/main" id="{5EEF13CD-97E5-478F-856E-0AED3F080009}"/>
              </a:ext>
            </a:extLst>
          </p:cNvPr>
          <p:cNvSpPr/>
          <p:nvPr/>
        </p:nvSpPr>
        <p:spPr>
          <a:xfrm>
            <a:off x="1107872" y="4089525"/>
            <a:ext cx="1259345" cy="477853"/>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25" name="Rectangle 24">
            <a:extLst>
              <a:ext uri="{FF2B5EF4-FFF2-40B4-BE49-F238E27FC236}">
                <a16:creationId xmlns:a16="http://schemas.microsoft.com/office/drawing/2014/main" id="{E7EAED4C-8EF2-4452-B3DC-F0D38B3C79D8}"/>
              </a:ext>
            </a:extLst>
          </p:cNvPr>
          <p:cNvSpPr/>
          <p:nvPr/>
        </p:nvSpPr>
        <p:spPr>
          <a:xfrm>
            <a:off x="1893965" y="5926885"/>
            <a:ext cx="1864895" cy="46923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cxnSp>
        <p:nvCxnSpPr>
          <p:cNvPr id="8" name="Straight Connector 7">
            <a:extLst>
              <a:ext uri="{FF2B5EF4-FFF2-40B4-BE49-F238E27FC236}">
                <a16:creationId xmlns:a16="http://schemas.microsoft.com/office/drawing/2014/main" id="{AC5FF596-4E0E-4560-9731-62D929138A6D}"/>
              </a:ext>
            </a:extLst>
          </p:cNvPr>
          <p:cNvCxnSpPr>
            <a:cxnSpLocks/>
          </p:cNvCxnSpPr>
          <p:nvPr/>
        </p:nvCxnSpPr>
        <p:spPr>
          <a:xfrm>
            <a:off x="331304" y="3702247"/>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2A68B942-5193-4A08-8EE5-CD2666A2893A}"/>
              </a:ext>
            </a:extLst>
          </p:cNvPr>
          <p:cNvCxnSpPr>
            <a:cxnSpLocks/>
          </p:cNvCxnSpPr>
          <p:nvPr/>
        </p:nvCxnSpPr>
        <p:spPr>
          <a:xfrm>
            <a:off x="331304" y="5630648"/>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6" name="TextBox 15">
            <a:extLst>
              <a:ext uri="{FF2B5EF4-FFF2-40B4-BE49-F238E27FC236}">
                <a16:creationId xmlns:a16="http://schemas.microsoft.com/office/drawing/2014/main" id="{D0877C2E-4EC7-48AC-B131-686E0D49E3F7}"/>
              </a:ext>
            </a:extLst>
          </p:cNvPr>
          <p:cNvSpPr txBox="1"/>
          <p:nvPr/>
        </p:nvSpPr>
        <p:spPr>
          <a:xfrm>
            <a:off x="127466" y="3665744"/>
            <a:ext cx="617477" cy="369332"/>
          </a:xfrm>
          <a:prstGeom prst="rect">
            <a:avLst/>
          </a:prstGeom>
          <a:noFill/>
        </p:spPr>
        <p:txBody>
          <a:bodyPr wrap="none" rtlCol="0">
            <a:spAutoFit/>
          </a:bodyPr>
          <a:lstStyle/>
          <a:p>
            <a:r>
              <a:rPr lang="en-US" dirty="0"/>
              <a:t>Alt 6</a:t>
            </a:r>
          </a:p>
        </p:txBody>
      </p:sp>
      <p:sp>
        <p:nvSpPr>
          <p:cNvPr id="24" name="TextBox 23">
            <a:extLst>
              <a:ext uri="{FF2B5EF4-FFF2-40B4-BE49-F238E27FC236}">
                <a16:creationId xmlns:a16="http://schemas.microsoft.com/office/drawing/2014/main" id="{08F13FBA-1732-47AD-B1C2-DCA9488B0299}"/>
              </a:ext>
            </a:extLst>
          </p:cNvPr>
          <p:cNvSpPr txBox="1"/>
          <p:nvPr/>
        </p:nvSpPr>
        <p:spPr>
          <a:xfrm>
            <a:off x="400706" y="6004868"/>
            <a:ext cx="1316386" cy="369332"/>
          </a:xfrm>
          <a:prstGeom prst="rect">
            <a:avLst/>
          </a:prstGeom>
          <a:noFill/>
        </p:spPr>
        <p:txBody>
          <a:bodyPr wrap="none" rtlCol="0">
            <a:spAutoFit/>
          </a:bodyPr>
          <a:lstStyle/>
          <a:p>
            <a:r>
              <a:rPr lang="en-US" dirty="0"/>
              <a:t>Alt 1,2,3,4,5</a:t>
            </a:r>
          </a:p>
        </p:txBody>
      </p:sp>
      <p:sp>
        <p:nvSpPr>
          <p:cNvPr id="4" name="TextBox 3">
            <a:extLst>
              <a:ext uri="{FF2B5EF4-FFF2-40B4-BE49-F238E27FC236}">
                <a16:creationId xmlns:a16="http://schemas.microsoft.com/office/drawing/2014/main" id="{D30A47CC-04D9-45CD-83ED-C09563DFC61C}"/>
              </a:ext>
            </a:extLst>
          </p:cNvPr>
          <p:cNvSpPr txBox="1"/>
          <p:nvPr/>
        </p:nvSpPr>
        <p:spPr>
          <a:xfrm>
            <a:off x="400706" y="1659998"/>
            <a:ext cx="1439497" cy="369332"/>
          </a:xfrm>
          <a:prstGeom prst="rect">
            <a:avLst/>
          </a:prstGeom>
          <a:noFill/>
        </p:spPr>
        <p:txBody>
          <a:bodyPr wrap="none" rtlCol="0">
            <a:spAutoFit/>
          </a:bodyPr>
          <a:lstStyle/>
          <a:p>
            <a:r>
              <a:rPr lang="en-US" dirty="0">
                <a:highlight>
                  <a:srgbClr val="FFFF00"/>
                </a:highlight>
              </a:rPr>
              <a:t>Collision case</a:t>
            </a:r>
          </a:p>
        </p:txBody>
      </p:sp>
      <p:cxnSp>
        <p:nvCxnSpPr>
          <p:cNvPr id="51" name="Straight Connector 50">
            <a:extLst>
              <a:ext uri="{FF2B5EF4-FFF2-40B4-BE49-F238E27FC236}">
                <a16:creationId xmlns:a16="http://schemas.microsoft.com/office/drawing/2014/main" id="{2CB79913-C5DC-48E9-9E7D-CE85A4E8C838}"/>
              </a:ext>
            </a:extLst>
          </p:cNvPr>
          <p:cNvCxnSpPr>
            <a:cxnSpLocks/>
          </p:cNvCxnSpPr>
          <p:nvPr/>
        </p:nvCxnSpPr>
        <p:spPr>
          <a:xfrm>
            <a:off x="940902" y="4798546"/>
            <a:ext cx="3572102" cy="0"/>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sp>
        <p:nvSpPr>
          <p:cNvPr id="9" name="TextBox 8">
            <a:extLst>
              <a:ext uri="{FF2B5EF4-FFF2-40B4-BE49-F238E27FC236}">
                <a16:creationId xmlns:a16="http://schemas.microsoft.com/office/drawing/2014/main" id="{2FD0ACA2-F8F8-4596-A3C3-A38C7188DEE3}"/>
              </a:ext>
            </a:extLst>
          </p:cNvPr>
          <p:cNvSpPr txBox="1"/>
          <p:nvPr/>
        </p:nvSpPr>
        <p:spPr>
          <a:xfrm>
            <a:off x="3082414" y="3951378"/>
            <a:ext cx="7707687" cy="646331"/>
          </a:xfrm>
          <a:prstGeom prst="rect">
            <a:avLst/>
          </a:prstGeom>
          <a:noFill/>
        </p:spPr>
        <p:txBody>
          <a:bodyPr wrap="none" rtlCol="0">
            <a:spAutoFit/>
          </a:bodyPr>
          <a:lstStyle/>
          <a:p>
            <a:pPr marL="285750" indent="-285750">
              <a:buFont typeface="Arial" panose="020B0604020202020204" pitchFamily="34" charset="0"/>
              <a:buChar char="•"/>
            </a:pPr>
            <a:r>
              <a:rPr lang="en-US" dirty="0"/>
              <a:t>SR is prioritize over AN.</a:t>
            </a:r>
          </a:p>
          <a:p>
            <a:pPr marL="285750" indent="-285750">
              <a:buFont typeface="Arial" panose="020B0604020202020204" pitchFamily="34" charset="0"/>
              <a:buChar char="•"/>
            </a:pPr>
            <a:r>
              <a:rPr lang="en-US" dirty="0"/>
              <a:t>At the time of SR resource, SR is positive and transmitted and AN is dropped.. </a:t>
            </a:r>
          </a:p>
        </p:txBody>
      </p:sp>
      <p:sp>
        <p:nvSpPr>
          <p:cNvPr id="56" name="TextBox 55">
            <a:extLst>
              <a:ext uri="{FF2B5EF4-FFF2-40B4-BE49-F238E27FC236}">
                <a16:creationId xmlns:a16="http://schemas.microsoft.com/office/drawing/2014/main" id="{44F9E414-7E62-41B2-8629-8966FD54AEF7}"/>
              </a:ext>
            </a:extLst>
          </p:cNvPr>
          <p:cNvSpPr txBox="1"/>
          <p:nvPr/>
        </p:nvSpPr>
        <p:spPr>
          <a:xfrm>
            <a:off x="3844907" y="4681914"/>
            <a:ext cx="8514734" cy="923330"/>
          </a:xfrm>
          <a:prstGeom prst="rect">
            <a:avLst/>
          </a:prstGeom>
          <a:noFill/>
        </p:spPr>
        <p:txBody>
          <a:bodyPr wrap="square" rtlCol="0">
            <a:spAutoFit/>
          </a:bodyPr>
          <a:lstStyle/>
          <a:p>
            <a:pPr marL="285750" indent="-285750">
              <a:buFont typeface="Arial" panose="020B0604020202020204" pitchFamily="34" charset="0"/>
              <a:buChar char="•"/>
            </a:pPr>
            <a:r>
              <a:rPr lang="en-US" dirty="0"/>
              <a:t>SR is prioritize over AN.</a:t>
            </a:r>
          </a:p>
          <a:p>
            <a:pPr marL="285750" indent="-285750">
              <a:buFont typeface="Arial" panose="020B0604020202020204" pitchFamily="34" charset="0"/>
              <a:buChar char="•"/>
            </a:pPr>
            <a:r>
              <a:rPr lang="en-US" dirty="0"/>
              <a:t>At the time of SR resource, SR is negative. Nothing is transmitted until AN is transmitted piggy back SR (negative or positive)</a:t>
            </a:r>
          </a:p>
        </p:txBody>
      </p:sp>
      <p:cxnSp>
        <p:nvCxnSpPr>
          <p:cNvPr id="57" name="Straight Connector 56">
            <a:extLst>
              <a:ext uri="{FF2B5EF4-FFF2-40B4-BE49-F238E27FC236}">
                <a16:creationId xmlns:a16="http://schemas.microsoft.com/office/drawing/2014/main" id="{4E9C23A7-073F-4DBB-8EC7-3EF06E8AA42C}"/>
              </a:ext>
            </a:extLst>
          </p:cNvPr>
          <p:cNvCxnSpPr/>
          <p:nvPr/>
        </p:nvCxnSpPr>
        <p:spPr>
          <a:xfrm>
            <a:off x="1887136" y="3189061"/>
            <a:ext cx="0" cy="164310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1202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EA689-642C-4339-8B26-64B88AB9173E}"/>
              </a:ext>
            </a:extLst>
          </p:cNvPr>
          <p:cNvSpPr>
            <a:spLocks noGrp="1"/>
          </p:cNvSpPr>
          <p:nvPr>
            <p:ph type="title"/>
          </p:nvPr>
        </p:nvSpPr>
        <p:spPr/>
        <p:txBody>
          <a:bodyPr/>
          <a:lstStyle/>
          <a:p>
            <a:r>
              <a:rPr lang="en-US" dirty="0"/>
              <a:t>Some illustration example – SR before AN</a:t>
            </a:r>
          </a:p>
        </p:txBody>
      </p:sp>
      <p:cxnSp>
        <p:nvCxnSpPr>
          <p:cNvPr id="8" name="Straight Connector 7">
            <a:extLst>
              <a:ext uri="{FF2B5EF4-FFF2-40B4-BE49-F238E27FC236}">
                <a16:creationId xmlns:a16="http://schemas.microsoft.com/office/drawing/2014/main" id="{AC5FF596-4E0E-4560-9731-62D929138A6D}"/>
              </a:ext>
            </a:extLst>
          </p:cNvPr>
          <p:cNvCxnSpPr>
            <a:cxnSpLocks/>
          </p:cNvCxnSpPr>
          <p:nvPr/>
        </p:nvCxnSpPr>
        <p:spPr>
          <a:xfrm>
            <a:off x="331304" y="3834979"/>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2A68B942-5193-4A08-8EE5-CD2666A2893A}"/>
              </a:ext>
            </a:extLst>
          </p:cNvPr>
          <p:cNvCxnSpPr>
            <a:cxnSpLocks/>
          </p:cNvCxnSpPr>
          <p:nvPr/>
        </p:nvCxnSpPr>
        <p:spPr>
          <a:xfrm>
            <a:off x="331304" y="5630648"/>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3" name="Rectangle 32">
            <a:extLst>
              <a:ext uri="{FF2B5EF4-FFF2-40B4-BE49-F238E27FC236}">
                <a16:creationId xmlns:a16="http://schemas.microsoft.com/office/drawing/2014/main" id="{E9C44094-97FC-4BE7-A0A5-1207DA7695E3}"/>
              </a:ext>
            </a:extLst>
          </p:cNvPr>
          <p:cNvSpPr/>
          <p:nvPr/>
        </p:nvSpPr>
        <p:spPr>
          <a:xfrm>
            <a:off x="1829516" y="2788274"/>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34" name="Rectangle 33">
            <a:extLst>
              <a:ext uri="{FF2B5EF4-FFF2-40B4-BE49-F238E27FC236}">
                <a16:creationId xmlns:a16="http://schemas.microsoft.com/office/drawing/2014/main" id="{4FA00B68-56F7-4A47-8BDA-2BA3699DDAEA}"/>
              </a:ext>
            </a:extLst>
          </p:cNvPr>
          <p:cNvSpPr/>
          <p:nvPr/>
        </p:nvSpPr>
        <p:spPr>
          <a:xfrm>
            <a:off x="1482256" y="2098236"/>
            <a:ext cx="689113"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cxnSp>
        <p:nvCxnSpPr>
          <p:cNvPr id="36" name="Straight Connector 35">
            <a:extLst>
              <a:ext uri="{FF2B5EF4-FFF2-40B4-BE49-F238E27FC236}">
                <a16:creationId xmlns:a16="http://schemas.microsoft.com/office/drawing/2014/main" id="{FDF42C8B-0EBE-4C83-8FF1-7FF33A477FE1}"/>
              </a:ext>
            </a:extLst>
          </p:cNvPr>
          <p:cNvCxnSpPr/>
          <p:nvPr/>
        </p:nvCxnSpPr>
        <p:spPr>
          <a:xfrm>
            <a:off x="1829518" y="1996367"/>
            <a:ext cx="0" cy="1643105"/>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B7942FB3-7515-4F29-B2ED-E5158468A2F7}"/>
              </a:ext>
            </a:extLst>
          </p:cNvPr>
          <p:cNvCxnSpPr/>
          <p:nvPr/>
        </p:nvCxnSpPr>
        <p:spPr>
          <a:xfrm>
            <a:off x="2179066" y="2006346"/>
            <a:ext cx="0" cy="1643105"/>
          </a:xfrm>
          <a:prstGeom prst="line">
            <a:avLst/>
          </a:prstGeom>
        </p:spPr>
        <p:style>
          <a:lnRef idx="1">
            <a:schemeClr val="accent1"/>
          </a:lnRef>
          <a:fillRef idx="0">
            <a:schemeClr val="accent1"/>
          </a:fillRef>
          <a:effectRef idx="0">
            <a:schemeClr val="accent1"/>
          </a:effectRef>
          <a:fontRef idx="minor">
            <a:schemeClr val="tx1"/>
          </a:fontRef>
        </p:style>
      </p:cxnSp>
      <p:sp>
        <p:nvSpPr>
          <p:cNvPr id="41" name="Rectangle 40">
            <a:extLst>
              <a:ext uri="{FF2B5EF4-FFF2-40B4-BE49-F238E27FC236}">
                <a16:creationId xmlns:a16="http://schemas.microsoft.com/office/drawing/2014/main" id="{E0D7F803-506E-45A7-ADCA-DF7A626872F5}"/>
              </a:ext>
            </a:extLst>
          </p:cNvPr>
          <p:cNvSpPr/>
          <p:nvPr/>
        </p:nvSpPr>
        <p:spPr>
          <a:xfrm>
            <a:off x="1891343" y="5926885"/>
            <a:ext cx="1864895" cy="46923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cxnSp>
        <p:nvCxnSpPr>
          <p:cNvPr id="42" name="Straight Connector 41">
            <a:extLst>
              <a:ext uri="{FF2B5EF4-FFF2-40B4-BE49-F238E27FC236}">
                <a16:creationId xmlns:a16="http://schemas.microsoft.com/office/drawing/2014/main" id="{BDDF10A0-D567-48E5-A846-803B5F24FAF7}"/>
              </a:ext>
            </a:extLst>
          </p:cNvPr>
          <p:cNvCxnSpPr>
            <a:cxnSpLocks/>
          </p:cNvCxnSpPr>
          <p:nvPr/>
        </p:nvCxnSpPr>
        <p:spPr>
          <a:xfrm>
            <a:off x="6613076" y="3834979"/>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43" name="Straight Connector 42">
            <a:extLst>
              <a:ext uri="{FF2B5EF4-FFF2-40B4-BE49-F238E27FC236}">
                <a16:creationId xmlns:a16="http://schemas.microsoft.com/office/drawing/2014/main" id="{44A05938-9229-4617-B92C-F5078B62D40D}"/>
              </a:ext>
            </a:extLst>
          </p:cNvPr>
          <p:cNvCxnSpPr>
            <a:cxnSpLocks/>
          </p:cNvCxnSpPr>
          <p:nvPr/>
        </p:nvCxnSpPr>
        <p:spPr>
          <a:xfrm>
            <a:off x="6942180" y="5630648"/>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4" name="TextBox 13">
            <a:extLst>
              <a:ext uri="{FF2B5EF4-FFF2-40B4-BE49-F238E27FC236}">
                <a16:creationId xmlns:a16="http://schemas.microsoft.com/office/drawing/2014/main" id="{DF403F0C-7C9A-497A-A49B-7D98904EBD43}"/>
              </a:ext>
            </a:extLst>
          </p:cNvPr>
          <p:cNvSpPr txBox="1"/>
          <p:nvPr/>
        </p:nvSpPr>
        <p:spPr>
          <a:xfrm>
            <a:off x="1092952" y="2107097"/>
            <a:ext cx="649408" cy="369332"/>
          </a:xfrm>
          <a:prstGeom prst="rect">
            <a:avLst/>
          </a:prstGeom>
          <a:noFill/>
        </p:spPr>
        <p:txBody>
          <a:bodyPr wrap="square" rtlCol="0">
            <a:spAutoFit/>
          </a:bodyPr>
          <a:lstStyle/>
          <a:p>
            <a:r>
              <a:rPr lang="en-US" dirty="0"/>
              <a:t>F0</a:t>
            </a:r>
          </a:p>
        </p:txBody>
      </p:sp>
      <p:sp>
        <p:nvSpPr>
          <p:cNvPr id="44" name="Rectangle 43">
            <a:extLst>
              <a:ext uri="{FF2B5EF4-FFF2-40B4-BE49-F238E27FC236}">
                <a16:creationId xmlns:a16="http://schemas.microsoft.com/office/drawing/2014/main" id="{4D79A5CB-F43B-4827-A888-D68C6F653A65}"/>
              </a:ext>
            </a:extLst>
          </p:cNvPr>
          <p:cNvSpPr/>
          <p:nvPr/>
        </p:nvSpPr>
        <p:spPr>
          <a:xfrm>
            <a:off x="1875900" y="4146621"/>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45" name="Rectangle 44">
            <a:extLst>
              <a:ext uri="{FF2B5EF4-FFF2-40B4-BE49-F238E27FC236}">
                <a16:creationId xmlns:a16="http://schemas.microsoft.com/office/drawing/2014/main" id="{D505191A-54A8-45E8-AD53-40AD69B489E5}"/>
              </a:ext>
            </a:extLst>
          </p:cNvPr>
          <p:cNvSpPr/>
          <p:nvPr/>
        </p:nvSpPr>
        <p:spPr>
          <a:xfrm>
            <a:off x="1528640" y="4145699"/>
            <a:ext cx="689113" cy="47015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46" name="Rectangle 45">
            <a:extLst>
              <a:ext uri="{FF2B5EF4-FFF2-40B4-BE49-F238E27FC236}">
                <a16:creationId xmlns:a16="http://schemas.microsoft.com/office/drawing/2014/main" id="{54585709-23F8-476D-95E8-883D44A96185}"/>
              </a:ext>
            </a:extLst>
          </p:cNvPr>
          <p:cNvSpPr/>
          <p:nvPr/>
        </p:nvSpPr>
        <p:spPr>
          <a:xfrm>
            <a:off x="1909032" y="4855613"/>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47" name="Rectangle 46">
            <a:extLst>
              <a:ext uri="{FF2B5EF4-FFF2-40B4-BE49-F238E27FC236}">
                <a16:creationId xmlns:a16="http://schemas.microsoft.com/office/drawing/2014/main" id="{61291406-6DF6-4F2F-878A-C5E53FB7F333}"/>
              </a:ext>
            </a:extLst>
          </p:cNvPr>
          <p:cNvSpPr/>
          <p:nvPr/>
        </p:nvSpPr>
        <p:spPr>
          <a:xfrm>
            <a:off x="1561772" y="4854690"/>
            <a:ext cx="347260" cy="470153"/>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48" name="Rectangle 47">
            <a:extLst>
              <a:ext uri="{FF2B5EF4-FFF2-40B4-BE49-F238E27FC236}">
                <a16:creationId xmlns:a16="http://schemas.microsoft.com/office/drawing/2014/main" id="{6904C408-CA5B-456B-BEDA-9F39155EEDD3}"/>
              </a:ext>
            </a:extLst>
          </p:cNvPr>
          <p:cNvSpPr/>
          <p:nvPr/>
        </p:nvSpPr>
        <p:spPr>
          <a:xfrm>
            <a:off x="7360976" y="2768396"/>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49" name="Rectangle 48">
            <a:extLst>
              <a:ext uri="{FF2B5EF4-FFF2-40B4-BE49-F238E27FC236}">
                <a16:creationId xmlns:a16="http://schemas.microsoft.com/office/drawing/2014/main" id="{B764A3DD-F11A-4759-8131-5336042DB0F6}"/>
              </a:ext>
            </a:extLst>
          </p:cNvPr>
          <p:cNvSpPr/>
          <p:nvPr/>
        </p:nvSpPr>
        <p:spPr>
          <a:xfrm>
            <a:off x="7928118" y="2078358"/>
            <a:ext cx="689113"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cxnSp>
        <p:nvCxnSpPr>
          <p:cNvPr id="50" name="Straight Connector 49">
            <a:extLst>
              <a:ext uri="{FF2B5EF4-FFF2-40B4-BE49-F238E27FC236}">
                <a16:creationId xmlns:a16="http://schemas.microsoft.com/office/drawing/2014/main" id="{72D90862-1ABF-42A0-9575-6C90DE440704}"/>
              </a:ext>
            </a:extLst>
          </p:cNvPr>
          <p:cNvCxnSpPr/>
          <p:nvPr/>
        </p:nvCxnSpPr>
        <p:spPr>
          <a:xfrm>
            <a:off x="7944079" y="1976489"/>
            <a:ext cx="0" cy="1643105"/>
          </a:xfrm>
          <a:prstGeom prst="line">
            <a:avLst/>
          </a:prstGeom>
        </p:spPr>
        <p:style>
          <a:lnRef idx="1">
            <a:schemeClr val="accent1"/>
          </a:lnRef>
          <a:fillRef idx="0">
            <a:schemeClr val="accent1"/>
          </a:fillRef>
          <a:effectRef idx="0">
            <a:schemeClr val="accent1"/>
          </a:effectRef>
          <a:fontRef idx="minor">
            <a:schemeClr val="tx1"/>
          </a:fontRef>
        </p:style>
      </p:cxnSp>
      <p:sp>
        <p:nvSpPr>
          <p:cNvPr id="52" name="Rectangle 51">
            <a:extLst>
              <a:ext uri="{FF2B5EF4-FFF2-40B4-BE49-F238E27FC236}">
                <a16:creationId xmlns:a16="http://schemas.microsoft.com/office/drawing/2014/main" id="{97120B35-1254-4EB1-82F1-129A3A97B4D3}"/>
              </a:ext>
            </a:extLst>
          </p:cNvPr>
          <p:cNvSpPr/>
          <p:nvPr/>
        </p:nvSpPr>
        <p:spPr>
          <a:xfrm>
            <a:off x="7422803" y="5907007"/>
            <a:ext cx="1864895" cy="46923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sp>
        <p:nvSpPr>
          <p:cNvPr id="53" name="TextBox 52">
            <a:extLst>
              <a:ext uri="{FF2B5EF4-FFF2-40B4-BE49-F238E27FC236}">
                <a16:creationId xmlns:a16="http://schemas.microsoft.com/office/drawing/2014/main" id="{455AFE5C-2371-4A7A-9F39-79C71D0B8870}"/>
              </a:ext>
            </a:extLst>
          </p:cNvPr>
          <p:cNvSpPr txBox="1"/>
          <p:nvPr/>
        </p:nvSpPr>
        <p:spPr>
          <a:xfrm>
            <a:off x="7222208" y="2087219"/>
            <a:ext cx="844092" cy="369332"/>
          </a:xfrm>
          <a:prstGeom prst="rect">
            <a:avLst/>
          </a:prstGeom>
          <a:noFill/>
        </p:spPr>
        <p:txBody>
          <a:bodyPr wrap="square" rtlCol="0">
            <a:spAutoFit/>
          </a:bodyPr>
          <a:lstStyle/>
          <a:p>
            <a:r>
              <a:rPr lang="en-US" dirty="0"/>
              <a:t>F0</a:t>
            </a:r>
          </a:p>
        </p:txBody>
      </p:sp>
      <p:sp>
        <p:nvSpPr>
          <p:cNvPr id="54" name="Rectangle 53">
            <a:extLst>
              <a:ext uri="{FF2B5EF4-FFF2-40B4-BE49-F238E27FC236}">
                <a16:creationId xmlns:a16="http://schemas.microsoft.com/office/drawing/2014/main" id="{F614E08A-74EB-453E-9F41-60138A2989EE}"/>
              </a:ext>
            </a:extLst>
          </p:cNvPr>
          <p:cNvSpPr/>
          <p:nvPr/>
        </p:nvSpPr>
        <p:spPr>
          <a:xfrm>
            <a:off x="7407360" y="4126743"/>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55" name="Rectangle 54">
            <a:extLst>
              <a:ext uri="{FF2B5EF4-FFF2-40B4-BE49-F238E27FC236}">
                <a16:creationId xmlns:a16="http://schemas.microsoft.com/office/drawing/2014/main" id="{990495B5-53AF-4896-9B69-CDBAF6FAC683}"/>
              </a:ext>
            </a:extLst>
          </p:cNvPr>
          <p:cNvSpPr/>
          <p:nvPr/>
        </p:nvSpPr>
        <p:spPr>
          <a:xfrm>
            <a:off x="8067266" y="4125821"/>
            <a:ext cx="689113" cy="47015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58" name="TextBox 57">
            <a:extLst>
              <a:ext uri="{FF2B5EF4-FFF2-40B4-BE49-F238E27FC236}">
                <a16:creationId xmlns:a16="http://schemas.microsoft.com/office/drawing/2014/main" id="{CB3A4E7A-16AC-443D-BD43-9B0016D238CD}"/>
              </a:ext>
            </a:extLst>
          </p:cNvPr>
          <p:cNvSpPr txBox="1"/>
          <p:nvPr/>
        </p:nvSpPr>
        <p:spPr>
          <a:xfrm>
            <a:off x="722772" y="6042189"/>
            <a:ext cx="845103" cy="369332"/>
          </a:xfrm>
          <a:prstGeom prst="rect">
            <a:avLst/>
          </a:prstGeom>
          <a:noFill/>
        </p:spPr>
        <p:txBody>
          <a:bodyPr wrap="none" rtlCol="0">
            <a:spAutoFit/>
          </a:bodyPr>
          <a:lstStyle/>
          <a:p>
            <a:r>
              <a:rPr lang="en-US" dirty="0"/>
              <a:t>Alt 1, 2</a:t>
            </a:r>
          </a:p>
        </p:txBody>
      </p:sp>
      <p:sp>
        <p:nvSpPr>
          <p:cNvPr id="59" name="TextBox 58">
            <a:extLst>
              <a:ext uri="{FF2B5EF4-FFF2-40B4-BE49-F238E27FC236}">
                <a16:creationId xmlns:a16="http://schemas.microsoft.com/office/drawing/2014/main" id="{23BBACF8-3A6A-47EC-B32F-B2D23F4A31DF}"/>
              </a:ext>
            </a:extLst>
          </p:cNvPr>
          <p:cNvSpPr txBox="1"/>
          <p:nvPr/>
        </p:nvSpPr>
        <p:spPr>
          <a:xfrm>
            <a:off x="400706" y="4923748"/>
            <a:ext cx="1016951" cy="369332"/>
          </a:xfrm>
          <a:prstGeom prst="rect">
            <a:avLst/>
          </a:prstGeom>
          <a:noFill/>
        </p:spPr>
        <p:txBody>
          <a:bodyPr wrap="square" rtlCol="0">
            <a:spAutoFit/>
          </a:bodyPr>
          <a:lstStyle/>
          <a:p>
            <a:r>
              <a:rPr lang="en-US" dirty="0"/>
              <a:t>Alt 5</a:t>
            </a:r>
          </a:p>
        </p:txBody>
      </p:sp>
      <p:sp>
        <p:nvSpPr>
          <p:cNvPr id="61" name="TextBox 60">
            <a:extLst>
              <a:ext uri="{FF2B5EF4-FFF2-40B4-BE49-F238E27FC236}">
                <a16:creationId xmlns:a16="http://schemas.microsoft.com/office/drawing/2014/main" id="{88CAC812-3DD7-4A73-BEB2-DEDEE37718BD}"/>
              </a:ext>
            </a:extLst>
          </p:cNvPr>
          <p:cNvSpPr txBox="1"/>
          <p:nvPr/>
        </p:nvSpPr>
        <p:spPr>
          <a:xfrm>
            <a:off x="345494" y="4218511"/>
            <a:ext cx="866175" cy="369332"/>
          </a:xfrm>
          <a:prstGeom prst="rect">
            <a:avLst/>
          </a:prstGeom>
          <a:noFill/>
        </p:spPr>
        <p:txBody>
          <a:bodyPr wrap="square" rtlCol="0">
            <a:spAutoFit/>
          </a:bodyPr>
          <a:lstStyle/>
          <a:p>
            <a:r>
              <a:rPr lang="en-US" dirty="0"/>
              <a:t>Alt 3,4</a:t>
            </a:r>
          </a:p>
        </p:txBody>
      </p:sp>
      <p:sp>
        <p:nvSpPr>
          <p:cNvPr id="62" name="TextBox 61">
            <a:extLst>
              <a:ext uri="{FF2B5EF4-FFF2-40B4-BE49-F238E27FC236}">
                <a16:creationId xmlns:a16="http://schemas.microsoft.com/office/drawing/2014/main" id="{BBCA2BBE-6DE9-47AE-9C9C-0D6589BBFF07}"/>
              </a:ext>
            </a:extLst>
          </p:cNvPr>
          <p:cNvSpPr txBox="1"/>
          <p:nvPr/>
        </p:nvSpPr>
        <p:spPr>
          <a:xfrm>
            <a:off x="6125654" y="6004868"/>
            <a:ext cx="1398458" cy="369332"/>
          </a:xfrm>
          <a:prstGeom prst="rect">
            <a:avLst/>
          </a:prstGeom>
          <a:noFill/>
        </p:spPr>
        <p:txBody>
          <a:bodyPr wrap="square" rtlCol="0">
            <a:spAutoFit/>
          </a:bodyPr>
          <a:lstStyle/>
          <a:p>
            <a:r>
              <a:rPr lang="en-US" dirty="0"/>
              <a:t>Alt 1, 2 ,5</a:t>
            </a:r>
          </a:p>
        </p:txBody>
      </p:sp>
      <p:cxnSp>
        <p:nvCxnSpPr>
          <p:cNvPr id="63" name="Straight Connector 62">
            <a:extLst>
              <a:ext uri="{FF2B5EF4-FFF2-40B4-BE49-F238E27FC236}">
                <a16:creationId xmlns:a16="http://schemas.microsoft.com/office/drawing/2014/main" id="{53E508F1-BF7E-4047-9A00-DEC9227C0C65}"/>
              </a:ext>
            </a:extLst>
          </p:cNvPr>
          <p:cNvCxnSpPr/>
          <p:nvPr/>
        </p:nvCxnSpPr>
        <p:spPr>
          <a:xfrm>
            <a:off x="8617231" y="1940215"/>
            <a:ext cx="0" cy="1643105"/>
          </a:xfrm>
          <a:prstGeom prst="line">
            <a:avLst/>
          </a:prstGeom>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55DBF4A2-7B95-4FE2-9F7C-C82B4F92D02C}"/>
              </a:ext>
            </a:extLst>
          </p:cNvPr>
          <p:cNvSpPr txBox="1"/>
          <p:nvPr/>
        </p:nvSpPr>
        <p:spPr>
          <a:xfrm>
            <a:off x="6125653" y="4304735"/>
            <a:ext cx="1160895" cy="369332"/>
          </a:xfrm>
          <a:prstGeom prst="rect">
            <a:avLst/>
          </a:prstGeom>
          <a:noFill/>
        </p:spPr>
        <p:txBody>
          <a:bodyPr wrap="none" rtlCol="0">
            <a:spAutoFit/>
          </a:bodyPr>
          <a:lstStyle/>
          <a:p>
            <a:r>
              <a:rPr lang="en-US" dirty="0"/>
              <a:t>Alt 4, Alt 3</a:t>
            </a:r>
          </a:p>
        </p:txBody>
      </p:sp>
      <p:sp>
        <p:nvSpPr>
          <p:cNvPr id="51" name="TextBox 50">
            <a:extLst>
              <a:ext uri="{FF2B5EF4-FFF2-40B4-BE49-F238E27FC236}">
                <a16:creationId xmlns:a16="http://schemas.microsoft.com/office/drawing/2014/main" id="{6EB17B7C-86A0-457F-A163-30BBDA685F99}"/>
              </a:ext>
            </a:extLst>
          </p:cNvPr>
          <p:cNvSpPr txBox="1"/>
          <p:nvPr/>
        </p:nvSpPr>
        <p:spPr>
          <a:xfrm>
            <a:off x="400706" y="1659998"/>
            <a:ext cx="1439497" cy="369332"/>
          </a:xfrm>
          <a:prstGeom prst="rect">
            <a:avLst/>
          </a:prstGeom>
          <a:noFill/>
        </p:spPr>
        <p:txBody>
          <a:bodyPr wrap="none" rtlCol="0">
            <a:spAutoFit/>
          </a:bodyPr>
          <a:lstStyle/>
          <a:p>
            <a:r>
              <a:rPr lang="en-US" dirty="0">
                <a:highlight>
                  <a:srgbClr val="FFFF00"/>
                </a:highlight>
              </a:rPr>
              <a:t>Collision case</a:t>
            </a:r>
          </a:p>
        </p:txBody>
      </p:sp>
      <p:sp>
        <p:nvSpPr>
          <p:cNvPr id="56" name="TextBox 55">
            <a:extLst>
              <a:ext uri="{FF2B5EF4-FFF2-40B4-BE49-F238E27FC236}">
                <a16:creationId xmlns:a16="http://schemas.microsoft.com/office/drawing/2014/main" id="{6A3BB03D-66E1-497B-85DE-38B372676FE2}"/>
              </a:ext>
            </a:extLst>
          </p:cNvPr>
          <p:cNvSpPr txBox="1"/>
          <p:nvPr/>
        </p:nvSpPr>
        <p:spPr>
          <a:xfrm>
            <a:off x="5673746" y="1766678"/>
            <a:ext cx="1439497" cy="369332"/>
          </a:xfrm>
          <a:prstGeom prst="rect">
            <a:avLst/>
          </a:prstGeom>
          <a:noFill/>
        </p:spPr>
        <p:txBody>
          <a:bodyPr wrap="none" rtlCol="0">
            <a:spAutoFit/>
          </a:bodyPr>
          <a:lstStyle/>
          <a:p>
            <a:r>
              <a:rPr lang="en-US" dirty="0">
                <a:highlight>
                  <a:srgbClr val="FFFF00"/>
                </a:highlight>
              </a:rPr>
              <a:t>Collision case</a:t>
            </a:r>
          </a:p>
        </p:txBody>
      </p:sp>
      <p:cxnSp>
        <p:nvCxnSpPr>
          <p:cNvPr id="60" name="Straight Connector 59">
            <a:extLst>
              <a:ext uri="{FF2B5EF4-FFF2-40B4-BE49-F238E27FC236}">
                <a16:creationId xmlns:a16="http://schemas.microsoft.com/office/drawing/2014/main" id="{17F870E5-1724-4D89-A1FF-3F4494D5F588}"/>
              </a:ext>
            </a:extLst>
          </p:cNvPr>
          <p:cNvCxnSpPr>
            <a:cxnSpLocks/>
          </p:cNvCxnSpPr>
          <p:nvPr/>
        </p:nvCxnSpPr>
        <p:spPr>
          <a:xfrm>
            <a:off x="483704" y="4798541"/>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4734295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8EA689-642C-4339-8B26-64B88AB9173E}"/>
              </a:ext>
            </a:extLst>
          </p:cNvPr>
          <p:cNvSpPr>
            <a:spLocks noGrp="1"/>
          </p:cNvSpPr>
          <p:nvPr>
            <p:ph type="title"/>
          </p:nvPr>
        </p:nvSpPr>
        <p:spPr/>
        <p:txBody>
          <a:bodyPr/>
          <a:lstStyle/>
          <a:p>
            <a:r>
              <a:rPr lang="en-US" dirty="0"/>
              <a:t>Alt 3 illustration</a:t>
            </a:r>
          </a:p>
        </p:txBody>
      </p:sp>
      <p:sp>
        <p:nvSpPr>
          <p:cNvPr id="20" name="Rectangle 19">
            <a:extLst>
              <a:ext uri="{FF2B5EF4-FFF2-40B4-BE49-F238E27FC236}">
                <a16:creationId xmlns:a16="http://schemas.microsoft.com/office/drawing/2014/main" id="{B054E31F-5227-4B0E-A31D-4CBB8C4E23D2}"/>
              </a:ext>
            </a:extLst>
          </p:cNvPr>
          <p:cNvSpPr/>
          <p:nvPr/>
        </p:nvSpPr>
        <p:spPr>
          <a:xfrm>
            <a:off x="8109547" y="2826420"/>
            <a:ext cx="873506"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21" name="Rectangle 20">
            <a:extLst>
              <a:ext uri="{FF2B5EF4-FFF2-40B4-BE49-F238E27FC236}">
                <a16:creationId xmlns:a16="http://schemas.microsoft.com/office/drawing/2014/main" id="{4548EC13-6C63-4BE4-AE37-B50730CC9839}"/>
              </a:ext>
            </a:extLst>
          </p:cNvPr>
          <p:cNvSpPr/>
          <p:nvPr/>
        </p:nvSpPr>
        <p:spPr>
          <a:xfrm>
            <a:off x="6871866" y="2071730"/>
            <a:ext cx="2285295"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cxnSp>
        <p:nvCxnSpPr>
          <p:cNvPr id="22" name="Straight Connector 21">
            <a:extLst>
              <a:ext uri="{FF2B5EF4-FFF2-40B4-BE49-F238E27FC236}">
                <a16:creationId xmlns:a16="http://schemas.microsoft.com/office/drawing/2014/main" id="{C5C9FD02-77F4-434F-86CA-304FB153EB94}"/>
              </a:ext>
            </a:extLst>
          </p:cNvPr>
          <p:cNvCxnSpPr/>
          <p:nvPr/>
        </p:nvCxnSpPr>
        <p:spPr>
          <a:xfrm>
            <a:off x="6425431" y="1969861"/>
            <a:ext cx="0" cy="1643105"/>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AC5FF596-4E0E-4560-9731-62D929138A6D}"/>
              </a:ext>
            </a:extLst>
          </p:cNvPr>
          <p:cNvCxnSpPr>
            <a:cxnSpLocks/>
          </p:cNvCxnSpPr>
          <p:nvPr/>
        </p:nvCxnSpPr>
        <p:spPr>
          <a:xfrm>
            <a:off x="6410053" y="4370686"/>
            <a:ext cx="2724728"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6" name="TextBox 15">
            <a:extLst>
              <a:ext uri="{FF2B5EF4-FFF2-40B4-BE49-F238E27FC236}">
                <a16:creationId xmlns:a16="http://schemas.microsoft.com/office/drawing/2014/main" id="{D0877C2E-4EC7-48AC-B131-686E0D49E3F7}"/>
              </a:ext>
            </a:extLst>
          </p:cNvPr>
          <p:cNvSpPr txBox="1"/>
          <p:nvPr/>
        </p:nvSpPr>
        <p:spPr>
          <a:xfrm>
            <a:off x="6517124" y="4651468"/>
            <a:ext cx="617477" cy="369332"/>
          </a:xfrm>
          <a:prstGeom prst="rect">
            <a:avLst/>
          </a:prstGeom>
          <a:noFill/>
        </p:spPr>
        <p:txBody>
          <a:bodyPr wrap="none" rtlCol="0">
            <a:spAutoFit/>
          </a:bodyPr>
          <a:lstStyle/>
          <a:p>
            <a:r>
              <a:rPr lang="en-US" dirty="0"/>
              <a:t>Alt 1</a:t>
            </a:r>
          </a:p>
        </p:txBody>
      </p:sp>
      <p:sp>
        <p:nvSpPr>
          <p:cNvPr id="3" name="TextBox 2">
            <a:extLst>
              <a:ext uri="{FF2B5EF4-FFF2-40B4-BE49-F238E27FC236}">
                <a16:creationId xmlns:a16="http://schemas.microsoft.com/office/drawing/2014/main" id="{714DB313-2A89-4273-B734-D3947C4A9561}"/>
              </a:ext>
            </a:extLst>
          </p:cNvPr>
          <p:cNvSpPr txBox="1"/>
          <p:nvPr/>
        </p:nvSpPr>
        <p:spPr>
          <a:xfrm>
            <a:off x="6258693" y="1616800"/>
            <a:ext cx="539265" cy="369332"/>
          </a:xfrm>
          <a:prstGeom prst="rect">
            <a:avLst/>
          </a:prstGeom>
          <a:noFill/>
        </p:spPr>
        <p:txBody>
          <a:bodyPr wrap="square" rtlCol="0">
            <a:spAutoFit/>
          </a:bodyPr>
          <a:lstStyle/>
          <a:p>
            <a:r>
              <a:rPr lang="en-AU" dirty="0"/>
              <a:t>DCI</a:t>
            </a:r>
          </a:p>
        </p:txBody>
      </p:sp>
      <p:sp>
        <p:nvSpPr>
          <p:cNvPr id="35" name="TextBox 34">
            <a:extLst>
              <a:ext uri="{FF2B5EF4-FFF2-40B4-BE49-F238E27FC236}">
                <a16:creationId xmlns:a16="http://schemas.microsoft.com/office/drawing/2014/main" id="{0E4E46ED-40D1-493C-B186-A11CE8B772E0}"/>
              </a:ext>
            </a:extLst>
          </p:cNvPr>
          <p:cNvSpPr txBox="1"/>
          <p:nvPr/>
        </p:nvSpPr>
        <p:spPr>
          <a:xfrm>
            <a:off x="9087490" y="2872309"/>
            <a:ext cx="435199" cy="369332"/>
          </a:xfrm>
          <a:prstGeom prst="rect">
            <a:avLst/>
          </a:prstGeom>
          <a:noFill/>
        </p:spPr>
        <p:txBody>
          <a:bodyPr wrap="square" rtlCol="0">
            <a:spAutoFit/>
          </a:bodyPr>
          <a:lstStyle/>
          <a:p>
            <a:r>
              <a:rPr lang="en-US" dirty="0"/>
              <a:t>F0</a:t>
            </a:r>
          </a:p>
        </p:txBody>
      </p:sp>
      <p:sp>
        <p:nvSpPr>
          <p:cNvPr id="38" name="TextBox 37">
            <a:extLst>
              <a:ext uri="{FF2B5EF4-FFF2-40B4-BE49-F238E27FC236}">
                <a16:creationId xmlns:a16="http://schemas.microsoft.com/office/drawing/2014/main" id="{D098CD30-AC5E-4957-8DDC-02208A7C8A3C}"/>
              </a:ext>
            </a:extLst>
          </p:cNvPr>
          <p:cNvSpPr txBox="1"/>
          <p:nvPr/>
        </p:nvSpPr>
        <p:spPr>
          <a:xfrm>
            <a:off x="9092113" y="2128784"/>
            <a:ext cx="435199" cy="369332"/>
          </a:xfrm>
          <a:prstGeom prst="rect">
            <a:avLst/>
          </a:prstGeom>
          <a:noFill/>
        </p:spPr>
        <p:txBody>
          <a:bodyPr wrap="square" rtlCol="0">
            <a:spAutoFit/>
          </a:bodyPr>
          <a:lstStyle/>
          <a:p>
            <a:r>
              <a:rPr lang="en-US" dirty="0"/>
              <a:t>F1</a:t>
            </a:r>
          </a:p>
        </p:txBody>
      </p:sp>
      <p:sp>
        <p:nvSpPr>
          <p:cNvPr id="39" name="TextBox 38">
            <a:extLst>
              <a:ext uri="{FF2B5EF4-FFF2-40B4-BE49-F238E27FC236}">
                <a16:creationId xmlns:a16="http://schemas.microsoft.com/office/drawing/2014/main" id="{3857ACAA-52C4-4D1A-835C-1961440ABC86}"/>
              </a:ext>
            </a:extLst>
          </p:cNvPr>
          <p:cNvSpPr txBox="1"/>
          <p:nvPr/>
        </p:nvSpPr>
        <p:spPr>
          <a:xfrm>
            <a:off x="8592723" y="5068247"/>
            <a:ext cx="435199" cy="369332"/>
          </a:xfrm>
          <a:prstGeom prst="rect">
            <a:avLst/>
          </a:prstGeom>
          <a:noFill/>
        </p:spPr>
        <p:txBody>
          <a:bodyPr wrap="square" rtlCol="0">
            <a:spAutoFit/>
          </a:bodyPr>
          <a:lstStyle/>
          <a:p>
            <a:r>
              <a:rPr lang="en-US" dirty="0"/>
              <a:t>F0</a:t>
            </a:r>
          </a:p>
        </p:txBody>
      </p:sp>
      <p:cxnSp>
        <p:nvCxnSpPr>
          <p:cNvPr id="55" name="Straight Connector 54">
            <a:extLst>
              <a:ext uri="{FF2B5EF4-FFF2-40B4-BE49-F238E27FC236}">
                <a16:creationId xmlns:a16="http://schemas.microsoft.com/office/drawing/2014/main" id="{C4022E8A-468B-4591-BE87-BFE887151A31}"/>
              </a:ext>
            </a:extLst>
          </p:cNvPr>
          <p:cNvCxnSpPr>
            <a:cxnSpLocks/>
          </p:cNvCxnSpPr>
          <p:nvPr/>
        </p:nvCxnSpPr>
        <p:spPr>
          <a:xfrm>
            <a:off x="82147" y="3834979"/>
            <a:ext cx="2397085"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6" name="Rectangle 65">
            <a:extLst>
              <a:ext uri="{FF2B5EF4-FFF2-40B4-BE49-F238E27FC236}">
                <a16:creationId xmlns:a16="http://schemas.microsoft.com/office/drawing/2014/main" id="{0B883D44-EE10-4E3F-9A57-2178C70DA381}"/>
              </a:ext>
            </a:extLst>
          </p:cNvPr>
          <p:cNvSpPr/>
          <p:nvPr/>
        </p:nvSpPr>
        <p:spPr>
          <a:xfrm>
            <a:off x="82147" y="2768396"/>
            <a:ext cx="2310191"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67" name="Rectangle 66">
            <a:extLst>
              <a:ext uri="{FF2B5EF4-FFF2-40B4-BE49-F238E27FC236}">
                <a16:creationId xmlns:a16="http://schemas.microsoft.com/office/drawing/2014/main" id="{8DB15FA5-119B-4083-9F60-D0AA0F1E3B33}"/>
              </a:ext>
            </a:extLst>
          </p:cNvPr>
          <p:cNvSpPr/>
          <p:nvPr/>
        </p:nvSpPr>
        <p:spPr>
          <a:xfrm>
            <a:off x="386560" y="2084073"/>
            <a:ext cx="689113"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70" name="TextBox 69">
            <a:extLst>
              <a:ext uri="{FF2B5EF4-FFF2-40B4-BE49-F238E27FC236}">
                <a16:creationId xmlns:a16="http://schemas.microsoft.com/office/drawing/2014/main" id="{36C56133-21C6-40C0-B5A3-2896C3AD07EA}"/>
              </a:ext>
            </a:extLst>
          </p:cNvPr>
          <p:cNvSpPr txBox="1"/>
          <p:nvPr/>
        </p:nvSpPr>
        <p:spPr>
          <a:xfrm>
            <a:off x="52062" y="1736365"/>
            <a:ext cx="482833" cy="369332"/>
          </a:xfrm>
          <a:prstGeom prst="rect">
            <a:avLst/>
          </a:prstGeom>
          <a:noFill/>
        </p:spPr>
        <p:txBody>
          <a:bodyPr wrap="square" rtlCol="0">
            <a:spAutoFit/>
          </a:bodyPr>
          <a:lstStyle/>
          <a:p>
            <a:r>
              <a:rPr lang="en-US" dirty="0"/>
              <a:t>F0</a:t>
            </a:r>
          </a:p>
        </p:txBody>
      </p:sp>
      <p:sp>
        <p:nvSpPr>
          <p:cNvPr id="71" name="Rectangle 70">
            <a:extLst>
              <a:ext uri="{FF2B5EF4-FFF2-40B4-BE49-F238E27FC236}">
                <a16:creationId xmlns:a16="http://schemas.microsoft.com/office/drawing/2014/main" id="{07AB4478-E9E1-407E-8E61-1AFEF642A130}"/>
              </a:ext>
            </a:extLst>
          </p:cNvPr>
          <p:cNvSpPr/>
          <p:nvPr/>
        </p:nvSpPr>
        <p:spPr>
          <a:xfrm>
            <a:off x="74593" y="4468499"/>
            <a:ext cx="2364130"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72" name="Rectangle 71">
            <a:extLst>
              <a:ext uri="{FF2B5EF4-FFF2-40B4-BE49-F238E27FC236}">
                <a16:creationId xmlns:a16="http://schemas.microsoft.com/office/drawing/2014/main" id="{F3EF1E79-89F6-4E64-828C-DE533932D9CF}"/>
              </a:ext>
            </a:extLst>
          </p:cNvPr>
          <p:cNvSpPr/>
          <p:nvPr/>
        </p:nvSpPr>
        <p:spPr>
          <a:xfrm>
            <a:off x="344276" y="4467577"/>
            <a:ext cx="689113" cy="470154"/>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78" name="TextBox 77">
            <a:extLst>
              <a:ext uri="{FF2B5EF4-FFF2-40B4-BE49-F238E27FC236}">
                <a16:creationId xmlns:a16="http://schemas.microsoft.com/office/drawing/2014/main" id="{A33AC99B-DE83-401F-9410-F682D7E0433B}"/>
              </a:ext>
            </a:extLst>
          </p:cNvPr>
          <p:cNvSpPr txBox="1"/>
          <p:nvPr/>
        </p:nvSpPr>
        <p:spPr>
          <a:xfrm>
            <a:off x="-25369" y="4083794"/>
            <a:ext cx="617477" cy="369332"/>
          </a:xfrm>
          <a:prstGeom prst="rect">
            <a:avLst/>
          </a:prstGeom>
          <a:noFill/>
        </p:spPr>
        <p:txBody>
          <a:bodyPr wrap="none" rtlCol="0">
            <a:spAutoFit/>
          </a:bodyPr>
          <a:lstStyle/>
          <a:p>
            <a:r>
              <a:rPr lang="en-US" dirty="0"/>
              <a:t>Alt 4</a:t>
            </a:r>
          </a:p>
        </p:txBody>
      </p:sp>
      <p:sp>
        <p:nvSpPr>
          <p:cNvPr id="79" name="Rectangle 78">
            <a:extLst>
              <a:ext uri="{FF2B5EF4-FFF2-40B4-BE49-F238E27FC236}">
                <a16:creationId xmlns:a16="http://schemas.microsoft.com/office/drawing/2014/main" id="{E872F065-BE24-43F5-89DE-8A6DD4636B92}"/>
              </a:ext>
            </a:extLst>
          </p:cNvPr>
          <p:cNvSpPr/>
          <p:nvPr/>
        </p:nvSpPr>
        <p:spPr>
          <a:xfrm>
            <a:off x="1584112" y="2082981"/>
            <a:ext cx="689113"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80" name="TextBox 79">
            <a:extLst>
              <a:ext uri="{FF2B5EF4-FFF2-40B4-BE49-F238E27FC236}">
                <a16:creationId xmlns:a16="http://schemas.microsoft.com/office/drawing/2014/main" id="{5E83F655-E351-4961-92A5-B1CE9A991810}"/>
              </a:ext>
            </a:extLst>
          </p:cNvPr>
          <p:cNvSpPr txBox="1"/>
          <p:nvPr/>
        </p:nvSpPr>
        <p:spPr>
          <a:xfrm>
            <a:off x="74592" y="3280520"/>
            <a:ext cx="763608" cy="369332"/>
          </a:xfrm>
          <a:prstGeom prst="rect">
            <a:avLst/>
          </a:prstGeom>
          <a:noFill/>
        </p:spPr>
        <p:txBody>
          <a:bodyPr wrap="square" rtlCol="0">
            <a:spAutoFit/>
          </a:bodyPr>
          <a:lstStyle/>
          <a:p>
            <a:r>
              <a:rPr lang="en-US" dirty="0"/>
              <a:t>F3/F4</a:t>
            </a:r>
          </a:p>
        </p:txBody>
      </p:sp>
      <p:sp>
        <p:nvSpPr>
          <p:cNvPr id="81" name="TextBox 80">
            <a:extLst>
              <a:ext uri="{FF2B5EF4-FFF2-40B4-BE49-F238E27FC236}">
                <a16:creationId xmlns:a16="http://schemas.microsoft.com/office/drawing/2014/main" id="{82E158D2-4D5A-4C19-9DA1-77188F2C938C}"/>
              </a:ext>
            </a:extLst>
          </p:cNvPr>
          <p:cNvSpPr txBox="1"/>
          <p:nvPr/>
        </p:nvSpPr>
        <p:spPr>
          <a:xfrm>
            <a:off x="6397879" y="3424072"/>
            <a:ext cx="1199193" cy="646331"/>
          </a:xfrm>
          <a:prstGeom prst="rect">
            <a:avLst/>
          </a:prstGeom>
          <a:noFill/>
        </p:spPr>
        <p:txBody>
          <a:bodyPr wrap="square" rtlCol="0">
            <a:spAutoFit/>
          </a:bodyPr>
          <a:lstStyle/>
          <a:p>
            <a:r>
              <a:rPr lang="en-US" dirty="0"/>
              <a:t>DL grant is before SR</a:t>
            </a:r>
          </a:p>
        </p:txBody>
      </p:sp>
      <p:cxnSp>
        <p:nvCxnSpPr>
          <p:cNvPr id="82" name="Straight Connector 81">
            <a:extLst>
              <a:ext uri="{FF2B5EF4-FFF2-40B4-BE49-F238E27FC236}">
                <a16:creationId xmlns:a16="http://schemas.microsoft.com/office/drawing/2014/main" id="{28C68F94-B9B7-4D2E-9C16-5D2E9A564DBE}"/>
              </a:ext>
            </a:extLst>
          </p:cNvPr>
          <p:cNvCxnSpPr>
            <a:cxnSpLocks/>
          </p:cNvCxnSpPr>
          <p:nvPr/>
        </p:nvCxnSpPr>
        <p:spPr>
          <a:xfrm>
            <a:off x="2694990" y="3834979"/>
            <a:ext cx="3106562"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84" name="Rectangle 83">
            <a:extLst>
              <a:ext uri="{FF2B5EF4-FFF2-40B4-BE49-F238E27FC236}">
                <a16:creationId xmlns:a16="http://schemas.microsoft.com/office/drawing/2014/main" id="{06F985C6-B991-4F40-9A52-4E9A5B0A343C}"/>
              </a:ext>
            </a:extLst>
          </p:cNvPr>
          <p:cNvSpPr/>
          <p:nvPr/>
        </p:nvSpPr>
        <p:spPr>
          <a:xfrm>
            <a:off x="3404468" y="2768396"/>
            <a:ext cx="1517242"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85" name="Rectangle 84">
            <a:extLst>
              <a:ext uri="{FF2B5EF4-FFF2-40B4-BE49-F238E27FC236}">
                <a16:creationId xmlns:a16="http://schemas.microsoft.com/office/drawing/2014/main" id="{6F73D9E2-3E23-4651-9216-BBE9253A54DF}"/>
              </a:ext>
            </a:extLst>
          </p:cNvPr>
          <p:cNvSpPr/>
          <p:nvPr/>
        </p:nvSpPr>
        <p:spPr>
          <a:xfrm>
            <a:off x="3402175" y="2084073"/>
            <a:ext cx="689113"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86" name="Rectangle 85">
            <a:extLst>
              <a:ext uri="{FF2B5EF4-FFF2-40B4-BE49-F238E27FC236}">
                <a16:creationId xmlns:a16="http://schemas.microsoft.com/office/drawing/2014/main" id="{0AF55972-68A9-44EE-A338-DE19A5221E8A}"/>
              </a:ext>
            </a:extLst>
          </p:cNvPr>
          <p:cNvSpPr/>
          <p:nvPr/>
        </p:nvSpPr>
        <p:spPr>
          <a:xfrm>
            <a:off x="3402176" y="4504927"/>
            <a:ext cx="1519534" cy="46923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sp>
        <p:nvSpPr>
          <p:cNvPr id="87" name="TextBox 86">
            <a:extLst>
              <a:ext uri="{FF2B5EF4-FFF2-40B4-BE49-F238E27FC236}">
                <a16:creationId xmlns:a16="http://schemas.microsoft.com/office/drawing/2014/main" id="{A0755F08-7C31-4127-8B80-CEA42BD5BCD2}"/>
              </a:ext>
            </a:extLst>
          </p:cNvPr>
          <p:cNvSpPr txBox="1"/>
          <p:nvPr/>
        </p:nvSpPr>
        <p:spPr>
          <a:xfrm>
            <a:off x="2560375" y="2155799"/>
            <a:ext cx="844092" cy="369332"/>
          </a:xfrm>
          <a:prstGeom prst="rect">
            <a:avLst/>
          </a:prstGeom>
          <a:noFill/>
        </p:spPr>
        <p:txBody>
          <a:bodyPr wrap="square" rtlCol="0">
            <a:spAutoFit/>
          </a:bodyPr>
          <a:lstStyle/>
          <a:p>
            <a:r>
              <a:rPr lang="en-US" dirty="0"/>
              <a:t>F0</a:t>
            </a:r>
          </a:p>
        </p:txBody>
      </p:sp>
      <p:sp>
        <p:nvSpPr>
          <p:cNvPr id="91" name="TextBox 90">
            <a:extLst>
              <a:ext uri="{FF2B5EF4-FFF2-40B4-BE49-F238E27FC236}">
                <a16:creationId xmlns:a16="http://schemas.microsoft.com/office/drawing/2014/main" id="{FBDBF288-D064-4256-A0C3-47EF1763BA80}"/>
              </a:ext>
            </a:extLst>
          </p:cNvPr>
          <p:cNvSpPr txBox="1"/>
          <p:nvPr/>
        </p:nvSpPr>
        <p:spPr>
          <a:xfrm>
            <a:off x="2573800" y="4107614"/>
            <a:ext cx="617477" cy="369332"/>
          </a:xfrm>
          <a:prstGeom prst="rect">
            <a:avLst/>
          </a:prstGeom>
          <a:noFill/>
        </p:spPr>
        <p:txBody>
          <a:bodyPr wrap="none" rtlCol="0">
            <a:spAutoFit/>
          </a:bodyPr>
          <a:lstStyle/>
          <a:p>
            <a:r>
              <a:rPr lang="en-US" dirty="0"/>
              <a:t>Alt 1</a:t>
            </a:r>
          </a:p>
        </p:txBody>
      </p:sp>
      <p:sp>
        <p:nvSpPr>
          <p:cNvPr id="92" name="Rectangle 91">
            <a:extLst>
              <a:ext uri="{FF2B5EF4-FFF2-40B4-BE49-F238E27FC236}">
                <a16:creationId xmlns:a16="http://schemas.microsoft.com/office/drawing/2014/main" id="{2CAF1D4D-62C5-488D-BA83-5CD8341399F2}"/>
              </a:ext>
            </a:extLst>
          </p:cNvPr>
          <p:cNvSpPr/>
          <p:nvPr/>
        </p:nvSpPr>
        <p:spPr>
          <a:xfrm>
            <a:off x="5338695" y="2082981"/>
            <a:ext cx="689113"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93" name="TextBox 92">
            <a:extLst>
              <a:ext uri="{FF2B5EF4-FFF2-40B4-BE49-F238E27FC236}">
                <a16:creationId xmlns:a16="http://schemas.microsoft.com/office/drawing/2014/main" id="{812F732A-E6FF-4E47-9DDB-7853D8023259}"/>
              </a:ext>
            </a:extLst>
          </p:cNvPr>
          <p:cNvSpPr txBox="1"/>
          <p:nvPr/>
        </p:nvSpPr>
        <p:spPr>
          <a:xfrm>
            <a:off x="2560375" y="2800517"/>
            <a:ext cx="763608" cy="369332"/>
          </a:xfrm>
          <a:prstGeom prst="rect">
            <a:avLst/>
          </a:prstGeom>
          <a:noFill/>
        </p:spPr>
        <p:txBody>
          <a:bodyPr wrap="square" rtlCol="0">
            <a:spAutoFit/>
          </a:bodyPr>
          <a:lstStyle/>
          <a:p>
            <a:r>
              <a:rPr lang="en-US" dirty="0"/>
              <a:t>F3/F4</a:t>
            </a:r>
          </a:p>
        </p:txBody>
      </p:sp>
      <p:cxnSp>
        <p:nvCxnSpPr>
          <p:cNvPr id="94" name="Straight Connector 93">
            <a:extLst>
              <a:ext uri="{FF2B5EF4-FFF2-40B4-BE49-F238E27FC236}">
                <a16:creationId xmlns:a16="http://schemas.microsoft.com/office/drawing/2014/main" id="{DF2E0ADF-4820-4605-AB44-635612586F8B}"/>
              </a:ext>
            </a:extLst>
          </p:cNvPr>
          <p:cNvCxnSpPr>
            <a:cxnSpLocks/>
          </p:cNvCxnSpPr>
          <p:nvPr/>
        </p:nvCxnSpPr>
        <p:spPr>
          <a:xfrm flipH="1">
            <a:off x="2560375" y="1484325"/>
            <a:ext cx="13425" cy="5239748"/>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95" name="Straight Connector 94">
            <a:extLst>
              <a:ext uri="{FF2B5EF4-FFF2-40B4-BE49-F238E27FC236}">
                <a16:creationId xmlns:a16="http://schemas.microsoft.com/office/drawing/2014/main" id="{71D60CE3-DCDA-4F6D-ABA1-48015DA08146}"/>
              </a:ext>
            </a:extLst>
          </p:cNvPr>
          <p:cNvCxnSpPr>
            <a:cxnSpLocks/>
          </p:cNvCxnSpPr>
          <p:nvPr/>
        </p:nvCxnSpPr>
        <p:spPr>
          <a:xfrm flipH="1">
            <a:off x="6148721" y="1451999"/>
            <a:ext cx="13425" cy="5239748"/>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96" name="Straight Connector 95">
            <a:extLst>
              <a:ext uri="{FF2B5EF4-FFF2-40B4-BE49-F238E27FC236}">
                <a16:creationId xmlns:a16="http://schemas.microsoft.com/office/drawing/2014/main" id="{E5D2D882-B314-43D5-AAFA-D26FBAA916CC}"/>
              </a:ext>
            </a:extLst>
          </p:cNvPr>
          <p:cNvCxnSpPr>
            <a:cxnSpLocks/>
          </p:cNvCxnSpPr>
          <p:nvPr/>
        </p:nvCxnSpPr>
        <p:spPr>
          <a:xfrm flipH="1">
            <a:off x="9543088" y="1456620"/>
            <a:ext cx="13425" cy="5239748"/>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97" name="Rectangle 96">
            <a:extLst>
              <a:ext uri="{FF2B5EF4-FFF2-40B4-BE49-F238E27FC236}">
                <a16:creationId xmlns:a16="http://schemas.microsoft.com/office/drawing/2014/main" id="{C1CD476E-367C-49EA-B254-D494A927056D}"/>
              </a:ext>
            </a:extLst>
          </p:cNvPr>
          <p:cNvSpPr/>
          <p:nvPr/>
        </p:nvSpPr>
        <p:spPr>
          <a:xfrm>
            <a:off x="11106759" y="2821805"/>
            <a:ext cx="873506"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98" name="Rectangle 97">
            <a:extLst>
              <a:ext uri="{FF2B5EF4-FFF2-40B4-BE49-F238E27FC236}">
                <a16:creationId xmlns:a16="http://schemas.microsoft.com/office/drawing/2014/main" id="{8EFB5A0B-891D-44C1-8444-D7DAA427B46F}"/>
              </a:ext>
            </a:extLst>
          </p:cNvPr>
          <p:cNvSpPr/>
          <p:nvPr/>
        </p:nvSpPr>
        <p:spPr>
          <a:xfrm>
            <a:off x="9869078" y="2067115"/>
            <a:ext cx="2285295"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cxnSp>
        <p:nvCxnSpPr>
          <p:cNvPr id="99" name="Straight Connector 98">
            <a:extLst>
              <a:ext uri="{FF2B5EF4-FFF2-40B4-BE49-F238E27FC236}">
                <a16:creationId xmlns:a16="http://schemas.microsoft.com/office/drawing/2014/main" id="{673B01CE-898A-4CBE-B180-6FBEB0E0F1A9}"/>
              </a:ext>
            </a:extLst>
          </p:cNvPr>
          <p:cNvCxnSpPr>
            <a:cxnSpLocks/>
          </p:cNvCxnSpPr>
          <p:nvPr/>
        </p:nvCxnSpPr>
        <p:spPr>
          <a:xfrm>
            <a:off x="9958354" y="2867694"/>
            <a:ext cx="0" cy="7406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C1FCBE23-38FB-47DA-A4B6-79152669E72B}"/>
              </a:ext>
            </a:extLst>
          </p:cNvPr>
          <p:cNvCxnSpPr>
            <a:cxnSpLocks/>
          </p:cNvCxnSpPr>
          <p:nvPr/>
        </p:nvCxnSpPr>
        <p:spPr>
          <a:xfrm>
            <a:off x="9684351" y="4375312"/>
            <a:ext cx="2404974"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01" name="TextBox 100">
            <a:extLst>
              <a:ext uri="{FF2B5EF4-FFF2-40B4-BE49-F238E27FC236}">
                <a16:creationId xmlns:a16="http://schemas.microsoft.com/office/drawing/2014/main" id="{525F442E-F954-4270-8623-B095F4D53625}"/>
              </a:ext>
            </a:extLst>
          </p:cNvPr>
          <p:cNvSpPr txBox="1"/>
          <p:nvPr/>
        </p:nvSpPr>
        <p:spPr>
          <a:xfrm>
            <a:off x="9577808" y="4574504"/>
            <a:ext cx="1300356" cy="369332"/>
          </a:xfrm>
          <a:prstGeom prst="rect">
            <a:avLst/>
          </a:prstGeom>
          <a:noFill/>
        </p:spPr>
        <p:txBody>
          <a:bodyPr wrap="none" rtlCol="0">
            <a:spAutoFit/>
          </a:bodyPr>
          <a:lstStyle/>
          <a:p>
            <a:r>
              <a:rPr lang="en-US" dirty="0"/>
              <a:t>Alt 3(OPPO)</a:t>
            </a:r>
          </a:p>
        </p:txBody>
      </p:sp>
      <p:sp>
        <p:nvSpPr>
          <p:cNvPr id="103" name="TextBox 102">
            <a:extLst>
              <a:ext uri="{FF2B5EF4-FFF2-40B4-BE49-F238E27FC236}">
                <a16:creationId xmlns:a16="http://schemas.microsoft.com/office/drawing/2014/main" id="{1EB73CBF-07A9-497D-B858-6052366C662B}"/>
              </a:ext>
            </a:extLst>
          </p:cNvPr>
          <p:cNvSpPr txBox="1"/>
          <p:nvPr/>
        </p:nvSpPr>
        <p:spPr>
          <a:xfrm>
            <a:off x="9688721" y="3535128"/>
            <a:ext cx="539265" cy="369332"/>
          </a:xfrm>
          <a:prstGeom prst="rect">
            <a:avLst/>
          </a:prstGeom>
          <a:noFill/>
        </p:spPr>
        <p:txBody>
          <a:bodyPr wrap="square" rtlCol="0">
            <a:spAutoFit/>
          </a:bodyPr>
          <a:lstStyle/>
          <a:p>
            <a:r>
              <a:rPr lang="en-AU" dirty="0"/>
              <a:t>DCI</a:t>
            </a:r>
          </a:p>
        </p:txBody>
      </p:sp>
      <p:sp>
        <p:nvSpPr>
          <p:cNvPr id="104" name="TextBox 103">
            <a:extLst>
              <a:ext uri="{FF2B5EF4-FFF2-40B4-BE49-F238E27FC236}">
                <a16:creationId xmlns:a16="http://schemas.microsoft.com/office/drawing/2014/main" id="{11AC1F8A-F80C-44AF-8D1A-55C0474DA98B}"/>
              </a:ext>
            </a:extLst>
          </p:cNvPr>
          <p:cNvSpPr txBox="1"/>
          <p:nvPr/>
        </p:nvSpPr>
        <p:spPr>
          <a:xfrm>
            <a:off x="11654126" y="3227787"/>
            <a:ext cx="435199" cy="369332"/>
          </a:xfrm>
          <a:prstGeom prst="rect">
            <a:avLst/>
          </a:prstGeom>
          <a:noFill/>
        </p:spPr>
        <p:txBody>
          <a:bodyPr wrap="square" rtlCol="0">
            <a:spAutoFit/>
          </a:bodyPr>
          <a:lstStyle/>
          <a:p>
            <a:r>
              <a:rPr lang="en-US" dirty="0"/>
              <a:t>F0</a:t>
            </a:r>
          </a:p>
        </p:txBody>
      </p:sp>
      <p:sp>
        <p:nvSpPr>
          <p:cNvPr id="105" name="TextBox 104">
            <a:extLst>
              <a:ext uri="{FF2B5EF4-FFF2-40B4-BE49-F238E27FC236}">
                <a16:creationId xmlns:a16="http://schemas.microsoft.com/office/drawing/2014/main" id="{1578FDB3-7143-4079-BD94-87C0A450F0A6}"/>
              </a:ext>
            </a:extLst>
          </p:cNvPr>
          <p:cNvSpPr txBox="1"/>
          <p:nvPr/>
        </p:nvSpPr>
        <p:spPr>
          <a:xfrm>
            <a:off x="11714580" y="1739129"/>
            <a:ext cx="435199" cy="369332"/>
          </a:xfrm>
          <a:prstGeom prst="rect">
            <a:avLst/>
          </a:prstGeom>
          <a:noFill/>
        </p:spPr>
        <p:txBody>
          <a:bodyPr wrap="square" rtlCol="0">
            <a:spAutoFit/>
          </a:bodyPr>
          <a:lstStyle/>
          <a:p>
            <a:r>
              <a:rPr lang="en-US" dirty="0"/>
              <a:t>F1</a:t>
            </a:r>
          </a:p>
        </p:txBody>
      </p:sp>
      <p:sp>
        <p:nvSpPr>
          <p:cNvPr id="106" name="TextBox 105">
            <a:extLst>
              <a:ext uri="{FF2B5EF4-FFF2-40B4-BE49-F238E27FC236}">
                <a16:creationId xmlns:a16="http://schemas.microsoft.com/office/drawing/2014/main" id="{BD808C82-24F1-4330-AB0D-9FA29CC716D0}"/>
              </a:ext>
            </a:extLst>
          </p:cNvPr>
          <p:cNvSpPr txBox="1"/>
          <p:nvPr/>
        </p:nvSpPr>
        <p:spPr>
          <a:xfrm>
            <a:off x="11783908" y="5467773"/>
            <a:ext cx="435199" cy="369332"/>
          </a:xfrm>
          <a:prstGeom prst="rect">
            <a:avLst/>
          </a:prstGeom>
          <a:noFill/>
        </p:spPr>
        <p:txBody>
          <a:bodyPr wrap="square" rtlCol="0">
            <a:spAutoFit/>
          </a:bodyPr>
          <a:lstStyle/>
          <a:p>
            <a:r>
              <a:rPr lang="en-US" dirty="0"/>
              <a:t>F1</a:t>
            </a:r>
          </a:p>
        </p:txBody>
      </p:sp>
      <p:sp>
        <p:nvSpPr>
          <p:cNvPr id="108" name="Rectangle 107">
            <a:extLst>
              <a:ext uri="{FF2B5EF4-FFF2-40B4-BE49-F238E27FC236}">
                <a16:creationId xmlns:a16="http://schemas.microsoft.com/office/drawing/2014/main" id="{BADBBAF7-B4A4-44BD-B642-9247BC7CE390}"/>
              </a:ext>
            </a:extLst>
          </p:cNvPr>
          <p:cNvSpPr/>
          <p:nvPr/>
        </p:nvSpPr>
        <p:spPr>
          <a:xfrm>
            <a:off x="9850076" y="4981184"/>
            <a:ext cx="2276667"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109" name="Rectangle 108">
            <a:extLst>
              <a:ext uri="{FF2B5EF4-FFF2-40B4-BE49-F238E27FC236}">
                <a16:creationId xmlns:a16="http://schemas.microsoft.com/office/drawing/2014/main" id="{4FCDB7EF-2900-47AB-9317-08C8625C0FC2}"/>
              </a:ext>
            </a:extLst>
          </p:cNvPr>
          <p:cNvSpPr/>
          <p:nvPr/>
        </p:nvSpPr>
        <p:spPr>
          <a:xfrm>
            <a:off x="8109548" y="4596903"/>
            <a:ext cx="867160" cy="46923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sp>
        <p:nvSpPr>
          <p:cNvPr id="110" name="TextBox 109">
            <a:extLst>
              <a:ext uri="{FF2B5EF4-FFF2-40B4-BE49-F238E27FC236}">
                <a16:creationId xmlns:a16="http://schemas.microsoft.com/office/drawing/2014/main" id="{BB4B40BB-BAE1-463D-9245-E18CD48E814D}"/>
              </a:ext>
            </a:extLst>
          </p:cNvPr>
          <p:cNvSpPr txBox="1"/>
          <p:nvPr/>
        </p:nvSpPr>
        <p:spPr>
          <a:xfrm>
            <a:off x="1686333" y="5003104"/>
            <a:ext cx="763608" cy="369332"/>
          </a:xfrm>
          <a:prstGeom prst="rect">
            <a:avLst/>
          </a:prstGeom>
          <a:noFill/>
        </p:spPr>
        <p:txBody>
          <a:bodyPr wrap="square" rtlCol="0">
            <a:spAutoFit/>
          </a:bodyPr>
          <a:lstStyle/>
          <a:p>
            <a:r>
              <a:rPr lang="en-US" dirty="0"/>
              <a:t>F3/F4</a:t>
            </a:r>
          </a:p>
        </p:txBody>
      </p:sp>
      <p:sp>
        <p:nvSpPr>
          <p:cNvPr id="111" name="TextBox 110">
            <a:extLst>
              <a:ext uri="{FF2B5EF4-FFF2-40B4-BE49-F238E27FC236}">
                <a16:creationId xmlns:a16="http://schemas.microsoft.com/office/drawing/2014/main" id="{EDFCF63F-A3A5-447E-8D75-B89AA85CF8C5}"/>
              </a:ext>
            </a:extLst>
          </p:cNvPr>
          <p:cNvSpPr txBox="1"/>
          <p:nvPr/>
        </p:nvSpPr>
        <p:spPr>
          <a:xfrm>
            <a:off x="4318712" y="5012341"/>
            <a:ext cx="763608" cy="369332"/>
          </a:xfrm>
          <a:prstGeom prst="rect">
            <a:avLst/>
          </a:prstGeom>
          <a:noFill/>
        </p:spPr>
        <p:txBody>
          <a:bodyPr wrap="square" rtlCol="0">
            <a:spAutoFit/>
          </a:bodyPr>
          <a:lstStyle/>
          <a:p>
            <a:r>
              <a:rPr lang="en-US" dirty="0"/>
              <a:t>F3/F4</a:t>
            </a:r>
          </a:p>
        </p:txBody>
      </p:sp>
      <p:sp>
        <p:nvSpPr>
          <p:cNvPr id="113" name="TextBox 112">
            <a:extLst>
              <a:ext uri="{FF2B5EF4-FFF2-40B4-BE49-F238E27FC236}">
                <a16:creationId xmlns:a16="http://schemas.microsoft.com/office/drawing/2014/main" id="{8E71FAAF-47D5-44BA-A0D0-E56AB1647E83}"/>
              </a:ext>
            </a:extLst>
          </p:cNvPr>
          <p:cNvSpPr txBox="1"/>
          <p:nvPr/>
        </p:nvSpPr>
        <p:spPr>
          <a:xfrm>
            <a:off x="631442" y="1750225"/>
            <a:ext cx="1641783" cy="369332"/>
          </a:xfrm>
          <a:prstGeom prst="rect">
            <a:avLst/>
          </a:prstGeom>
          <a:noFill/>
        </p:spPr>
        <p:txBody>
          <a:bodyPr wrap="square" rtlCol="0">
            <a:spAutoFit/>
          </a:bodyPr>
          <a:lstStyle/>
          <a:p>
            <a:r>
              <a:rPr lang="en-US" dirty="0"/>
              <a:t>Short SR period</a:t>
            </a:r>
          </a:p>
        </p:txBody>
      </p:sp>
      <p:sp>
        <p:nvSpPr>
          <p:cNvPr id="114" name="TextBox 113">
            <a:extLst>
              <a:ext uri="{FF2B5EF4-FFF2-40B4-BE49-F238E27FC236}">
                <a16:creationId xmlns:a16="http://schemas.microsoft.com/office/drawing/2014/main" id="{A4E6CD3B-151F-4E22-81BA-36F1D5A08C80}"/>
              </a:ext>
            </a:extLst>
          </p:cNvPr>
          <p:cNvSpPr txBox="1"/>
          <p:nvPr/>
        </p:nvSpPr>
        <p:spPr>
          <a:xfrm>
            <a:off x="3951922" y="1745612"/>
            <a:ext cx="1641783" cy="369332"/>
          </a:xfrm>
          <a:prstGeom prst="rect">
            <a:avLst/>
          </a:prstGeom>
          <a:noFill/>
        </p:spPr>
        <p:txBody>
          <a:bodyPr wrap="square" rtlCol="0">
            <a:spAutoFit/>
          </a:bodyPr>
          <a:lstStyle/>
          <a:p>
            <a:r>
              <a:rPr lang="en-US" dirty="0"/>
              <a:t>Long SR period</a:t>
            </a:r>
          </a:p>
        </p:txBody>
      </p:sp>
      <p:sp>
        <p:nvSpPr>
          <p:cNvPr id="115" name="TextBox 114">
            <a:extLst>
              <a:ext uri="{FF2B5EF4-FFF2-40B4-BE49-F238E27FC236}">
                <a16:creationId xmlns:a16="http://schemas.microsoft.com/office/drawing/2014/main" id="{B53E7321-4B2A-4E23-8E65-D68BDF3059DE}"/>
              </a:ext>
            </a:extLst>
          </p:cNvPr>
          <p:cNvSpPr txBox="1"/>
          <p:nvPr/>
        </p:nvSpPr>
        <p:spPr>
          <a:xfrm>
            <a:off x="10227985" y="3576472"/>
            <a:ext cx="1861339" cy="646331"/>
          </a:xfrm>
          <a:prstGeom prst="rect">
            <a:avLst/>
          </a:prstGeom>
          <a:noFill/>
        </p:spPr>
        <p:txBody>
          <a:bodyPr wrap="square" rtlCol="0">
            <a:spAutoFit/>
          </a:bodyPr>
          <a:lstStyle/>
          <a:p>
            <a:r>
              <a:rPr lang="en-US" dirty="0"/>
              <a:t>DL grant after and overlap SR</a:t>
            </a:r>
          </a:p>
        </p:txBody>
      </p:sp>
    </p:spTree>
    <p:extLst>
      <p:ext uri="{BB962C8B-B14F-4D97-AF65-F5344CB8AC3E}">
        <p14:creationId xmlns:p14="http://schemas.microsoft.com/office/powerpoint/2010/main" val="33800764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C5F29DC4-A176-4A53-9AA5-4D744F7E33D9}"/>
              </a:ext>
            </a:extLst>
          </p:cNvPr>
          <p:cNvCxnSpPr/>
          <p:nvPr/>
        </p:nvCxnSpPr>
        <p:spPr>
          <a:xfrm>
            <a:off x="2915856" y="1979840"/>
            <a:ext cx="0" cy="1643105"/>
          </a:xfrm>
          <a:prstGeom prst="line">
            <a:avLst/>
          </a:prstGeom>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D58EA689-642C-4339-8B26-64B88AB9173E}"/>
              </a:ext>
            </a:extLst>
          </p:cNvPr>
          <p:cNvSpPr>
            <a:spLocks noGrp="1"/>
          </p:cNvSpPr>
          <p:nvPr>
            <p:ph type="title"/>
          </p:nvPr>
        </p:nvSpPr>
        <p:spPr>
          <a:xfrm>
            <a:off x="838200" y="365125"/>
            <a:ext cx="10515600" cy="1325563"/>
          </a:xfrm>
        </p:spPr>
        <p:txBody>
          <a:bodyPr/>
          <a:lstStyle/>
          <a:p>
            <a:r>
              <a:rPr lang="en-US" dirty="0"/>
              <a:t>Some illustration examples – SR after AN</a:t>
            </a:r>
          </a:p>
        </p:txBody>
      </p:sp>
      <p:sp>
        <p:nvSpPr>
          <p:cNvPr id="20" name="Rectangle 19">
            <a:extLst>
              <a:ext uri="{FF2B5EF4-FFF2-40B4-BE49-F238E27FC236}">
                <a16:creationId xmlns:a16="http://schemas.microsoft.com/office/drawing/2014/main" id="{B054E31F-5227-4B0E-A31D-4CBB8C4E23D2}"/>
              </a:ext>
            </a:extLst>
          </p:cNvPr>
          <p:cNvSpPr/>
          <p:nvPr/>
        </p:nvSpPr>
        <p:spPr>
          <a:xfrm>
            <a:off x="1871894" y="2761768"/>
            <a:ext cx="1864895" cy="46923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a:t>
            </a:r>
          </a:p>
        </p:txBody>
      </p:sp>
      <p:sp>
        <p:nvSpPr>
          <p:cNvPr id="21" name="Rectangle 20">
            <a:extLst>
              <a:ext uri="{FF2B5EF4-FFF2-40B4-BE49-F238E27FC236}">
                <a16:creationId xmlns:a16="http://schemas.microsoft.com/office/drawing/2014/main" id="{4548EC13-6C63-4BE4-AE37-B50730CC9839}"/>
              </a:ext>
            </a:extLst>
          </p:cNvPr>
          <p:cNvSpPr/>
          <p:nvPr/>
        </p:nvSpPr>
        <p:spPr>
          <a:xfrm>
            <a:off x="2910168" y="2071730"/>
            <a:ext cx="1259345" cy="50532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cxnSp>
        <p:nvCxnSpPr>
          <p:cNvPr id="22" name="Straight Connector 21">
            <a:extLst>
              <a:ext uri="{FF2B5EF4-FFF2-40B4-BE49-F238E27FC236}">
                <a16:creationId xmlns:a16="http://schemas.microsoft.com/office/drawing/2014/main" id="{C5C9FD02-77F4-434F-86CA-304FB153EB94}"/>
              </a:ext>
            </a:extLst>
          </p:cNvPr>
          <p:cNvCxnSpPr/>
          <p:nvPr/>
        </p:nvCxnSpPr>
        <p:spPr>
          <a:xfrm>
            <a:off x="1871896" y="1969861"/>
            <a:ext cx="0" cy="1643105"/>
          </a:xfrm>
          <a:prstGeom prst="line">
            <a:avLst/>
          </a:prstGeom>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E7EAED4C-8EF2-4452-B3DC-F0D38B3C79D8}"/>
              </a:ext>
            </a:extLst>
          </p:cNvPr>
          <p:cNvSpPr/>
          <p:nvPr/>
        </p:nvSpPr>
        <p:spPr>
          <a:xfrm>
            <a:off x="1893965" y="5926885"/>
            <a:ext cx="1864895" cy="46923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cxnSp>
        <p:nvCxnSpPr>
          <p:cNvPr id="8" name="Straight Connector 7">
            <a:extLst>
              <a:ext uri="{FF2B5EF4-FFF2-40B4-BE49-F238E27FC236}">
                <a16:creationId xmlns:a16="http://schemas.microsoft.com/office/drawing/2014/main" id="{AC5FF596-4E0E-4560-9731-62D929138A6D}"/>
              </a:ext>
            </a:extLst>
          </p:cNvPr>
          <p:cNvCxnSpPr>
            <a:cxnSpLocks/>
          </p:cNvCxnSpPr>
          <p:nvPr/>
        </p:nvCxnSpPr>
        <p:spPr>
          <a:xfrm>
            <a:off x="331304" y="3834979"/>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1" name="Straight Connector 30">
            <a:extLst>
              <a:ext uri="{FF2B5EF4-FFF2-40B4-BE49-F238E27FC236}">
                <a16:creationId xmlns:a16="http://schemas.microsoft.com/office/drawing/2014/main" id="{2A68B942-5193-4A08-8EE5-CD2666A2893A}"/>
              </a:ext>
            </a:extLst>
          </p:cNvPr>
          <p:cNvCxnSpPr>
            <a:cxnSpLocks/>
          </p:cNvCxnSpPr>
          <p:nvPr/>
        </p:nvCxnSpPr>
        <p:spPr>
          <a:xfrm>
            <a:off x="331304" y="5630648"/>
            <a:ext cx="4929809"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6" name="TextBox 15">
            <a:extLst>
              <a:ext uri="{FF2B5EF4-FFF2-40B4-BE49-F238E27FC236}">
                <a16:creationId xmlns:a16="http://schemas.microsoft.com/office/drawing/2014/main" id="{D0877C2E-4EC7-48AC-B131-686E0D49E3F7}"/>
              </a:ext>
            </a:extLst>
          </p:cNvPr>
          <p:cNvSpPr txBox="1"/>
          <p:nvPr/>
        </p:nvSpPr>
        <p:spPr>
          <a:xfrm>
            <a:off x="485769" y="3958294"/>
            <a:ext cx="617477" cy="369332"/>
          </a:xfrm>
          <a:prstGeom prst="rect">
            <a:avLst/>
          </a:prstGeom>
          <a:noFill/>
        </p:spPr>
        <p:txBody>
          <a:bodyPr wrap="none" rtlCol="0">
            <a:spAutoFit/>
          </a:bodyPr>
          <a:lstStyle/>
          <a:p>
            <a:r>
              <a:rPr lang="en-US" dirty="0"/>
              <a:t>Alt 6</a:t>
            </a:r>
          </a:p>
        </p:txBody>
      </p:sp>
      <p:sp>
        <p:nvSpPr>
          <p:cNvPr id="24" name="TextBox 23">
            <a:extLst>
              <a:ext uri="{FF2B5EF4-FFF2-40B4-BE49-F238E27FC236}">
                <a16:creationId xmlns:a16="http://schemas.microsoft.com/office/drawing/2014/main" id="{08F13FBA-1732-47AD-B1C2-DCA9488B0299}"/>
              </a:ext>
            </a:extLst>
          </p:cNvPr>
          <p:cNvSpPr txBox="1"/>
          <p:nvPr/>
        </p:nvSpPr>
        <p:spPr>
          <a:xfrm>
            <a:off x="400706" y="6004868"/>
            <a:ext cx="1369286" cy="369332"/>
          </a:xfrm>
          <a:prstGeom prst="rect">
            <a:avLst/>
          </a:prstGeom>
          <a:noFill/>
        </p:spPr>
        <p:txBody>
          <a:bodyPr wrap="none" rtlCol="0">
            <a:spAutoFit/>
          </a:bodyPr>
          <a:lstStyle/>
          <a:p>
            <a:r>
              <a:rPr lang="en-US" dirty="0"/>
              <a:t>Alt 1, 2,3,4,5</a:t>
            </a:r>
          </a:p>
        </p:txBody>
      </p:sp>
      <p:sp>
        <p:nvSpPr>
          <p:cNvPr id="40" name="Rectangle 39">
            <a:extLst>
              <a:ext uri="{FF2B5EF4-FFF2-40B4-BE49-F238E27FC236}">
                <a16:creationId xmlns:a16="http://schemas.microsoft.com/office/drawing/2014/main" id="{46A5D66C-5A19-492D-8D95-69FE808ECCF4}"/>
              </a:ext>
            </a:extLst>
          </p:cNvPr>
          <p:cNvSpPr/>
          <p:nvPr/>
        </p:nvSpPr>
        <p:spPr>
          <a:xfrm>
            <a:off x="1745114" y="3958294"/>
            <a:ext cx="1165053" cy="467330"/>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AN/SR</a:t>
            </a:r>
          </a:p>
        </p:txBody>
      </p:sp>
      <p:sp>
        <p:nvSpPr>
          <p:cNvPr id="51" name="Rectangle 50">
            <a:extLst>
              <a:ext uri="{FF2B5EF4-FFF2-40B4-BE49-F238E27FC236}">
                <a16:creationId xmlns:a16="http://schemas.microsoft.com/office/drawing/2014/main" id="{3C28662E-2C25-4BFF-848D-D60592B15AFD}"/>
              </a:ext>
            </a:extLst>
          </p:cNvPr>
          <p:cNvSpPr/>
          <p:nvPr/>
        </p:nvSpPr>
        <p:spPr>
          <a:xfrm>
            <a:off x="2910167" y="3950214"/>
            <a:ext cx="1259345" cy="476436"/>
          </a:xfrm>
          <a:prstGeom prst="rect">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SR</a:t>
            </a:r>
          </a:p>
        </p:txBody>
      </p:sp>
      <p:sp>
        <p:nvSpPr>
          <p:cNvPr id="56" name="Rectangle 55">
            <a:extLst>
              <a:ext uri="{FF2B5EF4-FFF2-40B4-BE49-F238E27FC236}">
                <a16:creationId xmlns:a16="http://schemas.microsoft.com/office/drawing/2014/main" id="{F479FB83-1895-4383-BCEB-5FE1CD809505}"/>
              </a:ext>
            </a:extLst>
          </p:cNvPr>
          <p:cNvSpPr/>
          <p:nvPr/>
        </p:nvSpPr>
        <p:spPr>
          <a:xfrm>
            <a:off x="1733614" y="3950215"/>
            <a:ext cx="1864895" cy="4764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TextBox 31">
            <a:extLst>
              <a:ext uri="{FF2B5EF4-FFF2-40B4-BE49-F238E27FC236}">
                <a16:creationId xmlns:a16="http://schemas.microsoft.com/office/drawing/2014/main" id="{A135746D-662F-4C55-90C8-047A7DE69ABB}"/>
              </a:ext>
            </a:extLst>
          </p:cNvPr>
          <p:cNvSpPr txBox="1"/>
          <p:nvPr/>
        </p:nvSpPr>
        <p:spPr>
          <a:xfrm>
            <a:off x="400706" y="1659998"/>
            <a:ext cx="1439497" cy="369332"/>
          </a:xfrm>
          <a:prstGeom prst="rect">
            <a:avLst/>
          </a:prstGeom>
          <a:noFill/>
        </p:spPr>
        <p:txBody>
          <a:bodyPr wrap="none" rtlCol="0">
            <a:spAutoFit/>
          </a:bodyPr>
          <a:lstStyle/>
          <a:p>
            <a:r>
              <a:rPr lang="en-US" dirty="0">
                <a:highlight>
                  <a:srgbClr val="FFFF00"/>
                </a:highlight>
              </a:rPr>
              <a:t>Collision case</a:t>
            </a:r>
          </a:p>
        </p:txBody>
      </p:sp>
      <p:cxnSp>
        <p:nvCxnSpPr>
          <p:cNvPr id="35" name="Straight Connector 34">
            <a:extLst>
              <a:ext uri="{FF2B5EF4-FFF2-40B4-BE49-F238E27FC236}">
                <a16:creationId xmlns:a16="http://schemas.microsoft.com/office/drawing/2014/main" id="{FCD77BF0-0E79-4326-A8BF-51FCE298400B}"/>
              </a:ext>
            </a:extLst>
          </p:cNvPr>
          <p:cNvCxnSpPr/>
          <p:nvPr/>
        </p:nvCxnSpPr>
        <p:spPr>
          <a:xfrm>
            <a:off x="3738816" y="1993112"/>
            <a:ext cx="0" cy="1643105"/>
          </a:xfrm>
          <a:prstGeom prst="line">
            <a:avLst/>
          </a:prstGeom>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D044A9EA-027F-4534-BEEF-9D618558004F}"/>
              </a:ext>
            </a:extLst>
          </p:cNvPr>
          <p:cNvSpPr txBox="1"/>
          <p:nvPr/>
        </p:nvSpPr>
        <p:spPr>
          <a:xfrm>
            <a:off x="4169371" y="3752766"/>
            <a:ext cx="7703081" cy="1200329"/>
          </a:xfrm>
          <a:prstGeom prst="rect">
            <a:avLst/>
          </a:prstGeom>
          <a:noFill/>
        </p:spPr>
        <p:txBody>
          <a:bodyPr wrap="square" rtlCol="0">
            <a:spAutoFit/>
          </a:bodyPr>
          <a:lstStyle/>
          <a:p>
            <a:pPr marL="285750" indent="-285750">
              <a:buFont typeface="Arial" panose="020B0604020202020204" pitchFamily="34" charset="0"/>
              <a:buChar char="•"/>
            </a:pPr>
            <a:r>
              <a:rPr lang="en-US" dirty="0"/>
              <a:t>SR is prioritize over AN.</a:t>
            </a:r>
          </a:p>
          <a:p>
            <a:pPr marL="285750" indent="-285750">
              <a:buFont typeface="Arial" panose="020B0604020202020204" pitchFamily="34" charset="0"/>
              <a:buChar char="•"/>
            </a:pPr>
            <a:r>
              <a:rPr lang="en-US" dirty="0"/>
              <a:t>AN is transmitted with piggy back SR (positive or negative).Here, SR is negative when AN is transmitted.</a:t>
            </a:r>
          </a:p>
          <a:p>
            <a:pPr marL="285750" indent="-285750">
              <a:buFont typeface="Arial" panose="020B0604020202020204" pitchFamily="34" charset="0"/>
              <a:buChar char="•"/>
            </a:pPr>
            <a:r>
              <a:rPr lang="en-US" dirty="0"/>
              <a:t>At the time of SR resource, SR is positive. AN  is stopped, SR is transmitted.</a:t>
            </a:r>
          </a:p>
        </p:txBody>
      </p:sp>
      <p:cxnSp>
        <p:nvCxnSpPr>
          <p:cNvPr id="48" name="Straight Connector 47">
            <a:extLst>
              <a:ext uri="{FF2B5EF4-FFF2-40B4-BE49-F238E27FC236}">
                <a16:creationId xmlns:a16="http://schemas.microsoft.com/office/drawing/2014/main" id="{C4FB1EBD-475C-4467-9B15-56EAFE971475}"/>
              </a:ext>
            </a:extLst>
          </p:cNvPr>
          <p:cNvCxnSpPr/>
          <p:nvPr/>
        </p:nvCxnSpPr>
        <p:spPr>
          <a:xfrm>
            <a:off x="4156684" y="1835798"/>
            <a:ext cx="0" cy="1643105"/>
          </a:xfrm>
          <a:prstGeom prst="line">
            <a:avLst/>
          </a:prstGeom>
        </p:spPr>
        <p:style>
          <a:lnRef idx="1">
            <a:schemeClr val="accent1"/>
          </a:lnRef>
          <a:fillRef idx="0">
            <a:schemeClr val="accent1"/>
          </a:fillRef>
          <a:effectRef idx="0">
            <a:schemeClr val="accent1"/>
          </a:effectRef>
          <a:fontRef idx="minor">
            <a:schemeClr val="tx1"/>
          </a:fontRef>
        </p:style>
      </p:cxnSp>
      <p:sp>
        <p:nvSpPr>
          <p:cNvPr id="55" name="Rectangle 54">
            <a:extLst>
              <a:ext uri="{FF2B5EF4-FFF2-40B4-BE49-F238E27FC236}">
                <a16:creationId xmlns:a16="http://schemas.microsoft.com/office/drawing/2014/main" id="{72597A92-ECDD-4153-B3DA-9F3BC8A39FEE}"/>
              </a:ext>
            </a:extLst>
          </p:cNvPr>
          <p:cNvSpPr/>
          <p:nvPr/>
        </p:nvSpPr>
        <p:spPr>
          <a:xfrm>
            <a:off x="1884135" y="5017398"/>
            <a:ext cx="1864895" cy="469231"/>
          </a:xfrm>
          <a:prstGeom prst="rect">
            <a:avLst/>
          </a:prstGeom>
          <a:solidFill>
            <a:schemeClr val="accent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AN/SR</a:t>
            </a:r>
          </a:p>
        </p:txBody>
      </p:sp>
      <p:cxnSp>
        <p:nvCxnSpPr>
          <p:cNvPr id="57" name="Straight Connector 56">
            <a:extLst>
              <a:ext uri="{FF2B5EF4-FFF2-40B4-BE49-F238E27FC236}">
                <a16:creationId xmlns:a16="http://schemas.microsoft.com/office/drawing/2014/main" id="{292FDAE9-FA83-4DF9-BB16-63BC0347EE99}"/>
              </a:ext>
            </a:extLst>
          </p:cNvPr>
          <p:cNvCxnSpPr>
            <a:cxnSpLocks/>
          </p:cNvCxnSpPr>
          <p:nvPr/>
        </p:nvCxnSpPr>
        <p:spPr>
          <a:xfrm>
            <a:off x="822916" y="4887039"/>
            <a:ext cx="5002697" cy="0"/>
          </a:xfrm>
          <a:prstGeom prst="line">
            <a:avLst/>
          </a:prstGeom>
          <a:ln w="57150">
            <a:headEnd type="none" w="med" len="med"/>
            <a:tailEnd type="none" w="med" len="med"/>
          </a:ln>
        </p:spPr>
        <p:style>
          <a:lnRef idx="3">
            <a:schemeClr val="accent2"/>
          </a:lnRef>
          <a:fillRef idx="0">
            <a:schemeClr val="accent2"/>
          </a:fillRef>
          <a:effectRef idx="2">
            <a:schemeClr val="accent2"/>
          </a:effectRef>
          <a:fontRef idx="minor">
            <a:schemeClr val="tx1"/>
          </a:fontRef>
        </p:style>
      </p:cxnSp>
      <p:sp>
        <p:nvSpPr>
          <p:cNvPr id="60" name="TextBox 59">
            <a:extLst>
              <a:ext uri="{FF2B5EF4-FFF2-40B4-BE49-F238E27FC236}">
                <a16:creationId xmlns:a16="http://schemas.microsoft.com/office/drawing/2014/main" id="{A292F7A0-9ED7-4565-B390-3E27FE950712}"/>
              </a:ext>
            </a:extLst>
          </p:cNvPr>
          <p:cNvSpPr txBox="1"/>
          <p:nvPr/>
        </p:nvSpPr>
        <p:spPr>
          <a:xfrm>
            <a:off x="4169371" y="4969253"/>
            <a:ext cx="7703081" cy="1200329"/>
          </a:xfrm>
          <a:prstGeom prst="rect">
            <a:avLst/>
          </a:prstGeom>
          <a:noFill/>
        </p:spPr>
        <p:txBody>
          <a:bodyPr wrap="square" rtlCol="0">
            <a:spAutoFit/>
          </a:bodyPr>
          <a:lstStyle/>
          <a:p>
            <a:pPr marL="285750" indent="-285750">
              <a:buFont typeface="Arial" panose="020B0604020202020204" pitchFamily="34" charset="0"/>
              <a:buChar char="•"/>
            </a:pPr>
            <a:r>
              <a:rPr lang="en-US" dirty="0"/>
              <a:t>SR is prioritize over AN.</a:t>
            </a:r>
          </a:p>
          <a:p>
            <a:pPr marL="285750" indent="-285750">
              <a:buFont typeface="Arial" panose="020B0604020202020204" pitchFamily="34" charset="0"/>
              <a:buChar char="•"/>
            </a:pPr>
            <a:r>
              <a:rPr lang="en-US" dirty="0"/>
              <a:t>AN is transmitted with piggy back SR (positive or negative).Here, SR is positive when AN is transmitted.</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19628384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2830</TotalTime>
  <Words>3213</Words>
  <Application>Microsoft Office PowerPoint</Application>
  <PresentationFormat>Widescreen</PresentationFormat>
  <Paragraphs>393</Paragraphs>
  <Slides>27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等线</vt:lpstr>
      <vt:lpstr>SimSun</vt:lpstr>
      <vt:lpstr>Arial</vt:lpstr>
      <vt:lpstr>Calibri</vt:lpstr>
      <vt:lpstr>Calibri Light</vt:lpstr>
      <vt:lpstr>Times New Roman</vt:lpstr>
      <vt:lpstr>Wingdings</vt:lpstr>
      <vt:lpstr>Office Theme</vt:lpstr>
      <vt:lpstr>Title: Summary of Discussions on Multiplexing Different UCI types on a PUCCH resource</vt:lpstr>
      <vt:lpstr>Background</vt:lpstr>
      <vt:lpstr>Multiplexing AN and SR</vt:lpstr>
      <vt:lpstr>Overlapped AN and SR PUCCH resources</vt:lpstr>
      <vt:lpstr>Proposed solutions</vt:lpstr>
      <vt:lpstr>Some illustration example – SR before AN</vt:lpstr>
      <vt:lpstr>Some illustration example – SR before AN</vt:lpstr>
      <vt:lpstr>Alt 3 illustration</vt:lpstr>
      <vt:lpstr>Some illustration examples – SR after AN</vt:lpstr>
      <vt:lpstr>Some example illustration- SR after AN</vt:lpstr>
      <vt:lpstr>Proposal for Alt 1</vt:lpstr>
      <vt:lpstr>Proposal for Alt 2</vt:lpstr>
      <vt:lpstr>Proposal for Alt 3</vt:lpstr>
      <vt:lpstr>Proposal for Alt 4</vt:lpstr>
      <vt:lpstr>Proposal for Alt 5</vt:lpstr>
      <vt:lpstr>Proposal for Alt 6</vt:lpstr>
      <vt:lpstr>Suggestions for next meeting</vt:lpstr>
      <vt:lpstr>Multiplexing AN/SR and CSI</vt:lpstr>
      <vt:lpstr>Overlapped AN/SR and CSI PUCCH resources</vt:lpstr>
      <vt:lpstr>Scope of proposals</vt:lpstr>
      <vt:lpstr>Offline agreement – determine the PUCCH resource</vt:lpstr>
      <vt:lpstr>Encoding of AN and CSI</vt:lpstr>
      <vt:lpstr>Encoding of AN/SR and CSI</vt:lpstr>
      <vt:lpstr>Appendix</vt:lpstr>
      <vt:lpstr>PowerPoint Presentation</vt:lpstr>
      <vt:lpstr>PowerPoint Presentation</vt:lpstr>
      <vt:lpstr>List of contributions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Sorour Falahati</dc:creator>
  <cp:lastModifiedBy>Sorour Falahati</cp:lastModifiedBy>
  <cp:revision>128</cp:revision>
  <dcterms:created xsi:type="dcterms:W3CDTF">2018-01-23T22:30:41Z</dcterms:created>
  <dcterms:modified xsi:type="dcterms:W3CDTF">2018-01-26T20:58:48Z</dcterms:modified>
</cp:coreProperties>
</file>