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10.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24" r:id="rId10"/>
    <p:sldMasterId id="2147483836" r:id="rId11"/>
  </p:sldMasterIdLst>
  <p:handoutMasterIdLst>
    <p:handoutMasterId r:id="rId17"/>
  </p:handoutMasterIdLst>
  <p:sldIdLst>
    <p:sldId id="266" r:id="rId12"/>
    <p:sldId id="264" r:id="rId13"/>
    <p:sldId id="267" r:id="rId14"/>
    <p:sldId id="268" r:id="rId15"/>
    <p:sldId id="269"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82" d="100"/>
          <a:sy n="82" d="100"/>
        </p:scale>
        <p:origin x="1853" y="58"/>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4.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charts/_rels/chart1.xml.rels><?xml version="1.0" encoding="UTF-8" standalone="yes"?>
<Relationships xmlns="http://schemas.openxmlformats.org/package/2006/relationships"><Relationship Id="rId3" Type="http://schemas.openxmlformats.org/officeDocument/2006/relationships/oleObject" Target="file:///D:\&#19987;&#21033;\length-12%20CGS%20grouping\&#26032;&#24314;%20Microsoft%20Excel%20&#24037;&#20316;&#34920;.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sz="1800">
                <a:solidFill>
                  <a:schemeClr val="tx1"/>
                </a:solidFill>
              </a:rPr>
              <a:t>Cross-correlation</a:t>
            </a:r>
            <a:endParaRPr lang="zh-CN" altLang="en-US" sz="1800">
              <a:solidFill>
                <a:schemeClr val="tx1"/>
              </a:solidFill>
            </a:endParaRPr>
          </a:p>
        </c:rich>
      </c:tx>
      <c:layout>
        <c:manualLayout>
          <c:xMode val="edge"/>
          <c:yMode val="edge"/>
          <c:x val="0.32697900262467189"/>
          <c:y val="2.605863192182410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v>Scenario 1</c:v>
          </c:tx>
          <c:spPr>
            <a:ln w="19050" cap="rnd">
              <a:solidFill>
                <a:srgbClr val="00B050"/>
              </a:solidFill>
              <a:round/>
            </a:ln>
            <a:effectLst/>
          </c:spPr>
          <c:marker>
            <c:symbol val="none"/>
          </c:marker>
          <c:xVal>
            <c:numRef>
              <c:f>Sheet1!$A$1:$A$101</c:f>
              <c:numCache>
                <c:formatCode>General</c:formatCode>
                <c:ptCount val="101"/>
                <c:pt idx="0">
                  <c:v>0</c:v>
                </c:pt>
                <c:pt idx="1">
                  <c:v>0.01</c:v>
                </c:pt>
                <c:pt idx="2">
                  <c:v>0.02</c:v>
                </c:pt>
                <c:pt idx="3">
                  <c:v>0.03</c:v>
                </c:pt>
                <c:pt idx="4">
                  <c:v>0.04</c:v>
                </c:pt>
                <c:pt idx="5">
                  <c:v>0.05</c:v>
                </c:pt>
                <c:pt idx="6">
                  <c:v>0.06</c:v>
                </c:pt>
                <c:pt idx="7">
                  <c:v>7.0000000000000007E-2</c:v>
                </c:pt>
                <c:pt idx="8">
                  <c:v>0.08</c:v>
                </c:pt>
                <c:pt idx="9">
                  <c:v>0.09</c:v>
                </c:pt>
                <c:pt idx="10">
                  <c:v>0.1</c:v>
                </c:pt>
                <c:pt idx="11">
                  <c:v>0.11</c:v>
                </c:pt>
                <c:pt idx="12">
                  <c:v>0.12</c:v>
                </c:pt>
                <c:pt idx="13">
                  <c:v>0.13</c:v>
                </c:pt>
                <c:pt idx="14">
                  <c:v>0.14000000000000001</c:v>
                </c:pt>
                <c:pt idx="15">
                  <c:v>0.15</c:v>
                </c:pt>
                <c:pt idx="16">
                  <c:v>0.16</c:v>
                </c:pt>
                <c:pt idx="17">
                  <c:v>0.17</c:v>
                </c:pt>
                <c:pt idx="18">
                  <c:v>0.18</c:v>
                </c:pt>
                <c:pt idx="19">
                  <c:v>0.19</c:v>
                </c:pt>
                <c:pt idx="20">
                  <c:v>0.2</c:v>
                </c:pt>
                <c:pt idx="21">
                  <c:v>0.21</c:v>
                </c:pt>
                <c:pt idx="22">
                  <c:v>0.22</c:v>
                </c:pt>
                <c:pt idx="23">
                  <c:v>0.23</c:v>
                </c:pt>
                <c:pt idx="24">
                  <c:v>0.24</c:v>
                </c:pt>
                <c:pt idx="25">
                  <c:v>0.25</c:v>
                </c:pt>
                <c:pt idx="26">
                  <c:v>0.26</c:v>
                </c:pt>
                <c:pt idx="27">
                  <c:v>0.27</c:v>
                </c:pt>
                <c:pt idx="28">
                  <c:v>0.28000000000000003</c:v>
                </c:pt>
                <c:pt idx="29">
                  <c:v>0.28999999999999998</c:v>
                </c:pt>
                <c:pt idx="30">
                  <c:v>0.3</c:v>
                </c:pt>
                <c:pt idx="31">
                  <c:v>0.31</c:v>
                </c:pt>
                <c:pt idx="32">
                  <c:v>0.32</c:v>
                </c:pt>
                <c:pt idx="33">
                  <c:v>0.33</c:v>
                </c:pt>
                <c:pt idx="34">
                  <c:v>0.34</c:v>
                </c:pt>
                <c:pt idx="35">
                  <c:v>0.35</c:v>
                </c:pt>
                <c:pt idx="36">
                  <c:v>0.36</c:v>
                </c:pt>
                <c:pt idx="37">
                  <c:v>0.37</c:v>
                </c:pt>
                <c:pt idx="38">
                  <c:v>0.38</c:v>
                </c:pt>
                <c:pt idx="39">
                  <c:v>0.39</c:v>
                </c:pt>
                <c:pt idx="40">
                  <c:v>0.4</c:v>
                </c:pt>
                <c:pt idx="41">
                  <c:v>0.41</c:v>
                </c:pt>
                <c:pt idx="42">
                  <c:v>0.42</c:v>
                </c:pt>
                <c:pt idx="43">
                  <c:v>0.43</c:v>
                </c:pt>
                <c:pt idx="44">
                  <c:v>0.44</c:v>
                </c:pt>
                <c:pt idx="45">
                  <c:v>0.45</c:v>
                </c:pt>
                <c:pt idx="46">
                  <c:v>0.46</c:v>
                </c:pt>
                <c:pt idx="47">
                  <c:v>0.47</c:v>
                </c:pt>
                <c:pt idx="48">
                  <c:v>0.48</c:v>
                </c:pt>
                <c:pt idx="49">
                  <c:v>0.49</c:v>
                </c:pt>
                <c:pt idx="50">
                  <c:v>0.5</c:v>
                </c:pt>
                <c:pt idx="51">
                  <c:v>0.51</c:v>
                </c:pt>
                <c:pt idx="52">
                  <c:v>0.52</c:v>
                </c:pt>
                <c:pt idx="53">
                  <c:v>0.53</c:v>
                </c:pt>
                <c:pt idx="54">
                  <c:v>0.54</c:v>
                </c:pt>
                <c:pt idx="55">
                  <c:v>0.55000000000000004</c:v>
                </c:pt>
                <c:pt idx="56">
                  <c:v>0.56000000000000005</c:v>
                </c:pt>
                <c:pt idx="57">
                  <c:v>0.56999999999999995</c:v>
                </c:pt>
                <c:pt idx="58">
                  <c:v>0.57999999999999996</c:v>
                </c:pt>
                <c:pt idx="59">
                  <c:v>0.59</c:v>
                </c:pt>
                <c:pt idx="60">
                  <c:v>0.6</c:v>
                </c:pt>
                <c:pt idx="61">
                  <c:v>0.61</c:v>
                </c:pt>
                <c:pt idx="62">
                  <c:v>0.62</c:v>
                </c:pt>
                <c:pt idx="63">
                  <c:v>0.63</c:v>
                </c:pt>
                <c:pt idx="64">
                  <c:v>0.64</c:v>
                </c:pt>
                <c:pt idx="65">
                  <c:v>0.65</c:v>
                </c:pt>
                <c:pt idx="66">
                  <c:v>0.66</c:v>
                </c:pt>
                <c:pt idx="67">
                  <c:v>0.67</c:v>
                </c:pt>
                <c:pt idx="68">
                  <c:v>0.68</c:v>
                </c:pt>
                <c:pt idx="69">
                  <c:v>0.69</c:v>
                </c:pt>
                <c:pt idx="70">
                  <c:v>0.7</c:v>
                </c:pt>
                <c:pt idx="71">
                  <c:v>0.71</c:v>
                </c:pt>
                <c:pt idx="72">
                  <c:v>0.72</c:v>
                </c:pt>
                <c:pt idx="73">
                  <c:v>0.73</c:v>
                </c:pt>
                <c:pt idx="74">
                  <c:v>0.74</c:v>
                </c:pt>
                <c:pt idx="75">
                  <c:v>0.75</c:v>
                </c:pt>
                <c:pt idx="76">
                  <c:v>0.76</c:v>
                </c:pt>
                <c:pt idx="77">
                  <c:v>0.77</c:v>
                </c:pt>
                <c:pt idx="78">
                  <c:v>0.78</c:v>
                </c:pt>
                <c:pt idx="79">
                  <c:v>0.79</c:v>
                </c:pt>
                <c:pt idx="80">
                  <c:v>0.8</c:v>
                </c:pt>
                <c:pt idx="81">
                  <c:v>0.81</c:v>
                </c:pt>
                <c:pt idx="82">
                  <c:v>0.82</c:v>
                </c:pt>
                <c:pt idx="83">
                  <c:v>0.83</c:v>
                </c:pt>
                <c:pt idx="84">
                  <c:v>0.84</c:v>
                </c:pt>
                <c:pt idx="85">
                  <c:v>0.85</c:v>
                </c:pt>
                <c:pt idx="86">
                  <c:v>0.86</c:v>
                </c:pt>
                <c:pt idx="87">
                  <c:v>0.87</c:v>
                </c:pt>
                <c:pt idx="88">
                  <c:v>0.88</c:v>
                </c:pt>
                <c:pt idx="89">
                  <c:v>0.89</c:v>
                </c:pt>
                <c:pt idx="90">
                  <c:v>0.9</c:v>
                </c:pt>
                <c:pt idx="91">
                  <c:v>0.91</c:v>
                </c:pt>
                <c:pt idx="92">
                  <c:v>0.92</c:v>
                </c:pt>
                <c:pt idx="93">
                  <c:v>0.93</c:v>
                </c:pt>
                <c:pt idx="94">
                  <c:v>0.94</c:v>
                </c:pt>
                <c:pt idx="95">
                  <c:v>0.95</c:v>
                </c:pt>
                <c:pt idx="96">
                  <c:v>0.96</c:v>
                </c:pt>
                <c:pt idx="97">
                  <c:v>0.97</c:v>
                </c:pt>
                <c:pt idx="98">
                  <c:v>0.98</c:v>
                </c:pt>
                <c:pt idx="99">
                  <c:v>0.99</c:v>
                </c:pt>
                <c:pt idx="100">
                  <c:v>1</c:v>
                </c:pt>
              </c:numCache>
            </c:numRef>
          </c:xVal>
          <c:yVal>
            <c:numRef>
              <c:f>Sheet1!$B$1:$B$101</c:f>
              <c:numCache>
                <c:formatCode>General</c:formatCode>
                <c:ptCount val="101"/>
                <c:pt idx="0">
                  <c:v>0</c:v>
                </c:pt>
                <c:pt idx="1">
                  <c:v>0</c:v>
                </c:pt>
                <c:pt idx="2">
                  <c:v>0</c:v>
                </c:pt>
                <c:pt idx="3">
                  <c:v>2.5999999999999999E-3</c:v>
                </c:pt>
                <c:pt idx="4">
                  <c:v>2.5999999999999999E-3</c:v>
                </c:pt>
                <c:pt idx="5">
                  <c:v>1.302E-2</c:v>
                </c:pt>
                <c:pt idx="6">
                  <c:v>1.562E-2</c:v>
                </c:pt>
                <c:pt idx="7">
                  <c:v>3.9059999999999997E-2</c:v>
                </c:pt>
                <c:pt idx="8">
                  <c:v>8.0729999999999996E-2</c:v>
                </c:pt>
                <c:pt idx="9">
                  <c:v>9.8960000000000006E-2</c:v>
                </c:pt>
                <c:pt idx="10">
                  <c:v>0.11719</c:v>
                </c:pt>
                <c:pt idx="11">
                  <c:v>0.12759999999999999</c:v>
                </c:pt>
                <c:pt idx="12">
                  <c:v>0.14843999999999999</c:v>
                </c:pt>
                <c:pt idx="13">
                  <c:v>0.17186999999999999</c:v>
                </c:pt>
                <c:pt idx="14">
                  <c:v>0.18490000000000001</c:v>
                </c:pt>
                <c:pt idx="15">
                  <c:v>0.20573</c:v>
                </c:pt>
                <c:pt idx="16">
                  <c:v>0.21875</c:v>
                </c:pt>
                <c:pt idx="17">
                  <c:v>0.23698</c:v>
                </c:pt>
                <c:pt idx="18">
                  <c:v>0.25259999999999999</c:v>
                </c:pt>
                <c:pt idx="19">
                  <c:v>0.27865000000000001</c:v>
                </c:pt>
                <c:pt idx="20">
                  <c:v>0.30208000000000002</c:v>
                </c:pt>
                <c:pt idx="21">
                  <c:v>0.31770999999999999</c:v>
                </c:pt>
                <c:pt idx="22">
                  <c:v>0.34375</c:v>
                </c:pt>
                <c:pt idx="23">
                  <c:v>0.36458000000000002</c:v>
                </c:pt>
                <c:pt idx="24">
                  <c:v>0.39583000000000002</c:v>
                </c:pt>
                <c:pt idx="25">
                  <c:v>0.4375</c:v>
                </c:pt>
                <c:pt idx="26">
                  <c:v>0.47395999999999999</c:v>
                </c:pt>
                <c:pt idx="27">
                  <c:v>0.50780999999999998</c:v>
                </c:pt>
                <c:pt idx="28">
                  <c:v>0.55208000000000002</c:v>
                </c:pt>
                <c:pt idx="29">
                  <c:v>0.59635000000000005</c:v>
                </c:pt>
                <c:pt idx="30">
                  <c:v>0.63021000000000005</c:v>
                </c:pt>
                <c:pt idx="31">
                  <c:v>0.65625</c:v>
                </c:pt>
                <c:pt idx="32">
                  <c:v>0.69010000000000005</c:v>
                </c:pt>
                <c:pt idx="33">
                  <c:v>0.72135000000000005</c:v>
                </c:pt>
                <c:pt idx="34">
                  <c:v>0.76561999999999997</c:v>
                </c:pt>
                <c:pt idx="35">
                  <c:v>0.78905999999999998</c:v>
                </c:pt>
                <c:pt idx="36">
                  <c:v>0.82030999999999998</c:v>
                </c:pt>
                <c:pt idx="37">
                  <c:v>0.84635000000000005</c:v>
                </c:pt>
                <c:pt idx="38">
                  <c:v>0.85936999999999997</c:v>
                </c:pt>
                <c:pt idx="39">
                  <c:v>0.875</c:v>
                </c:pt>
                <c:pt idx="40">
                  <c:v>0.88802000000000003</c:v>
                </c:pt>
                <c:pt idx="41">
                  <c:v>0.89583000000000002</c:v>
                </c:pt>
                <c:pt idx="42">
                  <c:v>0.90364999999999995</c:v>
                </c:pt>
                <c:pt idx="43">
                  <c:v>0.90885000000000005</c:v>
                </c:pt>
                <c:pt idx="44">
                  <c:v>0.92186999999999997</c:v>
                </c:pt>
                <c:pt idx="45">
                  <c:v>0.92969000000000002</c:v>
                </c:pt>
                <c:pt idx="46">
                  <c:v>0.95052000000000003</c:v>
                </c:pt>
                <c:pt idx="47">
                  <c:v>0.95311999999999997</c:v>
                </c:pt>
                <c:pt idx="48">
                  <c:v>0.95572999999999997</c:v>
                </c:pt>
                <c:pt idx="49">
                  <c:v>0.95833000000000002</c:v>
                </c:pt>
                <c:pt idx="50">
                  <c:v>0.96094000000000002</c:v>
                </c:pt>
                <c:pt idx="51">
                  <c:v>0.96353999999999995</c:v>
                </c:pt>
                <c:pt idx="52">
                  <c:v>0.96875</c:v>
                </c:pt>
                <c:pt idx="53">
                  <c:v>0.96875</c:v>
                </c:pt>
                <c:pt idx="54">
                  <c:v>0.97396000000000005</c:v>
                </c:pt>
                <c:pt idx="55">
                  <c:v>0.97916999999999998</c:v>
                </c:pt>
                <c:pt idx="56">
                  <c:v>0.98436999999999997</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numCache>
            </c:numRef>
          </c:yVal>
          <c:smooth val="0"/>
        </c:ser>
        <c:ser>
          <c:idx val="1"/>
          <c:order val="1"/>
          <c:tx>
            <c:v>Scenario 2</c:v>
          </c:tx>
          <c:spPr>
            <a:ln w="19050" cap="rnd">
              <a:solidFill>
                <a:srgbClr val="FF0000"/>
              </a:solidFill>
              <a:round/>
            </a:ln>
            <a:effectLst/>
          </c:spPr>
          <c:marker>
            <c:symbol val="none"/>
          </c:marker>
          <c:xVal>
            <c:numRef>
              <c:f>Sheet1!$A$1:$A$101</c:f>
              <c:numCache>
                <c:formatCode>General</c:formatCode>
                <c:ptCount val="101"/>
                <c:pt idx="0">
                  <c:v>0</c:v>
                </c:pt>
                <c:pt idx="1">
                  <c:v>0.01</c:v>
                </c:pt>
                <c:pt idx="2">
                  <c:v>0.02</c:v>
                </c:pt>
                <c:pt idx="3">
                  <c:v>0.03</c:v>
                </c:pt>
                <c:pt idx="4">
                  <c:v>0.04</c:v>
                </c:pt>
                <c:pt idx="5">
                  <c:v>0.05</c:v>
                </c:pt>
                <c:pt idx="6">
                  <c:v>0.06</c:v>
                </c:pt>
                <c:pt idx="7">
                  <c:v>7.0000000000000007E-2</c:v>
                </c:pt>
                <c:pt idx="8">
                  <c:v>0.08</c:v>
                </c:pt>
                <c:pt idx="9">
                  <c:v>0.09</c:v>
                </c:pt>
                <c:pt idx="10">
                  <c:v>0.1</c:v>
                </c:pt>
                <c:pt idx="11">
                  <c:v>0.11</c:v>
                </c:pt>
                <c:pt idx="12">
                  <c:v>0.12</c:v>
                </c:pt>
                <c:pt idx="13">
                  <c:v>0.13</c:v>
                </c:pt>
                <c:pt idx="14">
                  <c:v>0.14000000000000001</c:v>
                </c:pt>
                <c:pt idx="15">
                  <c:v>0.15</c:v>
                </c:pt>
                <c:pt idx="16">
                  <c:v>0.16</c:v>
                </c:pt>
                <c:pt idx="17">
                  <c:v>0.17</c:v>
                </c:pt>
                <c:pt idx="18">
                  <c:v>0.18</c:v>
                </c:pt>
                <c:pt idx="19">
                  <c:v>0.19</c:v>
                </c:pt>
                <c:pt idx="20">
                  <c:v>0.2</c:v>
                </c:pt>
                <c:pt idx="21">
                  <c:v>0.21</c:v>
                </c:pt>
                <c:pt idx="22">
                  <c:v>0.22</c:v>
                </c:pt>
                <c:pt idx="23">
                  <c:v>0.23</c:v>
                </c:pt>
                <c:pt idx="24">
                  <c:v>0.24</c:v>
                </c:pt>
                <c:pt idx="25">
                  <c:v>0.25</c:v>
                </c:pt>
                <c:pt idx="26">
                  <c:v>0.26</c:v>
                </c:pt>
                <c:pt idx="27">
                  <c:v>0.27</c:v>
                </c:pt>
                <c:pt idx="28">
                  <c:v>0.28000000000000003</c:v>
                </c:pt>
                <c:pt idx="29">
                  <c:v>0.28999999999999998</c:v>
                </c:pt>
                <c:pt idx="30">
                  <c:v>0.3</c:v>
                </c:pt>
                <c:pt idx="31">
                  <c:v>0.31</c:v>
                </c:pt>
                <c:pt idx="32">
                  <c:v>0.32</c:v>
                </c:pt>
                <c:pt idx="33">
                  <c:v>0.33</c:v>
                </c:pt>
                <c:pt idx="34">
                  <c:v>0.34</c:v>
                </c:pt>
                <c:pt idx="35">
                  <c:v>0.35</c:v>
                </c:pt>
                <c:pt idx="36">
                  <c:v>0.36</c:v>
                </c:pt>
                <c:pt idx="37">
                  <c:v>0.37</c:v>
                </c:pt>
                <c:pt idx="38">
                  <c:v>0.38</c:v>
                </c:pt>
                <c:pt idx="39">
                  <c:v>0.39</c:v>
                </c:pt>
                <c:pt idx="40">
                  <c:v>0.4</c:v>
                </c:pt>
                <c:pt idx="41">
                  <c:v>0.41</c:v>
                </c:pt>
                <c:pt idx="42">
                  <c:v>0.42</c:v>
                </c:pt>
                <c:pt idx="43">
                  <c:v>0.43</c:v>
                </c:pt>
                <c:pt idx="44">
                  <c:v>0.44</c:v>
                </c:pt>
                <c:pt idx="45">
                  <c:v>0.45</c:v>
                </c:pt>
                <c:pt idx="46">
                  <c:v>0.46</c:v>
                </c:pt>
                <c:pt idx="47">
                  <c:v>0.47</c:v>
                </c:pt>
                <c:pt idx="48">
                  <c:v>0.48</c:v>
                </c:pt>
                <c:pt idx="49">
                  <c:v>0.49</c:v>
                </c:pt>
                <c:pt idx="50">
                  <c:v>0.5</c:v>
                </c:pt>
                <c:pt idx="51">
                  <c:v>0.51</c:v>
                </c:pt>
                <c:pt idx="52">
                  <c:v>0.52</c:v>
                </c:pt>
                <c:pt idx="53">
                  <c:v>0.53</c:v>
                </c:pt>
                <c:pt idx="54">
                  <c:v>0.54</c:v>
                </c:pt>
                <c:pt idx="55">
                  <c:v>0.55000000000000004</c:v>
                </c:pt>
                <c:pt idx="56">
                  <c:v>0.56000000000000005</c:v>
                </c:pt>
                <c:pt idx="57">
                  <c:v>0.56999999999999995</c:v>
                </c:pt>
                <c:pt idx="58">
                  <c:v>0.57999999999999996</c:v>
                </c:pt>
                <c:pt idx="59">
                  <c:v>0.59</c:v>
                </c:pt>
                <c:pt idx="60">
                  <c:v>0.6</c:v>
                </c:pt>
                <c:pt idx="61">
                  <c:v>0.61</c:v>
                </c:pt>
                <c:pt idx="62">
                  <c:v>0.62</c:v>
                </c:pt>
                <c:pt idx="63">
                  <c:v>0.63</c:v>
                </c:pt>
                <c:pt idx="64">
                  <c:v>0.64</c:v>
                </c:pt>
                <c:pt idx="65">
                  <c:v>0.65</c:v>
                </c:pt>
                <c:pt idx="66">
                  <c:v>0.66</c:v>
                </c:pt>
                <c:pt idx="67">
                  <c:v>0.67</c:v>
                </c:pt>
                <c:pt idx="68">
                  <c:v>0.68</c:v>
                </c:pt>
                <c:pt idx="69">
                  <c:v>0.69</c:v>
                </c:pt>
                <c:pt idx="70">
                  <c:v>0.7</c:v>
                </c:pt>
                <c:pt idx="71">
                  <c:v>0.71</c:v>
                </c:pt>
                <c:pt idx="72">
                  <c:v>0.72</c:v>
                </c:pt>
                <c:pt idx="73">
                  <c:v>0.73</c:v>
                </c:pt>
                <c:pt idx="74">
                  <c:v>0.74</c:v>
                </c:pt>
                <c:pt idx="75">
                  <c:v>0.75</c:v>
                </c:pt>
                <c:pt idx="76">
                  <c:v>0.76</c:v>
                </c:pt>
                <c:pt idx="77">
                  <c:v>0.77</c:v>
                </c:pt>
                <c:pt idx="78">
                  <c:v>0.78</c:v>
                </c:pt>
                <c:pt idx="79">
                  <c:v>0.79</c:v>
                </c:pt>
                <c:pt idx="80">
                  <c:v>0.8</c:v>
                </c:pt>
                <c:pt idx="81">
                  <c:v>0.81</c:v>
                </c:pt>
                <c:pt idx="82">
                  <c:v>0.82</c:v>
                </c:pt>
                <c:pt idx="83">
                  <c:v>0.83</c:v>
                </c:pt>
                <c:pt idx="84">
                  <c:v>0.84</c:v>
                </c:pt>
                <c:pt idx="85">
                  <c:v>0.85</c:v>
                </c:pt>
                <c:pt idx="86">
                  <c:v>0.86</c:v>
                </c:pt>
                <c:pt idx="87">
                  <c:v>0.87</c:v>
                </c:pt>
                <c:pt idx="88">
                  <c:v>0.88</c:v>
                </c:pt>
                <c:pt idx="89">
                  <c:v>0.89</c:v>
                </c:pt>
                <c:pt idx="90">
                  <c:v>0.9</c:v>
                </c:pt>
                <c:pt idx="91">
                  <c:v>0.91</c:v>
                </c:pt>
                <c:pt idx="92">
                  <c:v>0.92</c:v>
                </c:pt>
                <c:pt idx="93">
                  <c:v>0.93</c:v>
                </c:pt>
                <c:pt idx="94">
                  <c:v>0.94</c:v>
                </c:pt>
                <c:pt idx="95">
                  <c:v>0.95</c:v>
                </c:pt>
                <c:pt idx="96">
                  <c:v>0.96</c:v>
                </c:pt>
                <c:pt idx="97">
                  <c:v>0.97</c:v>
                </c:pt>
                <c:pt idx="98">
                  <c:v>0.98</c:v>
                </c:pt>
                <c:pt idx="99">
                  <c:v>0.99</c:v>
                </c:pt>
                <c:pt idx="100">
                  <c:v>1</c:v>
                </c:pt>
              </c:numCache>
            </c:numRef>
          </c:xVal>
          <c:yVal>
            <c:numRef>
              <c:f>Sheet1!$C$1:$C$101</c:f>
              <c:numCache>
                <c:formatCode>General</c:formatCode>
                <c:ptCount val="101"/>
                <c:pt idx="0">
                  <c:v>0</c:v>
                </c:pt>
                <c:pt idx="1">
                  <c:v>0</c:v>
                </c:pt>
                <c:pt idx="2">
                  <c:v>0</c:v>
                </c:pt>
                <c:pt idx="3">
                  <c:v>0</c:v>
                </c:pt>
                <c:pt idx="4">
                  <c:v>5.2100000000000002E-3</c:v>
                </c:pt>
                <c:pt idx="5">
                  <c:v>1.042E-2</c:v>
                </c:pt>
                <c:pt idx="6">
                  <c:v>1.562E-2</c:v>
                </c:pt>
                <c:pt idx="7">
                  <c:v>3.9059999999999997E-2</c:v>
                </c:pt>
                <c:pt idx="8">
                  <c:v>7.8119999999999995E-2</c:v>
                </c:pt>
                <c:pt idx="9">
                  <c:v>0.10156</c:v>
                </c:pt>
                <c:pt idx="10">
                  <c:v>0.11198</c:v>
                </c:pt>
                <c:pt idx="11">
                  <c:v>0.13281000000000001</c:v>
                </c:pt>
                <c:pt idx="12">
                  <c:v>0.15365000000000001</c:v>
                </c:pt>
                <c:pt idx="13">
                  <c:v>0.16927</c:v>
                </c:pt>
                <c:pt idx="14">
                  <c:v>0.18490000000000001</c:v>
                </c:pt>
                <c:pt idx="15">
                  <c:v>0.20573</c:v>
                </c:pt>
                <c:pt idx="16">
                  <c:v>0.21875</c:v>
                </c:pt>
                <c:pt idx="17">
                  <c:v>0.23957999999999999</c:v>
                </c:pt>
                <c:pt idx="18">
                  <c:v>0.25780999999999998</c:v>
                </c:pt>
                <c:pt idx="19">
                  <c:v>0.27865000000000001</c:v>
                </c:pt>
                <c:pt idx="20">
                  <c:v>0.29687000000000002</c:v>
                </c:pt>
                <c:pt idx="21">
                  <c:v>0.32291999999999998</c:v>
                </c:pt>
                <c:pt idx="22">
                  <c:v>0.33854000000000001</c:v>
                </c:pt>
                <c:pt idx="23">
                  <c:v>0.36198000000000002</c:v>
                </c:pt>
                <c:pt idx="24">
                  <c:v>0.39844000000000002</c:v>
                </c:pt>
                <c:pt idx="25">
                  <c:v>0.44270999999999999</c:v>
                </c:pt>
                <c:pt idx="26">
                  <c:v>0.47395999999999999</c:v>
                </c:pt>
                <c:pt idx="27">
                  <c:v>0.51041999999999998</c:v>
                </c:pt>
                <c:pt idx="28">
                  <c:v>0.54688000000000003</c:v>
                </c:pt>
                <c:pt idx="29">
                  <c:v>0.59896000000000005</c:v>
                </c:pt>
                <c:pt idx="30">
                  <c:v>0.62760000000000005</c:v>
                </c:pt>
                <c:pt idx="31">
                  <c:v>0.66666999999999998</c:v>
                </c:pt>
                <c:pt idx="32">
                  <c:v>0.69271000000000005</c:v>
                </c:pt>
                <c:pt idx="33">
                  <c:v>0.72916999999999998</c:v>
                </c:pt>
                <c:pt idx="34">
                  <c:v>0.75780999999999998</c:v>
                </c:pt>
                <c:pt idx="35">
                  <c:v>0.78905999999999998</c:v>
                </c:pt>
                <c:pt idx="36">
                  <c:v>0.82552000000000003</c:v>
                </c:pt>
                <c:pt idx="37">
                  <c:v>0.84896000000000005</c:v>
                </c:pt>
                <c:pt idx="38">
                  <c:v>0.85677000000000003</c:v>
                </c:pt>
                <c:pt idx="39">
                  <c:v>0.86978999999999995</c:v>
                </c:pt>
                <c:pt idx="40">
                  <c:v>0.89061999999999997</c:v>
                </c:pt>
                <c:pt idx="41">
                  <c:v>0.89583000000000002</c:v>
                </c:pt>
                <c:pt idx="42">
                  <c:v>0.90103999999999995</c:v>
                </c:pt>
                <c:pt idx="43">
                  <c:v>0.91146000000000005</c:v>
                </c:pt>
                <c:pt idx="44">
                  <c:v>0.91927000000000003</c:v>
                </c:pt>
                <c:pt idx="45">
                  <c:v>0.93489999999999995</c:v>
                </c:pt>
                <c:pt idx="46">
                  <c:v>0.95052000000000003</c:v>
                </c:pt>
                <c:pt idx="47">
                  <c:v>0.95311999999999997</c:v>
                </c:pt>
                <c:pt idx="48">
                  <c:v>0.95572999999999997</c:v>
                </c:pt>
                <c:pt idx="49">
                  <c:v>0.95833000000000002</c:v>
                </c:pt>
                <c:pt idx="50">
                  <c:v>0.96094000000000002</c:v>
                </c:pt>
                <c:pt idx="51">
                  <c:v>0.96614999999999995</c:v>
                </c:pt>
                <c:pt idx="52">
                  <c:v>0.96614999999999995</c:v>
                </c:pt>
                <c:pt idx="53">
                  <c:v>0.97135000000000005</c:v>
                </c:pt>
                <c:pt idx="54">
                  <c:v>0.97655999999999998</c:v>
                </c:pt>
                <c:pt idx="55">
                  <c:v>0.97916999999999998</c:v>
                </c:pt>
                <c:pt idx="56">
                  <c:v>0.98697999999999997</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numCache>
            </c:numRef>
          </c:yVal>
          <c:smooth val="0"/>
        </c:ser>
        <c:ser>
          <c:idx val="2"/>
          <c:order val="2"/>
          <c:tx>
            <c:v>Scenario 3</c:v>
          </c:tx>
          <c:spPr>
            <a:ln w="19050" cap="rnd">
              <a:solidFill>
                <a:schemeClr val="tx1"/>
              </a:solidFill>
              <a:round/>
            </a:ln>
            <a:effectLst/>
          </c:spPr>
          <c:marker>
            <c:symbol val="none"/>
          </c:marker>
          <c:xVal>
            <c:numRef>
              <c:f>Sheet1!$A$1:$A$101</c:f>
              <c:numCache>
                <c:formatCode>General</c:formatCode>
                <c:ptCount val="101"/>
                <c:pt idx="0">
                  <c:v>0</c:v>
                </c:pt>
                <c:pt idx="1">
                  <c:v>0.01</c:v>
                </c:pt>
                <c:pt idx="2">
                  <c:v>0.02</c:v>
                </c:pt>
                <c:pt idx="3">
                  <c:v>0.03</c:v>
                </c:pt>
                <c:pt idx="4">
                  <c:v>0.04</c:v>
                </c:pt>
                <c:pt idx="5">
                  <c:v>0.05</c:v>
                </c:pt>
                <c:pt idx="6">
                  <c:v>0.06</c:v>
                </c:pt>
                <c:pt idx="7">
                  <c:v>7.0000000000000007E-2</c:v>
                </c:pt>
                <c:pt idx="8">
                  <c:v>0.08</c:v>
                </c:pt>
                <c:pt idx="9">
                  <c:v>0.09</c:v>
                </c:pt>
                <c:pt idx="10">
                  <c:v>0.1</c:v>
                </c:pt>
                <c:pt idx="11">
                  <c:v>0.11</c:v>
                </c:pt>
                <c:pt idx="12">
                  <c:v>0.12</c:v>
                </c:pt>
                <c:pt idx="13">
                  <c:v>0.13</c:v>
                </c:pt>
                <c:pt idx="14">
                  <c:v>0.14000000000000001</c:v>
                </c:pt>
                <c:pt idx="15">
                  <c:v>0.15</c:v>
                </c:pt>
                <c:pt idx="16">
                  <c:v>0.16</c:v>
                </c:pt>
                <c:pt idx="17">
                  <c:v>0.17</c:v>
                </c:pt>
                <c:pt idx="18">
                  <c:v>0.18</c:v>
                </c:pt>
                <c:pt idx="19">
                  <c:v>0.19</c:v>
                </c:pt>
                <c:pt idx="20">
                  <c:v>0.2</c:v>
                </c:pt>
                <c:pt idx="21">
                  <c:v>0.21</c:v>
                </c:pt>
                <c:pt idx="22">
                  <c:v>0.22</c:v>
                </c:pt>
                <c:pt idx="23">
                  <c:v>0.23</c:v>
                </c:pt>
                <c:pt idx="24">
                  <c:v>0.24</c:v>
                </c:pt>
                <c:pt idx="25">
                  <c:v>0.25</c:v>
                </c:pt>
                <c:pt idx="26">
                  <c:v>0.26</c:v>
                </c:pt>
                <c:pt idx="27">
                  <c:v>0.27</c:v>
                </c:pt>
                <c:pt idx="28">
                  <c:v>0.28000000000000003</c:v>
                </c:pt>
                <c:pt idx="29">
                  <c:v>0.28999999999999998</c:v>
                </c:pt>
                <c:pt idx="30">
                  <c:v>0.3</c:v>
                </c:pt>
                <c:pt idx="31">
                  <c:v>0.31</c:v>
                </c:pt>
                <c:pt idx="32">
                  <c:v>0.32</c:v>
                </c:pt>
                <c:pt idx="33">
                  <c:v>0.33</c:v>
                </c:pt>
                <c:pt idx="34">
                  <c:v>0.34</c:v>
                </c:pt>
                <c:pt idx="35">
                  <c:v>0.35</c:v>
                </c:pt>
                <c:pt idx="36">
                  <c:v>0.36</c:v>
                </c:pt>
                <c:pt idx="37">
                  <c:v>0.37</c:v>
                </c:pt>
                <c:pt idx="38">
                  <c:v>0.38</c:v>
                </c:pt>
                <c:pt idx="39">
                  <c:v>0.39</c:v>
                </c:pt>
                <c:pt idx="40">
                  <c:v>0.4</c:v>
                </c:pt>
                <c:pt idx="41">
                  <c:v>0.41</c:v>
                </c:pt>
                <c:pt idx="42">
                  <c:v>0.42</c:v>
                </c:pt>
                <c:pt idx="43">
                  <c:v>0.43</c:v>
                </c:pt>
                <c:pt idx="44">
                  <c:v>0.44</c:v>
                </c:pt>
                <c:pt idx="45">
                  <c:v>0.45</c:v>
                </c:pt>
                <c:pt idx="46">
                  <c:v>0.46</c:v>
                </c:pt>
                <c:pt idx="47">
                  <c:v>0.47</c:v>
                </c:pt>
                <c:pt idx="48">
                  <c:v>0.48</c:v>
                </c:pt>
                <c:pt idx="49">
                  <c:v>0.49</c:v>
                </c:pt>
                <c:pt idx="50">
                  <c:v>0.5</c:v>
                </c:pt>
                <c:pt idx="51">
                  <c:v>0.51</c:v>
                </c:pt>
                <c:pt idx="52">
                  <c:v>0.52</c:v>
                </c:pt>
                <c:pt idx="53">
                  <c:v>0.53</c:v>
                </c:pt>
                <c:pt idx="54">
                  <c:v>0.54</c:v>
                </c:pt>
                <c:pt idx="55">
                  <c:v>0.55000000000000004</c:v>
                </c:pt>
                <c:pt idx="56">
                  <c:v>0.56000000000000005</c:v>
                </c:pt>
                <c:pt idx="57">
                  <c:v>0.56999999999999995</c:v>
                </c:pt>
                <c:pt idx="58">
                  <c:v>0.57999999999999996</c:v>
                </c:pt>
                <c:pt idx="59">
                  <c:v>0.59</c:v>
                </c:pt>
                <c:pt idx="60">
                  <c:v>0.6</c:v>
                </c:pt>
                <c:pt idx="61">
                  <c:v>0.61</c:v>
                </c:pt>
                <c:pt idx="62">
                  <c:v>0.62</c:v>
                </c:pt>
                <c:pt idx="63">
                  <c:v>0.63</c:v>
                </c:pt>
                <c:pt idx="64">
                  <c:v>0.64</c:v>
                </c:pt>
                <c:pt idx="65">
                  <c:v>0.65</c:v>
                </c:pt>
                <c:pt idx="66">
                  <c:v>0.66</c:v>
                </c:pt>
                <c:pt idx="67">
                  <c:v>0.67</c:v>
                </c:pt>
                <c:pt idx="68">
                  <c:v>0.68</c:v>
                </c:pt>
                <c:pt idx="69">
                  <c:v>0.69</c:v>
                </c:pt>
                <c:pt idx="70">
                  <c:v>0.7</c:v>
                </c:pt>
                <c:pt idx="71">
                  <c:v>0.71</c:v>
                </c:pt>
                <c:pt idx="72">
                  <c:v>0.72</c:v>
                </c:pt>
                <c:pt idx="73">
                  <c:v>0.73</c:v>
                </c:pt>
                <c:pt idx="74">
                  <c:v>0.74</c:v>
                </c:pt>
                <c:pt idx="75">
                  <c:v>0.75</c:v>
                </c:pt>
                <c:pt idx="76">
                  <c:v>0.76</c:v>
                </c:pt>
                <c:pt idx="77">
                  <c:v>0.77</c:v>
                </c:pt>
                <c:pt idx="78">
                  <c:v>0.78</c:v>
                </c:pt>
                <c:pt idx="79">
                  <c:v>0.79</c:v>
                </c:pt>
                <c:pt idx="80">
                  <c:v>0.8</c:v>
                </c:pt>
                <c:pt idx="81">
                  <c:v>0.81</c:v>
                </c:pt>
                <c:pt idx="82">
                  <c:v>0.82</c:v>
                </c:pt>
                <c:pt idx="83">
                  <c:v>0.83</c:v>
                </c:pt>
                <c:pt idx="84">
                  <c:v>0.84</c:v>
                </c:pt>
                <c:pt idx="85">
                  <c:v>0.85</c:v>
                </c:pt>
                <c:pt idx="86">
                  <c:v>0.86</c:v>
                </c:pt>
                <c:pt idx="87">
                  <c:v>0.87</c:v>
                </c:pt>
                <c:pt idx="88">
                  <c:v>0.88</c:v>
                </c:pt>
                <c:pt idx="89">
                  <c:v>0.89</c:v>
                </c:pt>
                <c:pt idx="90">
                  <c:v>0.9</c:v>
                </c:pt>
                <c:pt idx="91">
                  <c:v>0.91</c:v>
                </c:pt>
                <c:pt idx="92">
                  <c:v>0.92</c:v>
                </c:pt>
                <c:pt idx="93">
                  <c:v>0.93</c:v>
                </c:pt>
                <c:pt idx="94">
                  <c:v>0.94</c:v>
                </c:pt>
                <c:pt idx="95">
                  <c:v>0.95</c:v>
                </c:pt>
                <c:pt idx="96">
                  <c:v>0.96</c:v>
                </c:pt>
                <c:pt idx="97">
                  <c:v>0.97</c:v>
                </c:pt>
                <c:pt idx="98">
                  <c:v>0.98</c:v>
                </c:pt>
                <c:pt idx="99">
                  <c:v>0.99</c:v>
                </c:pt>
                <c:pt idx="100">
                  <c:v>1</c:v>
                </c:pt>
              </c:numCache>
            </c:numRef>
          </c:xVal>
          <c:yVal>
            <c:numRef>
              <c:f>Sheet1!$D$1:$D$101</c:f>
              <c:numCache>
                <c:formatCode>General</c:formatCode>
                <c:ptCount val="101"/>
                <c:pt idx="0">
                  <c:v>0</c:v>
                </c:pt>
                <c:pt idx="1">
                  <c:v>0</c:v>
                </c:pt>
                <c:pt idx="2">
                  <c:v>0</c:v>
                </c:pt>
                <c:pt idx="3">
                  <c:v>0</c:v>
                </c:pt>
                <c:pt idx="4">
                  <c:v>5.2100000000000002E-3</c:v>
                </c:pt>
                <c:pt idx="5">
                  <c:v>1.042E-2</c:v>
                </c:pt>
                <c:pt idx="6">
                  <c:v>1.562E-2</c:v>
                </c:pt>
                <c:pt idx="7">
                  <c:v>3.9059999999999997E-2</c:v>
                </c:pt>
                <c:pt idx="8">
                  <c:v>7.0309999999999997E-2</c:v>
                </c:pt>
                <c:pt idx="9">
                  <c:v>0.10156</c:v>
                </c:pt>
                <c:pt idx="10">
                  <c:v>0.11719</c:v>
                </c:pt>
                <c:pt idx="11">
                  <c:v>0.13281000000000001</c:v>
                </c:pt>
                <c:pt idx="12">
                  <c:v>0.14843999999999999</c:v>
                </c:pt>
                <c:pt idx="13">
                  <c:v>0.16927</c:v>
                </c:pt>
                <c:pt idx="14">
                  <c:v>0.1875</c:v>
                </c:pt>
                <c:pt idx="15">
                  <c:v>0.20052</c:v>
                </c:pt>
                <c:pt idx="16">
                  <c:v>0.22134999999999999</c:v>
                </c:pt>
                <c:pt idx="17">
                  <c:v>0.23436999999999999</c:v>
                </c:pt>
                <c:pt idx="18">
                  <c:v>0.25780999999999998</c:v>
                </c:pt>
                <c:pt idx="19">
                  <c:v>0.27604000000000001</c:v>
                </c:pt>
                <c:pt idx="20">
                  <c:v>0.29948000000000002</c:v>
                </c:pt>
                <c:pt idx="21">
                  <c:v>0.32030999999999998</c:v>
                </c:pt>
                <c:pt idx="22">
                  <c:v>0.34115000000000001</c:v>
                </c:pt>
                <c:pt idx="23">
                  <c:v>0.36198000000000002</c:v>
                </c:pt>
                <c:pt idx="24">
                  <c:v>0.40104000000000001</c:v>
                </c:pt>
                <c:pt idx="25">
                  <c:v>0.4375</c:v>
                </c:pt>
                <c:pt idx="26">
                  <c:v>0.47134999999999999</c:v>
                </c:pt>
                <c:pt idx="27">
                  <c:v>0.51041999999999998</c:v>
                </c:pt>
                <c:pt idx="28">
                  <c:v>0.55208000000000002</c:v>
                </c:pt>
                <c:pt idx="29">
                  <c:v>0.59375</c:v>
                </c:pt>
                <c:pt idx="30">
                  <c:v>0.62760000000000005</c:v>
                </c:pt>
                <c:pt idx="31">
                  <c:v>0.65625</c:v>
                </c:pt>
                <c:pt idx="32">
                  <c:v>0.6875</c:v>
                </c:pt>
                <c:pt idx="33">
                  <c:v>0.72655999999999998</c:v>
                </c:pt>
                <c:pt idx="34">
                  <c:v>0.76302000000000003</c:v>
                </c:pt>
                <c:pt idx="35">
                  <c:v>0.78385000000000005</c:v>
                </c:pt>
                <c:pt idx="36">
                  <c:v>0.82291999999999998</c:v>
                </c:pt>
                <c:pt idx="37">
                  <c:v>0.84635000000000005</c:v>
                </c:pt>
                <c:pt idx="38">
                  <c:v>0.85677000000000003</c:v>
                </c:pt>
                <c:pt idx="39">
                  <c:v>0.86978999999999995</c:v>
                </c:pt>
                <c:pt idx="40">
                  <c:v>0.88802000000000003</c:v>
                </c:pt>
                <c:pt idx="41">
                  <c:v>0.89583000000000002</c:v>
                </c:pt>
                <c:pt idx="42">
                  <c:v>0.90364999999999995</c:v>
                </c:pt>
                <c:pt idx="43">
                  <c:v>0.90885000000000005</c:v>
                </c:pt>
                <c:pt idx="44">
                  <c:v>0.91927000000000003</c:v>
                </c:pt>
                <c:pt idx="45">
                  <c:v>0.92969000000000002</c:v>
                </c:pt>
                <c:pt idx="46">
                  <c:v>0.95052000000000003</c:v>
                </c:pt>
                <c:pt idx="47">
                  <c:v>0.95311999999999997</c:v>
                </c:pt>
                <c:pt idx="48">
                  <c:v>0.95572999999999997</c:v>
                </c:pt>
                <c:pt idx="49">
                  <c:v>0.95833000000000002</c:v>
                </c:pt>
                <c:pt idx="50">
                  <c:v>0.96094000000000002</c:v>
                </c:pt>
                <c:pt idx="51">
                  <c:v>0.96353999999999995</c:v>
                </c:pt>
                <c:pt idx="52">
                  <c:v>0.96614999999999995</c:v>
                </c:pt>
                <c:pt idx="53">
                  <c:v>0.97135000000000005</c:v>
                </c:pt>
                <c:pt idx="54">
                  <c:v>0.97396000000000005</c:v>
                </c:pt>
                <c:pt idx="55">
                  <c:v>0.97916999999999998</c:v>
                </c:pt>
                <c:pt idx="56">
                  <c:v>0.98697999999999997</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numCache>
            </c:numRef>
          </c:yVal>
          <c:smooth val="0"/>
        </c:ser>
        <c:dLbls>
          <c:showLegendKey val="0"/>
          <c:showVal val="0"/>
          <c:showCatName val="0"/>
          <c:showSerName val="0"/>
          <c:showPercent val="0"/>
          <c:showBubbleSize val="0"/>
        </c:dLbls>
        <c:axId val="219462320"/>
        <c:axId val="219462880"/>
      </c:scatterChart>
      <c:valAx>
        <c:axId val="219462320"/>
        <c:scaling>
          <c:orientation val="minMax"/>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sz="1400" dirty="0">
                    <a:solidFill>
                      <a:schemeClr val="tx1"/>
                    </a:solidFill>
                  </a:rPr>
                  <a:t>cross-correlation</a:t>
                </a:r>
                <a:endParaRPr lang="zh-CN" altLang="en-US" sz="1400" dirty="0">
                  <a:solidFill>
                    <a:schemeClr val="tx1"/>
                  </a:solidFill>
                </a:endParaRPr>
              </a:p>
            </c:rich>
          </c:tx>
          <c:layout>
            <c:manualLayout>
              <c:xMode val="edge"/>
              <c:yMode val="edge"/>
              <c:x val="0.41497688204171357"/>
              <c:y val="0.8793446199913450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9462880"/>
        <c:crosses val="autoZero"/>
        <c:crossBetween val="midCat"/>
      </c:valAx>
      <c:valAx>
        <c:axId val="219462880"/>
        <c:scaling>
          <c:orientation val="minMax"/>
          <c:max val="1"/>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sz="1400" dirty="0">
                    <a:solidFill>
                      <a:schemeClr val="tx1"/>
                    </a:solidFill>
                  </a:rPr>
                  <a:t>CDF</a:t>
                </a:r>
                <a:endParaRPr lang="zh-CN" altLang="en-US" sz="1400" dirty="0">
                  <a:solidFill>
                    <a:schemeClr val="tx1"/>
                  </a:solidFill>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219462320"/>
        <c:crosses val="autoZero"/>
        <c:crossBetween val="midCat"/>
      </c:valAx>
      <c:spPr>
        <a:noFill/>
        <a:ln>
          <a:noFill/>
        </a:ln>
        <a:effectLst/>
      </c:spPr>
    </c:plotArea>
    <c:legend>
      <c:legendPos val="b"/>
      <c:layout>
        <c:manualLayout>
          <c:xMode val="edge"/>
          <c:yMode val="edge"/>
          <c:x val="0.70053324584426946"/>
          <c:y val="0.57980968991253945"/>
          <c:w val="0.22393328958880138"/>
          <c:h val="0.17534776902887134"/>
        </c:manualLayout>
      </c:layout>
      <c:overlay val="1"/>
      <c:spPr>
        <a:noFill/>
        <a:ln>
          <a:solidFill>
            <a:schemeClr val="tx1"/>
          </a:solid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2018/1/26</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p:txBody>
          <a:bodyPr/>
          <a:lstStyle/>
          <a:p>
            <a:pPr>
              <a:defRPr/>
            </a:pPr>
            <a:endParaRPr lang="en-US" altLang="zh-CN"/>
          </a:p>
        </p:txBody>
      </p:sp>
    </p:spTree>
    <p:extLst>
      <p:ext uri="{BB962C8B-B14F-4D97-AF65-F5344CB8AC3E}">
        <p14:creationId xmlns:p14="http://schemas.microsoft.com/office/powerpoint/2010/main" val="1961695926"/>
      </p:ext>
    </p:extLst>
  </p:cSld>
  <p:clrMapOvr>
    <a:masterClrMapping/>
  </p:clrMapOvr>
  <p:transition advClick="0" advTm="8000">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60424203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445215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7782079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85119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418476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107485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4183831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3398544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0994959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4184132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4098034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5625"/>
            <a:ext cx="386715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8796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0033045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8880088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3025315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3650495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7454707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7916705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3558608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35349129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84696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3906757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10.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11.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48"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30472B-052A-4D0F-9759-FB653A19881A}" type="datetimeFigureOut">
              <a:rPr lang="zh-CN" altLang="en-US" smtClean="0"/>
              <a:t>2018/1/26</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21F339-FA6E-4E4F-9ED3-D9539ECD8623}" type="slidenum">
              <a:rPr lang="zh-CN" altLang="en-US" smtClean="0"/>
              <a:t>‹#›</a:t>
            </a:fld>
            <a:endParaRPr lang="zh-CN" altLang="en-US"/>
          </a:p>
        </p:txBody>
      </p:sp>
    </p:spTree>
    <p:extLst>
      <p:ext uri="{BB962C8B-B14F-4D97-AF65-F5344CB8AC3E}">
        <p14:creationId xmlns:p14="http://schemas.microsoft.com/office/powerpoint/2010/main" val="225976722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95000-F536-4439-8863-B309DB7C807B}" type="datetimeFigureOut">
              <a:rPr lang="zh-CN" altLang="en-US" smtClean="0"/>
              <a:t>2018/1/26</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05E5BA-46ED-41D0-A722-D85F05D7920B}" type="slidenum">
              <a:rPr lang="zh-CN" altLang="en-US" smtClean="0"/>
              <a:t>‹#›</a:t>
            </a:fld>
            <a:endParaRPr lang="zh-CN" altLang="en-US"/>
          </a:p>
        </p:txBody>
      </p:sp>
    </p:spTree>
    <p:extLst>
      <p:ext uri="{BB962C8B-B14F-4D97-AF65-F5344CB8AC3E}">
        <p14:creationId xmlns:p14="http://schemas.microsoft.com/office/powerpoint/2010/main" val="1810805049"/>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__111.vsdx"/><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15.emf"/></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94520" y="3212976"/>
            <a:ext cx="6858000" cy="801043"/>
          </a:xfrm>
        </p:spPr>
        <p:txBody>
          <a:bodyPr>
            <a:noAutofit/>
          </a:bodyPr>
          <a:lstStyle/>
          <a:p>
            <a:pPr algn="l"/>
            <a:r>
              <a:rPr lang="en-US" sz="2000" b="1" dirty="0">
                <a:latin typeface="Times New Roman" panose="02020603050405020304" pitchFamily="18" charset="0"/>
                <a:cs typeface="Times New Roman" panose="02020603050405020304" pitchFamily="18" charset="0"/>
              </a:rPr>
              <a:t>Agenda Item:	7.3.2.1</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Source:	Huawei, HiSilicon</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Title:	</a:t>
            </a:r>
            <a:r>
              <a:rPr lang="en-US" sz="2000" b="1" dirty="0" smtClean="0">
                <a:latin typeface="Times New Roman" panose="02020603050405020304" pitchFamily="18" charset="0"/>
                <a:cs typeface="Times New Roman" panose="02020603050405020304" pitchFamily="18" charset="0"/>
              </a:rPr>
              <a:t>F</a:t>
            </a:r>
            <a:r>
              <a:rPr lang="en-US" altLang="zh-CN" sz="2000" b="1" dirty="0" smtClean="0">
                <a:latin typeface="Times New Roman" panose="02020603050405020304" pitchFamily="18" charset="0"/>
                <a:cs typeface="Times New Roman" panose="02020603050405020304" pitchFamily="18" charset="0"/>
              </a:rPr>
              <a:t>urther analysis on re-ordering </a:t>
            </a:r>
            <a:r>
              <a:rPr lang="en-US" altLang="zh-CN" sz="2000" b="1" dirty="0">
                <a:latin typeface="Times New Roman" panose="02020603050405020304" pitchFamily="18" charset="0"/>
                <a:cs typeface="Times New Roman" panose="02020603050405020304" pitchFamily="18" charset="0"/>
              </a:rPr>
              <a:t>of length-12 CGS </a:t>
            </a:r>
            <a:r>
              <a:rPr lang="en-US" altLang="zh-CN" sz="2000" b="1" dirty="0" smtClean="0">
                <a:latin typeface="Times New Roman" panose="02020603050405020304" pitchFamily="18" charset="0"/>
                <a:cs typeface="Times New Roman" panose="02020603050405020304" pitchFamily="18" charset="0"/>
              </a:rPr>
              <a:t/>
            </a:r>
            <a:br>
              <a:rPr lang="en-US" altLang="zh-CN" sz="2000" b="1" dirty="0" smtClean="0">
                <a:latin typeface="Times New Roman" panose="02020603050405020304" pitchFamily="18" charset="0"/>
                <a:cs typeface="Times New Roman" panose="02020603050405020304" pitchFamily="18" charset="0"/>
              </a:rPr>
            </a:br>
            <a:r>
              <a:rPr lang="en-US" sz="2000" b="1" dirty="0" smtClean="0">
                <a:latin typeface="Times New Roman" panose="02020603050405020304" pitchFamily="18" charset="0"/>
                <a:cs typeface="Times New Roman" panose="02020603050405020304" pitchFamily="18" charset="0"/>
              </a:rPr>
              <a:t>Document </a:t>
            </a:r>
            <a:r>
              <a:rPr lang="en-US" sz="2000" b="1" dirty="0">
                <a:latin typeface="Times New Roman" panose="02020603050405020304" pitchFamily="18" charset="0"/>
                <a:cs typeface="Times New Roman" panose="02020603050405020304" pitchFamily="18" charset="0"/>
              </a:rPr>
              <a:t>for:	Discussion and decision </a:t>
            </a:r>
            <a:endParaRPr lang="en-US" sz="2000" dirty="0">
              <a:latin typeface="Times New Roman" panose="02020603050405020304" pitchFamily="18" charset="0"/>
              <a:cs typeface="Times New Roman" panose="02020603050405020304" pitchFamily="18" charset="0"/>
            </a:endParaRPr>
          </a:p>
        </p:txBody>
      </p:sp>
      <p:sp>
        <p:nvSpPr>
          <p:cNvPr id="4" name="Rectangle 2"/>
          <p:cNvSpPr>
            <a:spLocks noChangeArrowheads="1"/>
          </p:cNvSpPr>
          <p:nvPr/>
        </p:nvSpPr>
        <p:spPr bwMode="auto">
          <a:xfrm>
            <a:off x="251520" y="64847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DtsShapeName" descr="E15342G@835955749B6E11EC749357G609;;=683@CYV41043!!!!!!BIHO@]v41043!!!!@7G01C71102E29E17G3S0,18yyyy!It`vdh!Bnoushctuhno!Udlqm`ud/enb!!!!!!!!!!!!!!!!!!!!!!!!!!!!!!!!!!!!!!!!!!!!!!!!!!!!!!!!!!!!!!!!!!!!!!!!!!!!!!!!!!!!!!!!!!!!!!!!!!!!!!!!!!!!!!!!!!!!!!!!!!!!!!!!!!!!!!!!!!!!!!!!!!!!!!!!!!!!!!!!!!!!!!!!!!!!!!!!!!!!!!!!!!!!!!!!!!!!!!!!!!!!!!!!!!!!!!!!!!!!!!!!!!!!!!!!!!!!!!!!!!!!!!!!!!!!!!!!!!!!!!!!!!!!!!!!!!!!!!!!!!!!!!!!!!!!!!!!!!!!!!!!!!!!!!!!!!!!!!!!!!!!!!!!!!!!!!!!!!!!!!!!!!!!!!!!!!!!!!!!!!!!!!!!!!!!!!!!!!!!!!!!!!!!!!!!!!!!!!!!!!!!!!!!!!!!!!!!!!!!!!!!!!!!!!!!!!!!!!!!!!!!!!!!!!!!!!!!!!!!!!!!!!!!!!!!!!!!!!!!!!!!!!!!!!!!!!!!!!!!!!!!!!!!!!!!!!!!!!!!!!!!!!!!!!!!!!!!!!!!!!!!!!!!!!!!!!!!!!!!!!!!!!!!!!!!!!!!!!!!!!!!!!!!!!!!!!!!!!!!!!!!!!!!!!!!!!!!!!!!!!!!!!!!!!!!!!!!!!!!!!!!!!!!!!!!!!!!!!!!!!!!!!!!!!!!!!!!!!!!!!!!!!!!!!!!!!!!!!!!!!!!!!!!!!!!!!!!!!!!!!!!!!!!!!!!!!!!!!!!!!!!!!!!!!!!!!!!!!!!!!!!!!!!!!!!!!!!!!!!!!!!!!!!!!!!!!!!!!!!!!!!!!!!!!!!!!!!!!!!!!!!!!!!!!!!!!!!!!!!!!!!!!!!!!!!!!!!!!!!!!!!!!!!!!!!!!!!!!!!!!!!!!!!!!!!!!!!!!!!!!!!!!!!!!!!!!!!!!!!!!!!!!!!!!!!!!!!!!!!!!!!!!!!!!!!!!!!!!!!!!!!!!!!!!!!!!!!!!!!!!!!!!!!!!!!!!!!!!!!!!!!!!!!!!!!!!!!!!!!!!!!!!!!!!!!!!!!!!!!!!!!!!!!!!!!!!!!!!!!!!!!!!!!!!!!!!!!!!!!!!!!!!!!!!!!!!!!!!!!!!!!!!!!!!!!!!!!!!!!!!!!!!!!!!!!!!!!!!!!!!!!!!!!!!!!!!!!!!!!!!!!!!!!!!!!!!!!!!!!!!!!!!!!!!!!!!!!!!!!!!!!!!!!!!!!!!!!!!!!!!!!!!!!!!!!!!!!!!!!!!!!!!!!!!!!!!!!!!!!!!!!!!!!!!!!!!!!!!!!!!!!!!!!!!!!!!!!!!!!!!!!!!!!!!!!!!!!!!!!!!!!!!!!!!!!!!!!!!!!!!!!!!!!!!!!!!!!!!!!!!!!!!!!!!!!!!!!!!!!!!!!!!!!!!!!!!!!!!!!!!!!!!!!!!!!!!!!!!!!!!!!!!!!!!!!!!!!!!!!!!!!!!!!!!!!!!!!!!!!!!!!!!!!!!!!!!!!!!!!!!!!!!!!!!!!!!!!!!!!!!!!!!!!!!!!!!!!!!!!!!!!!!!!!!!!!!!!!!!!!!!!!!!!!!!!!!!!!!!!!!!!!!!!!!!!!!!!!!!!!!!!!!!!!!!!!!!!!!!!!!!!!!!!!!!!!!!!!!!!!!!!!!!!!!!!!!!!!!!!!!!!!!!!!!!!!!!!!!!!!!!!!!!!!!!!!!!!!!!!!!!!!!!!!!!!!!!!!!!!!!!!!!!!!!!!!!!!!!!!!!!!!!!!!!!!!!!!!!!!!!!!!!!!!!!!!!!!!!!!!!!!!!!!!!!!!!!!!!!!!!!!!!!!!!!!!!!!!!!!!!!!!!!!!!!!!!!!!!!!!!!!!!!!!!!!!!!!!!!!!!!!!!!!!!!!!!!!!!!!!!!!!!!!!!!!!!!!!!!!!!!!!!!!!!!!!!!!!!!!!!!!!!!!!!!!!!!!!!!!!!!!!!!!!!!!!!!!!!!!!!!!!!!!!!!!!!!!!!!!!!!!!!!!!!!!!!!!!!!!!!!!!!!!!!!!!!!!!!!!!!!!!!!!!!!!!!!!!!!!!!!!!!!!!!!!!!!!!!!!!!!!!!!!!!!!!!!!!!!!!!!!!!!!!!!!!!!!!!!!!!!!!!!!!!!!!!!!!!!!!!!!!!!!!!!!!!!!!!!!!!!!!!!!!!!!!!!!!!!!!!!!!!!!!!!!!!!!!!!!!!!!!!!!!!!!!!!!!!!!!!!!!!!!!!!!!!!!!!!!!!!!!!!!!!!!!!!!!!!!!!!!!!!!!!!!!!!!!!!!!!!!!!!!!!!!!!!!!!!!!!!!!!!!!!!!!!!!!!!!!!!!!!!!!!!!!!!!!!!!!!!!!!!!!!!!!!!!!!!!!1!^" hidden="1"/>
          <p:cNvSpPr>
            <a:spLocks noChangeArrowheads="1"/>
          </p:cNvSpPr>
          <p:nvPr/>
        </p:nvSpPr>
        <p:spPr bwMode="auto">
          <a:xfrm>
            <a:off x="0" y="0"/>
            <a:ext cx="635" cy="635"/>
          </a:xfrm>
          <a:custGeom>
            <a:avLst/>
            <a:gdLst>
              <a:gd name="T0" fmla="*/ 319 w 21600"/>
              <a:gd name="T1" fmla="*/ 64 h 21600"/>
              <a:gd name="T2" fmla="*/ 86 w 21600"/>
              <a:gd name="T3" fmla="*/ 318 h 21600"/>
              <a:gd name="T4" fmla="*/ 319 w 21600"/>
              <a:gd name="T5" fmla="*/ 635 h 21600"/>
              <a:gd name="T6" fmla="*/ 549 w 21600"/>
              <a:gd name="T7" fmla="*/ 318 h 21600"/>
              <a:gd name="T8" fmla="*/ 17694720 60000 65536"/>
              <a:gd name="T9" fmla="*/ 11796480 60000 65536"/>
              <a:gd name="T10" fmla="*/ 5898240 60000 65536"/>
              <a:gd name="T11" fmla="*/ 0 60000 65536"/>
              <a:gd name="T12" fmla="*/ 5034 w 21600"/>
              <a:gd name="T13" fmla="*/ 2279 h 21600"/>
              <a:gd name="T14" fmla="*/ 16566 w 21600"/>
              <a:gd name="T15" fmla="*/ 1367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en-US"/>
          </a:p>
        </p:txBody>
      </p:sp>
      <p:sp>
        <p:nvSpPr>
          <p:cNvPr id="6" name="Rectangle 3"/>
          <p:cNvSpPr>
            <a:spLocks noChangeArrowheads="1"/>
          </p:cNvSpPr>
          <p:nvPr/>
        </p:nvSpPr>
        <p:spPr bwMode="auto">
          <a:xfrm>
            <a:off x="144117" y="523135"/>
            <a:ext cx="882047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5851525" algn="r"/>
              </a:tabLst>
              <a:defRPr>
                <a:solidFill>
                  <a:schemeClr val="tx1"/>
                </a:solidFill>
                <a:latin typeface="Arial" panose="020B0604020202020204" pitchFamily="34" charset="0"/>
              </a:defRPr>
            </a:lvl1pPr>
            <a:lvl2pPr eaLnBrk="0" hangingPunct="0">
              <a:tabLst>
                <a:tab pos="5851525" algn="r"/>
              </a:tabLst>
              <a:defRPr>
                <a:solidFill>
                  <a:schemeClr val="tx1"/>
                </a:solidFill>
                <a:latin typeface="Arial" panose="020B0604020202020204" pitchFamily="34" charset="0"/>
              </a:defRPr>
            </a:lvl2pPr>
            <a:lvl3pPr eaLnBrk="0" hangingPunct="0">
              <a:tabLst>
                <a:tab pos="5851525" algn="r"/>
              </a:tabLst>
              <a:defRPr>
                <a:solidFill>
                  <a:schemeClr val="tx1"/>
                </a:solidFill>
                <a:latin typeface="Arial" panose="020B0604020202020204" pitchFamily="34" charset="0"/>
              </a:defRPr>
            </a:lvl3pPr>
            <a:lvl4pPr eaLnBrk="0" hangingPunct="0">
              <a:tabLst>
                <a:tab pos="5851525" algn="r"/>
              </a:tabLst>
              <a:defRPr>
                <a:solidFill>
                  <a:schemeClr val="tx1"/>
                </a:solidFill>
                <a:latin typeface="Arial" panose="020B0604020202020204" pitchFamily="34" charset="0"/>
              </a:defRPr>
            </a:lvl4pPr>
            <a:lvl5pPr eaLnBrk="0" hangingPunct="0">
              <a:tabLst>
                <a:tab pos="5851525" algn="r"/>
              </a:tabLst>
              <a:defRPr>
                <a:solidFill>
                  <a:schemeClr val="tx1"/>
                </a:solidFill>
                <a:latin typeface="Arial" panose="020B0604020202020204" pitchFamily="34" charset="0"/>
              </a:defRPr>
            </a:lvl5pPr>
            <a:lvl6pPr eaLnBrk="0" fontAlgn="base" hangingPunct="0">
              <a:spcBef>
                <a:spcPct val="0"/>
              </a:spcBef>
              <a:spcAft>
                <a:spcPct val="0"/>
              </a:spcAft>
              <a:tabLst>
                <a:tab pos="5851525" algn="r"/>
              </a:tabLst>
              <a:defRPr>
                <a:solidFill>
                  <a:schemeClr val="tx1"/>
                </a:solidFill>
                <a:latin typeface="Arial" panose="020B0604020202020204" pitchFamily="34" charset="0"/>
              </a:defRPr>
            </a:lvl6pPr>
            <a:lvl7pPr eaLnBrk="0" fontAlgn="base" hangingPunct="0">
              <a:spcBef>
                <a:spcPct val="0"/>
              </a:spcBef>
              <a:spcAft>
                <a:spcPct val="0"/>
              </a:spcAft>
              <a:tabLst>
                <a:tab pos="5851525" algn="r"/>
              </a:tabLst>
              <a:defRPr>
                <a:solidFill>
                  <a:schemeClr val="tx1"/>
                </a:solidFill>
                <a:latin typeface="Arial" panose="020B0604020202020204" pitchFamily="34" charset="0"/>
              </a:defRPr>
            </a:lvl7pPr>
            <a:lvl8pPr eaLnBrk="0" fontAlgn="base" hangingPunct="0">
              <a:spcBef>
                <a:spcPct val="0"/>
              </a:spcBef>
              <a:spcAft>
                <a:spcPct val="0"/>
              </a:spcAft>
              <a:tabLst>
                <a:tab pos="5851525" algn="r"/>
              </a:tabLst>
              <a:defRPr>
                <a:solidFill>
                  <a:schemeClr val="tx1"/>
                </a:solidFill>
                <a:latin typeface="Arial" panose="020B0604020202020204" pitchFamily="34" charset="0"/>
              </a:defRPr>
            </a:lvl8pPr>
            <a:lvl9pPr eaLnBrk="0" fontAlgn="base" hangingPunct="0">
              <a:spcBef>
                <a:spcPct val="0"/>
              </a:spcBef>
              <a:spcAft>
                <a:spcPct val="0"/>
              </a:spcAft>
              <a:tabLst>
                <a:tab pos="5851525"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3GPP TSG RAN WG1 Ad Hoc Meeting	                                                R1-1801232</a:t>
            </a: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Vancouver, Canada, January 22</a:t>
            </a:r>
            <a:r>
              <a:rPr kumimoji="0" lang="en-US" altLang="zh-CN" sz="2000" b="1" i="0" u="none" strike="noStrike" cap="none" normalizeH="0" baseline="3000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nd</a:t>
            </a: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 26</a:t>
            </a:r>
            <a:r>
              <a:rPr kumimoji="0" lang="en-US" altLang="zh-CN" sz="2000" b="1" i="0" u="none" strike="noStrike" cap="none" normalizeH="0" baseline="3000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th</a:t>
            </a:r>
            <a:r>
              <a:rPr kumimoji="0" lang="en-US" altLang="zh-CN" sz="2000" b="1" i="0"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2018</a:t>
            </a:r>
            <a:r>
              <a:rPr kumimoji="0" lang="en-US" altLang="zh-CN" sz="2000" b="0" i="0" u="none" strike="noStrike" cap="none" normalizeH="0" baseline="0" dirty="0" smtClean="0">
                <a:ln>
                  <a:noFill/>
                </a:ln>
                <a:solidFill>
                  <a:schemeClr val="tx1"/>
                </a:solidFill>
                <a:effectLst/>
              </a:rPr>
              <a:t> </a:t>
            </a:r>
          </a:p>
        </p:txBody>
      </p:sp>
    </p:spTree>
    <p:extLst>
      <p:ext uri="{BB962C8B-B14F-4D97-AF65-F5344CB8AC3E}">
        <p14:creationId xmlns:p14="http://schemas.microsoft.com/office/powerpoint/2010/main" val="5466292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Performance Analysis</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85320198"/>
              </p:ext>
            </p:extLst>
          </p:nvPr>
        </p:nvGraphicFramePr>
        <p:xfrm>
          <a:off x="323528" y="2163004"/>
          <a:ext cx="8496943" cy="1121980"/>
        </p:xfrm>
        <a:graphic>
          <a:graphicData uri="http://schemas.openxmlformats.org/drawingml/2006/table">
            <a:tbl>
              <a:tblPr firstRow="1" firstCol="1" bandRow="1" bandCol="1">
                <a:tableStyleId>{5C22544A-7EE6-4342-B048-85BDC9FD1C3A}</a:tableStyleId>
              </a:tblPr>
              <a:tblGrid>
                <a:gridCol w="1213849"/>
                <a:gridCol w="1213849"/>
                <a:gridCol w="1213849"/>
                <a:gridCol w="1213849"/>
                <a:gridCol w="1213849"/>
                <a:gridCol w="1213849"/>
                <a:gridCol w="1213849"/>
              </a:tblGrid>
              <a:tr h="360000">
                <a:tc>
                  <a:txBody>
                    <a:bodyPr/>
                    <a:lstStyle/>
                    <a:p>
                      <a:pPr algn="ctr">
                        <a:spcAft>
                          <a:spcPts val="0"/>
                        </a:spcAft>
                      </a:pPr>
                      <a:r>
                        <a:rPr lang="en-US" sz="1800" dirty="0">
                          <a:effectLst/>
                        </a:rPr>
                        <a:t> </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a:effectLst/>
                        </a:rPr>
                        <a:t>Length-36</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a:effectLst/>
                        </a:rPr>
                        <a:t>Length-48</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a:effectLst/>
                        </a:rPr>
                        <a:t>Length-60</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a:effectLst/>
                        </a:rPr>
                        <a:t>Length-72</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800" b="1" kern="1200" dirty="0" smtClean="0">
                          <a:solidFill>
                            <a:srgbClr val="C00000"/>
                          </a:solidFill>
                          <a:effectLst/>
                          <a:latin typeface="+mn-lt"/>
                          <a:ea typeface="+mn-ea"/>
                          <a:cs typeface="+mn-cs"/>
                        </a:rPr>
                        <a:t>Length-96</a:t>
                      </a:r>
                      <a:endParaRPr lang="zh-CN" sz="1800" b="1" kern="1200" dirty="0">
                        <a:solidFill>
                          <a:srgbClr val="C00000"/>
                        </a:solidFill>
                        <a:effectLst/>
                        <a:latin typeface="+mn-lt"/>
                        <a:ea typeface="+mn-ea"/>
                        <a:cs typeface="+mn-cs"/>
                      </a:endParaRPr>
                    </a:p>
                  </a:txBody>
                  <a:tcPr marL="68580" marR="68580" marT="0" marB="0" anchor="ctr"/>
                </a:tc>
                <a:tc>
                  <a:txBody>
                    <a:bodyPr/>
                    <a:lstStyle/>
                    <a:p>
                      <a:pPr algn="ctr">
                        <a:spcAft>
                          <a:spcPts val="0"/>
                        </a:spcAft>
                      </a:pPr>
                      <a:r>
                        <a:rPr lang="en-US" altLang="zh-CN" sz="1800" b="1" kern="1200" dirty="0" smtClean="0">
                          <a:solidFill>
                            <a:srgbClr val="C00000"/>
                          </a:solidFill>
                          <a:effectLst/>
                          <a:latin typeface="+mn-lt"/>
                          <a:ea typeface="+mn-ea"/>
                          <a:cs typeface="+mn-cs"/>
                        </a:rPr>
                        <a:t>Length-192</a:t>
                      </a:r>
                      <a:endParaRPr lang="zh-CN" sz="1800" b="1" kern="1200" dirty="0">
                        <a:solidFill>
                          <a:srgbClr val="C00000"/>
                        </a:solidFill>
                        <a:effectLst/>
                        <a:latin typeface="+mn-lt"/>
                        <a:ea typeface="+mn-ea"/>
                        <a:cs typeface="+mn-cs"/>
                      </a:endParaRPr>
                    </a:p>
                  </a:txBody>
                  <a:tcPr marL="68580" marR="68580" marT="0" marB="0" anchor="ctr"/>
                </a:tc>
              </a:tr>
              <a:tr h="380990">
                <a:tc>
                  <a:txBody>
                    <a:bodyPr/>
                    <a:lstStyle/>
                    <a:p>
                      <a:pPr algn="ctr">
                        <a:spcAft>
                          <a:spcPts val="0"/>
                        </a:spcAft>
                      </a:pPr>
                      <a:r>
                        <a:rPr lang="en-US" sz="1800" dirty="0" smtClean="0">
                          <a:effectLst/>
                        </a:rPr>
                        <a:t>Length-12</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a:effectLst/>
                          <a:latin typeface="+mn-lt"/>
                          <a:ea typeface="Symbol" panose="05050102010706020507" pitchFamily="18" charset="2"/>
                        </a:rPr>
                        <a:t>9</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sz="1800" dirty="0">
                          <a:effectLst/>
                          <a:latin typeface="+mn-lt"/>
                          <a:ea typeface="Symbol" panose="05050102010706020507" pitchFamily="18" charset="2"/>
                        </a:rPr>
                        <a:t>7</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sz="1800" dirty="0">
                          <a:effectLst/>
                          <a:latin typeface="+mn-lt"/>
                          <a:ea typeface="Symbol" panose="05050102010706020507" pitchFamily="18" charset="2"/>
                        </a:rPr>
                        <a:t>10</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sz="1800" dirty="0">
                          <a:effectLst/>
                          <a:latin typeface="+mn-lt"/>
                          <a:ea typeface="Symbol" panose="05050102010706020507" pitchFamily="18" charset="2"/>
                        </a:rPr>
                        <a:t>9</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10</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9</a:t>
                      </a:r>
                      <a:endParaRPr lang="zh-CN" sz="1800" dirty="0">
                        <a:effectLst/>
                        <a:latin typeface="+mn-lt"/>
                        <a:ea typeface="宋体" panose="02010600030101010101" pitchFamily="2" charset="-122"/>
                      </a:endParaRPr>
                    </a:p>
                  </a:txBody>
                  <a:tcPr marL="68580" marR="68580" marT="0" marB="0" anchor="ctr">
                    <a:solidFill>
                      <a:srgbClr val="E9EDF4"/>
                    </a:solidFill>
                  </a:tcPr>
                </a:tc>
              </a:tr>
              <a:tr h="380990">
                <a:tc>
                  <a:txBody>
                    <a:bodyPr/>
                    <a:lstStyle/>
                    <a:p>
                      <a:pPr algn="ctr">
                        <a:spcAft>
                          <a:spcPts val="0"/>
                        </a:spcAft>
                      </a:pPr>
                      <a:r>
                        <a:rPr lang="en-US" sz="1800" dirty="0" err="1">
                          <a:effectLst/>
                        </a:rPr>
                        <a:t>Max.Corr</a:t>
                      </a:r>
                      <a:r>
                        <a:rPr lang="en-US" sz="1800" dirty="0">
                          <a:effectLst/>
                        </a:rPr>
                        <a:t>.</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r>
                        <a:rPr lang="en-US" altLang="zh-CN" dirty="0" smtClean="0"/>
                        <a:t>0.872</a:t>
                      </a:r>
                      <a:endParaRPr lang="zh-CN" altLang="en-US" dirty="0"/>
                    </a:p>
                  </a:txBody>
                  <a:tcPr marL="68580" marR="68580" marT="0" marB="0" anchor="ctr">
                    <a:solidFill>
                      <a:srgbClr val="E9EDF4"/>
                    </a:solidFill>
                  </a:tcPr>
                </a:tc>
                <a:tc>
                  <a:txBody>
                    <a:bodyPr/>
                    <a:lstStyle/>
                    <a:p>
                      <a:pPr algn="ctr"/>
                      <a:r>
                        <a:rPr lang="en-US" altLang="zh-CN" dirty="0" smtClean="0"/>
                        <a:t>0.8677</a:t>
                      </a:r>
                      <a:endParaRPr lang="zh-CN" altLang="en-US" dirty="0"/>
                    </a:p>
                  </a:txBody>
                  <a:tcPr marL="68580" marR="68580" marT="0" marB="0" anchor="ctr">
                    <a:solidFill>
                      <a:srgbClr val="E9EDF4"/>
                    </a:solidFill>
                  </a:tcPr>
                </a:tc>
                <a:tc>
                  <a:txBody>
                    <a:bodyPr/>
                    <a:lstStyle/>
                    <a:p>
                      <a:pPr algn="ctr"/>
                      <a:r>
                        <a:rPr lang="en-US" altLang="zh-CN" dirty="0" smtClean="0"/>
                        <a:t>0.8949</a:t>
                      </a:r>
                      <a:endParaRPr lang="zh-CN" altLang="en-US" dirty="0"/>
                    </a:p>
                  </a:txBody>
                  <a:tcPr marL="68580" marR="68580" marT="0" marB="0" anchor="ctr">
                    <a:solidFill>
                      <a:srgbClr val="E9EDF4"/>
                    </a:solidFill>
                  </a:tcPr>
                </a:tc>
                <a:tc>
                  <a:txBody>
                    <a:bodyPr/>
                    <a:lstStyle/>
                    <a:p>
                      <a:pPr algn="ctr"/>
                      <a:r>
                        <a:rPr lang="en-US" altLang="zh-CN" dirty="0" smtClean="0"/>
                        <a:t>0.8749</a:t>
                      </a:r>
                      <a:endParaRPr lang="zh-CN" altLang="en-US" dirty="0"/>
                    </a:p>
                  </a:txBody>
                  <a:tcPr marL="68580" marR="68580" marT="0" marB="0" anchor="ctr">
                    <a:solidFill>
                      <a:srgbClr val="E9EDF4"/>
                    </a:solidFill>
                  </a:tcPr>
                </a:tc>
                <a:tc>
                  <a:txBody>
                    <a:bodyPr/>
                    <a:lstStyle/>
                    <a:p>
                      <a:pPr algn="ctr"/>
                      <a:r>
                        <a:rPr lang="en-US" altLang="zh-CN" dirty="0" smtClean="0"/>
                        <a:t>0.8782</a:t>
                      </a:r>
                      <a:endParaRPr lang="zh-CN" altLang="en-US" dirty="0"/>
                    </a:p>
                  </a:txBody>
                  <a:tcPr marL="68580" marR="68580" marT="0" marB="0" anchor="ctr">
                    <a:solidFill>
                      <a:srgbClr val="E9EDF4"/>
                    </a:solidFill>
                  </a:tcPr>
                </a:tc>
                <a:tc>
                  <a:txBody>
                    <a:bodyPr/>
                    <a:lstStyle/>
                    <a:p>
                      <a:pPr algn="ctr"/>
                      <a:r>
                        <a:rPr lang="en-US" altLang="zh-CN" dirty="0" smtClean="0"/>
                        <a:t>0.8759</a:t>
                      </a:r>
                      <a:endParaRPr lang="zh-CN" altLang="en-US" dirty="0"/>
                    </a:p>
                  </a:txBody>
                  <a:tcPr marL="68580" marR="68580" marT="0" marB="0" anchor="ctr">
                    <a:solidFill>
                      <a:srgbClr val="E9EDF4"/>
                    </a:solidFill>
                  </a:tcPr>
                </a:tc>
              </a:tr>
            </a:tbl>
          </a:graphicData>
        </a:graphic>
      </p:graphicFrame>
      <p:sp>
        <p:nvSpPr>
          <p:cNvPr id="6" name="矩形 5"/>
          <p:cNvSpPr/>
          <p:nvPr/>
        </p:nvSpPr>
        <p:spPr>
          <a:xfrm>
            <a:off x="609704" y="1628800"/>
            <a:ext cx="7924592" cy="338554"/>
          </a:xfrm>
          <a:prstGeom prst="rect">
            <a:avLst/>
          </a:prstGeom>
        </p:spPr>
        <p:txBody>
          <a:bodyPr wrap="square">
            <a:spAutoFit/>
          </a:bodyPr>
          <a:lstStyle/>
          <a:p>
            <a:pPr algn="ctr"/>
            <a:r>
              <a:rPr lang="en-US" altLang="zh-CN" sz="1600" dirty="0" smtClean="0">
                <a:latin typeface="+mn-lt"/>
              </a:rPr>
              <a:t>Table 1 number </a:t>
            </a:r>
            <a:r>
              <a:rPr lang="en-US" altLang="zh-CN" sz="1600" dirty="0">
                <a:latin typeface="+mn-lt"/>
              </a:rPr>
              <a:t>of sequences pair with cross-correlation higher than </a:t>
            </a:r>
            <a:r>
              <a:rPr lang="en-US" altLang="zh-CN" sz="1600" dirty="0" smtClean="0">
                <a:latin typeface="+mn-lt"/>
              </a:rPr>
              <a:t>0.8 </a:t>
            </a:r>
            <a:r>
              <a:rPr lang="en-US" altLang="zh-CN" sz="1600" dirty="0" smtClean="0">
                <a:solidFill>
                  <a:srgbClr val="FF0000"/>
                </a:solidFill>
                <a:latin typeface="+mn-lt"/>
              </a:rPr>
              <a:t>before</a:t>
            </a:r>
            <a:r>
              <a:rPr lang="en-US" altLang="zh-CN" sz="1600" dirty="0" smtClean="0">
                <a:latin typeface="+mn-lt"/>
              </a:rPr>
              <a:t> re-ordering</a:t>
            </a:r>
            <a:endParaRPr lang="zh-CN" altLang="en-US" sz="1600" dirty="0">
              <a:latin typeface="+mn-lt"/>
            </a:endParaRPr>
          </a:p>
        </p:txBody>
      </p:sp>
      <p:sp>
        <p:nvSpPr>
          <p:cNvPr id="7" name="矩形 6"/>
          <p:cNvSpPr/>
          <p:nvPr/>
        </p:nvSpPr>
        <p:spPr>
          <a:xfrm>
            <a:off x="611560" y="3635732"/>
            <a:ext cx="7924592" cy="338554"/>
          </a:xfrm>
          <a:prstGeom prst="rect">
            <a:avLst/>
          </a:prstGeom>
        </p:spPr>
        <p:txBody>
          <a:bodyPr wrap="square">
            <a:spAutoFit/>
          </a:bodyPr>
          <a:lstStyle/>
          <a:p>
            <a:pPr algn="ctr"/>
            <a:r>
              <a:rPr lang="en-US" altLang="zh-CN" sz="1600" dirty="0" smtClean="0">
                <a:latin typeface="+mn-lt"/>
              </a:rPr>
              <a:t>Table 2 number </a:t>
            </a:r>
            <a:r>
              <a:rPr lang="en-US" altLang="zh-CN" sz="1600" dirty="0">
                <a:latin typeface="+mn-lt"/>
              </a:rPr>
              <a:t>of sequences pair with cross-correlation higher than </a:t>
            </a:r>
            <a:r>
              <a:rPr lang="en-US" altLang="zh-CN" sz="1600" dirty="0" smtClean="0">
                <a:latin typeface="+mn-lt"/>
              </a:rPr>
              <a:t>0.8 </a:t>
            </a:r>
            <a:r>
              <a:rPr lang="en-US" altLang="zh-CN" sz="1600" dirty="0" smtClean="0">
                <a:solidFill>
                  <a:srgbClr val="FF0000"/>
                </a:solidFill>
                <a:latin typeface="+mn-lt"/>
              </a:rPr>
              <a:t>after</a:t>
            </a:r>
            <a:r>
              <a:rPr lang="en-US" altLang="zh-CN" sz="1600" dirty="0" smtClean="0">
                <a:latin typeface="+mn-lt"/>
              </a:rPr>
              <a:t> re-ordering</a:t>
            </a:r>
            <a:endParaRPr lang="zh-CN" altLang="en-US" sz="1600" dirty="0">
              <a:latin typeface="+mn-lt"/>
            </a:endParaRPr>
          </a:p>
        </p:txBody>
      </p:sp>
      <p:graphicFrame>
        <p:nvGraphicFramePr>
          <p:cNvPr id="8" name="表格 7"/>
          <p:cNvGraphicFramePr>
            <a:graphicFrameLocks noGrp="1"/>
          </p:cNvGraphicFramePr>
          <p:nvPr>
            <p:extLst>
              <p:ext uri="{D42A27DB-BD31-4B8C-83A1-F6EECF244321}">
                <p14:modId xmlns:p14="http://schemas.microsoft.com/office/powerpoint/2010/main" val="588121793"/>
              </p:ext>
            </p:extLst>
          </p:nvPr>
        </p:nvGraphicFramePr>
        <p:xfrm>
          <a:off x="323528" y="4077072"/>
          <a:ext cx="8496943" cy="1121980"/>
        </p:xfrm>
        <a:graphic>
          <a:graphicData uri="http://schemas.openxmlformats.org/drawingml/2006/table">
            <a:tbl>
              <a:tblPr firstRow="1" firstCol="1" bandRow="1" bandCol="1">
                <a:tableStyleId>{5C22544A-7EE6-4342-B048-85BDC9FD1C3A}</a:tableStyleId>
              </a:tblPr>
              <a:tblGrid>
                <a:gridCol w="1213849"/>
                <a:gridCol w="1213849"/>
                <a:gridCol w="1213849"/>
                <a:gridCol w="1213849"/>
                <a:gridCol w="1213849"/>
                <a:gridCol w="1213849"/>
                <a:gridCol w="1213849"/>
              </a:tblGrid>
              <a:tr h="360000">
                <a:tc>
                  <a:txBody>
                    <a:bodyPr/>
                    <a:lstStyle/>
                    <a:p>
                      <a:pPr algn="ctr">
                        <a:spcAft>
                          <a:spcPts val="0"/>
                        </a:spcAft>
                      </a:pPr>
                      <a:r>
                        <a:rPr lang="en-US" sz="1800" dirty="0">
                          <a:effectLst/>
                        </a:rPr>
                        <a:t> </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r>
                        <a:rPr lang="en-US" altLang="zh-CN" dirty="0" smtClean="0"/>
                        <a:t>Length-36</a:t>
                      </a:r>
                      <a:endParaRPr lang="zh-CN" altLang="en-US" dirty="0"/>
                    </a:p>
                  </a:txBody>
                  <a:tcPr marL="68580" marR="68580" marT="0" marB="0" anchor="ctr"/>
                </a:tc>
                <a:tc>
                  <a:txBody>
                    <a:bodyPr/>
                    <a:lstStyle/>
                    <a:p>
                      <a:pPr algn="ctr">
                        <a:spcAft>
                          <a:spcPts val="0"/>
                        </a:spcAft>
                      </a:pPr>
                      <a:r>
                        <a:rPr lang="en-US" sz="1800" dirty="0" smtClean="0">
                          <a:effectLst/>
                        </a:rPr>
                        <a:t>Length-48</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smtClean="0">
                          <a:effectLst/>
                        </a:rPr>
                        <a:t>Length-60</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smtClean="0">
                          <a:effectLst/>
                        </a:rPr>
                        <a:t>Length-72</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smtClean="0">
                          <a:solidFill>
                            <a:srgbClr val="C00000"/>
                          </a:solidFill>
                          <a:effectLst/>
                        </a:rPr>
                        <a:t>Length-96</a:t>
                      </a:r>
                      <a:endParaRPr lang="zh-CN" sz="1800" dirty="0">
                        <a:solidFill>
                          <a:srgbClr val="C00000"/>
                        </a:solidFill>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sz="1800" dirty="0" smtClean="0">
                          <a:solidFill>
                            <a:srgbClr val="C00000"/>
                          </a:solidFill>
                          <a:effectLst/>
                        </a:rPr>
                        <a:t>Length-192</a:t>
                      </a:r>
                      <a:endParaRPr lang="zh-CN" sz="1800" dirty="0">
                        <a:solidFill>
                          <a:srgbClr val="C00000"/>
                        </a:solidFill>
                        <a:effectLst/>
                        <a:latin typeface="Times New Roman" panose="02020603050405020304" pitchFamily="18" charset="0"/>
                        <a:ea typeface="宋体" panose="02010600030101010101" pitchFamily="2" charset="-122"/>
                      </a:endParaRPr>
                    </a:p>
                  </a:txBody>
                  <a:tcPr marL="68580" marR="68580" marT="0" marB="0" anchor="ctr"/>
                </a:tc>
              </a:tr>
              <a:tr h="380990">
                <a:tc>
                  <a:txBody>
                    <a:bodyPr/>
                    <a:lstStyle/>
                    <a:p>
                      <a:pPr algn="ctr">
                        <a:spcAft>
                          <a:spcPts val="0"/>
                        </a:spcAft>
                      </a:pPr>
                      <a:r>
                        <a:rPr lang="en-US" sz="1800" dirty="0" smtClean="0">
                          <a:effectLst/>
                        </a:rPr>
                        <a:t>Length-12</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r>
                        <a:rPr lang="en-US" altLang="zh-CN" dirty="0" smtClean="0"/>
                        <a:t>1</a:t>
                      </a:r>
                      <a:endParaRPr lang="zh-CN" altLang="en-US" dirty="0"/>
                    </a:p>
                  </a:txBody>
                  <a:tcPr marL="68580" marR="68580" marT="0" marB="0" anchor="ctr">
                    <a:solidFill>
                      <a:srgbClr val="E9EDF4"/>
                    </a:solidFill>
                  </a:tcPr>
                </a:tc>
                <a:tc>
                  <a:txBody>
                    <a:bodyPr/>
                    <a:lstStyle/>
                    <a:p>
                      <a:pPr algn="ctr"/>
                      <a:r>
                        <a:rPr lang="en-US" altLang="zh-CN" dirty="0" smtClean="0"/>
                        <a:t>2</a:t>
                      </a:r>
                      <a:endParaRPr lang="zh-CN" altLang="en-US" dirty="0"/>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2</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1</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1</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1</a:t>
                      </a:r>
                      <a:endParaRPr lang="zh-CN" sz="1800" dirty="0">
                        <a:effectLst/>
                        <a:latin typeface="+mn-lt"/>
                        <a:ea typeface="宋体" panose="02010600030101010101" pitchFamily="2" charset="-122"/>
                      </a:endParaRPr>
                    </a:p>
                  </a:txBody>
                  <a:tcPr marL="68580" marR="68580" marT="0" marB="0" anchor="ctr">
                    <a:solidFill>
                      <a:srgbClr val="E9EDF4"/>
                    </a:solidFill>
                  </a:tcPr>
                </a:tc>
              </a:tr>
              <a:tr h="380990">
                <a:tc>
                  <a:txBody>
                    <a:bodyPr/>
                    <a:lstStyle/>
                    <a:p>
                      <a:pPr algn="ctr">
                        <a:spcAft>
                          <a:spcPts val="0"/>
                        </a:spcAft>
                      </a:pPr>
                      <a:r>
                        <a:rPr lang="en-US" sz="1800" dirty="0" err="1">
                          <a:effectLst/>
                        </a:rPr>
                        <a:t>Max.Corr</a:t>
                      </a:r>
                      <a:r>
                        <a:rPr lang="en-US" sz="1800" dirty="0">
                          <a:effectLst/>
                        </a:rPr>
                        <a:t>.</a:t>
                      </a:r>
                      <a:endParaRPr lang="zh-CN" sz="18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r>
                        <a:rPr lang="en-US" altLang="zh-CN" dirty="0" smtClean="0"/>
                        <a:t>0.831</a:t>
                      </a:r>
                      <a:endParaRPr lang="zh-CN" altLang="en-US" dirty="0"/>
                    </a:p>
                  </a:txBody>
                  <a:tcPr marL="68580" marR="68580" marT="0" marB="0" anchor="ctr">
                    <a:solidFill>
                      <a:srgbClr val="E9EDF4"/>
                    </a:solidFill>
                  </a:tcPr>
                </a:tc>
                <a:tc>
                  <a:txBody>
                    <a:bodyPr/>
                    <a:lstStyle/>
                    <a:p>
                      <a:pPr algn="ctr"/>
                      <a:r>
                        <a:rPr lang="en-US" altLang="zh-CN" dirty="0" smtClean="0"/>
                        <a:t>0.8111</a:t>
                      </a:r>
                      <a:endParaRPr lang="zh-CN" altLang="en-US" dirty="0"/>
                    </a:p>
                  </a:txBody>
                  <a:tcPr marL="68580" marR="68580" marT="0" marB="0" anchor="ctr">
                    <a:solidFill>
                      <a:srgbClr val="E9EDF4"/>
                    </a:solidFill>
                  </a:tcPr>
                </a:tc>
                <a:tc>
                  <a:txBody>
                    <a:bodyPr/>
                    <a:lstStyle/>
                    <a:p>
                      <a:pPr algn="ctr"/>
                      <a:r>
                        <a:rPr lang="en-US" altLang="zh-CN" dirty="0" smtClean="0"/>
                        <a:t>0.8241</a:t>
                      </a:r>
                      <a:endParaRPr lang="zh-CN" altLang="en-US" dirty="0"/>
                    </a:p>
                  </a:txBody>
                  <a:tcPr marL="68580" marR="68580" marT="0" marB="0" anchor="ctr">
                    <a:solidFill>
                      <a:srgbClr val="E9EDF4"/>
                    </a:solidFill>
                  </a:tcPr>
                </a:tc>
                <a:tc>
                  <a:txBody>
                    <a:bodyPr/>
                    <a:lstStyle/>
                    <a:p>
                      <a:pPr algn="ctr"/>
                      <a:r>
                        <a:rPr lang="en-US" altLang="zh-CN" dirty="0" smtClean="0"/>
                        <a:t>0.8074</a:t>
                      </a:r>
                      <a:endParaRPr lang="zh-CN" altLang="en-US" dirty="0"/>
                    </a:p>
                  </a:txBody>
                  <a:tcPr marL="68580" marR="68580" marT="0" marB="0" anchor="ctr">
                    <a:solidFill>
                      <a:srgbClr val="E9EDF4"/>
                    </a:solidFill>
                  </a:tcPr>
                </a:tc>
                <a:tc>
                  <a:txBody>
                    <a:bodyPr/>
                    <a:lstStyle/>
                    <a:p>
                      <a:pPr algn="ctr"/>
                      <a:r>
                        <a:rPr lang="en-US" altLang="zh-CN" dirty="0" smtClean="0"/>
                        <a:t>0.8131</a:t>
                      </a:r>
                      <a:endParaRPr lang="zh-CN" altLang="en-US" dirty="0"/>
                    </a:p>
                  </a:txBody>
                  <a:tcPr marL="68580" marR="68580" marT="0" marB="0" anchor="ctr">
                    <a:solidFill>
                      <a:srgbClr val="E9EDF4"/>
                    </a:solidFill>
                  </a:tcPr>
                </a:tc>
                <a:tc>
                  <a:txBody>
                    <a:bodyPr/>
                    <a:lstStyle/>
                    <a:p>
                      <a:pPr algn="ctr"/>
                      <a:r>
                        <a:rPr lang="en-US" altLang="zh-CN" dirty="0" smtClean="0"/>
                        <a:t>0.8599</a:t>
                      </a:r>
                      <a:endParaRPr lang="zh-CN" altLang="en-US" dirty="0"/>
                    </a:p>
                  </a:txBody>
                  <a:tcPr marL="68580" marR="68580" marT="0" marB="0" anchor="ctr">
                    <a:solidFill>
                      <a:srgbClr val="E9EDF4"/>
                    </a:solidFill>
                  </a:tcPr>
                </a:tc>
              </a:tr>
            </a:tbl>
          </a:graphicData>
        </a:graphic>
      </p:graphicFrame>
      <p:sp>
        <p:nvSpPr>
          <p:cNvPr id="9" name="文本框 8"/>
          <p:cNvSpPr txBox="1"/>
          <p:nvPr/>
        </p:nvSpPr>
        <p:spPr>
          <a:xfrm>
            <a:off x="539552" y="5435932"/>
            <a:ext cx="6336704" cy="369332"/>
          </a:xfrm>
          <a:prstGeom prst="rect">
            <a:avLst/>
          </a:prstGeom>
          <a:noFill/>
        </p:spPr>
        <p:txBody>
          <a:bodyPr wrap="square" rtlCol="0">
            <a:spAutoFit/>
          </a:bodyPr>
          <a:lstStyle/>
          <a:p>
            <a:r>
              <a:rPr lang="en-US" altLang="zh-CN" dirty="0" smtClean="0"/>
              <a:t>Note: the ordering proposed in </a:t>
            </a:r>
            <a:r>
              <a:rPr lang="en-US" altLang="zh-CN" dirty="0" smtClean="0">
                <a:solidFill>
                  <a:srgbClr val="C00000"/>
                </a:solidFill>
              </a:rPr>
              <a:t>R1-1800088</a:t>
            </a:r>
            <a:r>
              <a:rPr lang="en-US" altLang="zh-CN" dirty="0" smtClean="0"/>
              <a:t> is used in Table 2. </a:t>
            </a:r>
            <a:endParaRPr lang="zh-CN" altLang="en-US" dirty="0"/>
          </a:p>
        </p:txBody>
      </p:sp>
      <p:sp>
        <p:nvSpPr>
          <p:cNvPr id="12" name="文本框 11"/>
          <p:cNvSpPr txBox="1"/>
          <p:nvPr/>
        </p:nvSpPr>
        <p:spPr>
          <a:xfrm>
            <a:off x="539552" y="5949280"/>
            <a:ext cx="7994744" cy="646331"/>
          </a:xfrm>
          <a:prstGeom prst="rect">
            <a:avLst/>
          </a:prstGeom>
          <a:noFill/>
        </p:spPr>
        <p:txBody>
          <a:bodyPr wrap="square" rtlCol="0">
            <a:spAutoFit/>
          </a:bodyPr>
          <a:lstStyle/>
          <a:p>
            <a:pPr algn="just"/>
            <a:r>
              <a:rPr lang="en-US" altLang="zh-CN" dirty="0" smtClean="0"/>
              <a:t>Note: Sequences </a:t>
            </a:r>
            <a:r>
              <a:rPr lang="en-US" altLang="zh-CN" dirty="0"/>
              <a:t>for </a:t>
            </a:r>
            <a:r>
              <a:rPr lang="en-US" altLang="zh-CN" dirty="0" smtClean="0"/>
              <a:t>length&gt;72 </a:t>
            </a:r>
            <a:r>
              <a:rPr lang="en-US" altLang="zh-CN" dirty="0"/>
              <a:t>shows similar </a:t>
            </a:r>
            <a:r>
              <a:rPr lang="en-US" altLang="zh-CN" dirty="0" smtClean="0"/>
              <a:t>result </a:t>
            </a:r>
            <a:r>
              <a:rPr lang="en-US" altLang="zh-CN" dirty="0"/>
              <a:t>of </a:t>
            </a:r>
            <a:r>
              <a:rPr lang="en-US" altLang="zh-CN" dirty="0" smtClean="0"/>
              <a:t>cross-correlations </a:t>
            </a:r>
            <a:r>
              <a:rPr lang="en-US" altLang="zh-CN" dirty="0"/>
              <a:t>due to the grouping function for </a:t>
            </a:r>
            <a:r>
              <a:rPr lang="en-US" altLang="zh-CN" dirty="0" smtClean="0"/>
              <a:t>sequences &gt;=36</a:t>
            </a:r>
            <a:endParaRPr lang="en-US" altLang="zh-CN" dirty="0"/>
          </a:p>
        </p:txBody>
      </p:sp>
    </p:spTree>
    <p:extLst>
      <p:ext uri="{BB962C8B-B14F-4D97-AF65-F5344CB8AC3E}">
        <p14:creationId xmlns:p14="http://schemas.microsoft.com/office/powerpoint/2010/main" val="450747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Performance Analysis</a:t>
            </a:r>
            <a:endParaRPr lang="zh-CN" altLang="en-US" dirty="0"/>
          </a:p>
        </p:txBody>
      </p:sp>
      <p:sp>
        <p:nvSpPr>
          <p:cNvPr id="3" name="内容占位符 2"/>
          <p:cNvSpPr>
            <a:spLocks noGrp="1"/>
          </p:cNvSpPr>
          <p:nvPr>
            <p:ph idx="1"/>
          </p:nvPr>
        </p:nvSpPr>
        <p:spPr>
          <a:xfrm>
            <a:off x="628650" y="1556792"/>
            <a:ext cx="8191822" cy="5301208"/>
          </a:xfrm>
        </p:spPr>
        <p:txBody>
          <a:bodyPr>
            <a:normAutofit lnSpcReduction="10000"/>
          </a:bodyPr>
          <a:lstStyle/>
          <a:p>
            <a:pPr algn="just"/>
            <a:r>
              <a:rPr lang="en-US" altLang="zh-CN" sz="2000" dirty="0" smtClean="0"/>
              <a:t>For cross-correlation in page 2, for each pair of sequences, all </a:t>
            </a:r>
            <a:r>
              <a:rPr lang="en-US" altLang="zh-CN" sz="2000" dirty="0" smtClean="0">
                <a:solidFill>
                  <a:srgbClr val="FF0000"/>
                </a:solidFill>
              </a:rPr>
              <a:t>cyclic shifts </a:t>
            </a:r>
            <a:r>
              <a:rPr lang="en-US" altLang="zh-CN" sz="2000" dirty="0" smtClean="0"/>
              <a:t>of the short sequence and all </a:t>
            </a:r>
            <a:r>
              <a:rPr lang="en-US" altLang="zh-CN" sz="2000" dirty="0" smtClean="0">
                <a:solidFill>
                  <a:srgbClr val="FF0000"/>
                </a:solidFill>
              </a:rPr>
              <a:t>cyclic shifts </a:t>
            </a:r>
            <a:r>
              <a:rPr lang="en-US" altLang="zh-CN" sz="2000" dirty="0" smtClean="0"/>
              <a:t>of long sequence(ZC sequence) are considered with time shift granularity 1/(32*</a:t>
            </a:r>
            <a:r>
              <a:rPr lang="en-US" altLang="zh-CN" sz="2000" dirty="0" err="1" smtClean="0"/>
              <a:t>N_length</a:t>
            </a:r>
            <a:r>
              <a:rPr lang="en-US" altLang="zh-CN" sz="2000" dirty="0" smtClean="0"/>
              <a:t>), where </a:t>
            </a:r>
            <a:r>
              <a:rPr lang="en-US" altLang="zh-CN" sz="2000" dirty="0" err="1" smtClean="0"/>
              <a:t>N_length</a:t>
            </a:r>
            <a:r>
              <a:rPr lang="en-US" altLang="zh-CN" sz="2000" dirty="0" smtClean="0"/>
              <a:t> is the length of the long sequence.  </a:t>
            </a:r>
          </a:p>
          <a:p>
            <a:pPr lvl="1" algn="just"/>
            <a:r>
              <a:rPr lang="en-US" altLang="zh-CN" sz="1600" dirty="0" smtClean="0"/>
              <a:t>cross-correlation is between  a shift version of a short sequence and  a shift version of a long sequence</a:t>
            </a:r>
            <a:endParaRPr lang="en-US" altLang="zh-CN" sz="1600" dirty="0"/>
          </a:p>
          <a:p>
            <a:pPr algn="just"/>
            <a:r>
              <a:rPr lang="en-US" altLang="zh-CN" sz="2000" dirty="0" smtClean="0"/>
              <a:t>For cross-correlation in page 2, all possible frequency positions of short sequence are considered. For example, for length-12 CGS and length-36 sequence, following overlap scenarios are all considered:</a:t>
            </a:r>
          </a:p>
          <a:p>
            <a:pPr marL="0" indent="0">
              <a:buNone/>
            </a:pPr>
            <a:endParaRPr lang="en-US" altLang="zh-CN" sz="2000" dirty="0" smtClean="0"/>
          </a:p>
          <a:p>
            <a:pPr marL="0" indent="0">
              <a:buNone/>
            </a:pPr>
            <a:endParaRPr lang="en-US" altLang="zh-CN" sz="2000" dirty="0"/>
          </a:p>
          <a:p>
            <a:pPr marL="0" indent="0">
              <a:buNone/>
            </a:pPr>
            <a:endParaRPr lang="en-US" altLang="zh-CN" sz="2000" dirty="0" smtClean="0"/>
          </a:p>
          <a:p>
            <a:pPr marL="0" indent="0">
              <a:buNone/>
            </a:pPr>
            <a:endParaRPr lang="en-US" altLang="zh-CN" sz="2000" dirty="0"/>
          </a:p>
          <a:p>
            <a:pPr marL="0" indent="0">
              <a:buNone/>
            </a:pPr>
            <a:endParaRPr lang="en-US" altLang="zh-CN" sz="2000" dirty="0" smtClean="0"/>
          </a:p>
          <a:p>
            <a:pPr marL="0" indent="0">
              <a:buNone/>
            </a:pPr>
            <a:endParaRPr lang="en-US" altLang="zh-CN" sz="2000" dirty="0" smtClean="0"/>
          </a:p>
          <a:p>
            <a:pPr lvl="1" algn="just"/>
            <a:r>
              <a:rPr lang="en-US" altLang="zh-CN" sz="1600" dirty="0" smtClean="0"/>
              <a:t>Note: </a:t>
            </a:r>
            <a:r>
              <a:rPr lang="en-US" altLang="zh-CN" sz="1600" dirty="0"/>
              <a:t>cross-correlation </a:t>
            </a:r>
            <a:r>
              <a:rPr lang="en-US" altLang="zh-CN" sz="1600" dirty="0" smtClean="0"/>
              <a:t>evaluation result </a:t>
            </a:r>
            <a:r>
              <a:rPr lang="en-US" altLang="zh-CN" sz="1600" dirty="0"/>
              <a:t>is </a:t>
            </a:r>
            <a:r>
              <a:rPr lang="en-US" altLang="zh-CN" sz="1600" dirty="0" smtClean="0"/>
              <a:t>same for all possible overlap scenarios because </a:t>
            </a:r>
            <a:r>
              <a:rPr lang="en-US" altLang="zh-CN" sz="1600" dirty="0"/>
              <a:t>of the property of ZC </a:t>
            </a:r>
            <a:r>
              <a:rPr lang="en-US" altLang="zh-CN" sz="1600" dirty="0" smtClean="0"/>
              <a:t>sequences.</a:t>
            </a:r>
            <a:endParaRPr lang="zh-CN" altLang="en-US" sz="1600" dirty="0"/>
          </a:p>
        </p:txBody>
      </p:sp>
      <p:graphicFrame>
        <p:nvGraphicFramePr>
          <p:cNvPr id="4" name="对象 3"/>
          <p:cNvGraphicFramePr>
            <a:graphicFrameLocks noChangeAspect="1"/>
          </p:cNvGraphicFramePr>
          <p:nvPr>
            <p:extLst>
              <p:ext uri="{D42A27DB-BD31-4B8C-83A1-F6EECF244321}">
                <p14:modId xmlns:p14="http://schemas.microsoft.com/office/powerpoint/2010/main" val="1672863742"/>
              </p:ext>
            </p:extLst>
          </p:nvPr>
        </p:nvGraphicFramePr>
        <p:xfrm>
          <a:off x="2123728" y="3921396"/>
          <a:ext cx="5040560" cy="2387924"/>
        </p:xfrm>
        <a:graphic>
          <a:graphicData uri="http://schemas.openxmlformats.org/presentationml/2006/ole">
            <mc:AlternateContent xmlns:mc="http://schemas.openxmlformats.org/markup-compatibility/2006">
              <mc:Choice xmlns:v="urn:schemas-microsoft-com:vml" Requires="v">
                <p:oleObj spid="_x0000_s1073" name="Visio" r:id="rId3" imgW="6105620" imgH="4076795" progId="Visio.Drawing.15">
                  <p:embed/>
                </p:oleObj>
              </mc:Choice>
              <mc:Fallback>
                <p:oleObj name="Visio" r:id="rId3" imgW="6105620" imgH="4076795" progId="Visio.Drawing.15">
                  <p:embed/>
                  <p:pic>
                    <p:nvPicPr>
                      <p:cNvPr id="0" name=""/>
                      <p:cNvPicPr/>
                      <p:nvPr/>
                    </p:nvPicPr>
                    <p:blipFill>
                      <a:blip r:embed="rId4"/>
                      <a:stretch>
                        <a:fillRect/>
                      </a:stretch>
                    </p:blipFill>
                    <p:spPr>
                      <a:xfrm>
                        <a:off x="2123728" y="3921396"/>
                        <a:ext cx="5040560" cy="2387924"/>
                      </a:xfrm>
                      <a:prstGeom prst="rect">
                        <a:avLst/>
                      </a:prstGeom>
                    </p:spPr>
                  </p:pic>
                </p:oleObj>
              </mc:Fallback>
            </mc:AlternateContent>
          </a:graphicData>
        </a:graphic>
      </p:graphicFrame>
    </p:spTree>
    <p:extLst>
      <p:ext uri="{BB962C8B-B14F-4D97-AF65-F5344CB8AC3E}">
        <p14:creationId xmlns:p14="http://schemas.microsoft.com/office/powerpoint/2010/main" val="4873979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975643"/>
          </a:xfrm>
        </p:spPr>
        <p:txBody>
          <a:bodyPr>
            <a:normAutofit fontScale="90000"/>
          </a:bodyPr>
          <a:lstStyle/>
          <a:p>
            <a:pPr algn="ctr"/>
            <a:r>
              <a:rPr lang="en-US" altLang="zh-CN" sz="3600" dirty="0" smtClean="0"/>
              <a:t>Example for all frequency positions of short sequence </a:t>
            </a:r>
            <a:endParaRPr lang="zh-CN" altLang="en-US" sz="3600" dirty="0"/>
          </a:p>
        </p:txBody>
      </p:sp>
      <p:sp>
        <p:nvSpPr>
          <p:cNvPr id="3" name="内容占位符 2"/>
          <p:cNvSpPr>
            <a:spLocks noGrp="1"/>
          </p:cNvSpPr>
          <p:nvPr>
            <p:ph idx="1"/>
          </p:nvPr>
        </p:nvSpPr>
        <p:spPr>
          <a:xfrm>
            <a:off x="628650" y="1309910"/>
            <a:ext cx="7886700" cy="5071418"/>
          </a:xfrm>
        </p:spPr>
        <p:txBody>
          <a:bodyPr>
            <a:normAutofit/>
          </a:bodyPr>
          <a:lstStyle/>
          <a:p>
            <a:pPr algn="just"/>
            <a:r>
              <a:rPr lang="en-US" altLang="zh-CN" sz="2000" dirty="0" smtClean="0"/>
              <a:t>For length-12 CGS {1,-1,3,1,1,-1,-1,-1,1,3,-3,1} and length-36 sequence with u=1, maximum cross-correlations and CDF of cross-correlation for the possible overlap scenarios are shown below</a:t>
            </a:r>
          </a:p>
          <a:p>
            <a:pPr algn="just"/>
            <a:endParaRPr lang="en-US" altLang="zh-CN" sz="2000" dirty="0"/>
          </a:p>
          <a:p>
            <a:pPr algn="just"/>
            <a:endParaRPr lang="en-US" altLang="zh-CN" sz="2000" dirty="0" smtClean="0"/>
          </a:p>
          <a:p>
            <a:pPr algn="just"/>
            <a:endParaRPr lang="en-US" altLang="zh-CN" sz="2000" dirty="0"/>
          </a:p>
          <a:p>
            <a:pPr algn="just"/>
            <a:endParaRPr lang="en-US" altLang="zh-CN" sz="2000" dirty="0" smtClean="0"/>
          </a:p>
          <a:p>
            <a:pPr algn="just"/>
            <a:endParaRPr lang="en-US" altLang="zh-CN" sz="2000" dirty="0"/>
          </a:p>
          <a:p>
            <a:pPr algn="just"/>
            <a:endParaRPr lang="en-US" altLang="zh-CN" sz="2000" dirty="0" smtClean="0"/>
          </a:p>
          <a:p>
            <a:pPr algn="just"/>
            <a:endParaRPr lang="en-US" altLang="zh-CN" sz="2000" dirty="0"/>
          </a:p>
          <a:p>
            <a:pPr marL="0" indent="0" algn="just">
              <a:buNone/>
            </a:pPr>
            <a:endParaRPr lang="en-US" altLang="zh-CN" sz="2000" dirty="0" smtClean="0"/>
          </a:p>
          <a:p>
            <a:pPr algn="just"/>
            <a:r>
              <a:rPr lang="en-US" altLang="zh-CN" sz="2000" dirty="0" smtClean="0"/>
              <a:t>The cross-correlation evaluation results are almost same for all possible overlap scenarios.</a:t>
            </a:r>
            <a:endParaRPr lang="zh-CN" altLang="en-US" sz="2000" dirty="0"/>
          </a:p>
        </p:txBody>
      </p:sp>
      <p:graphicFrame>
        <p:nvGraphicFramePr>
          <p:cNvPr id="5" name="表格 4"/>
          <p:cNvGraphicFramePr>
            <a:graphicFrameLocks noGrp="1"/>
          </p:cNvGraphicFramePr>
          <p:nvPr>
            <p:extLst>
              <p:ext uri="{D42A27DB-BD31-4B8C-83A1-F6EECF244321}">
                <p14:modId xmlns:p14="http://schemas.microsoft.com/office/powerpoint/2010/main" val="2546703195"/>
              </p:ext>
            </p:extLst>
          </p:nvPr>
        </p:nvGraphicFramePr>
        <p:xfrm>
          <a:off x="755576" y="3336082"/>
          <a:ext cx="3641547" cy="740990"/>
        </p:xfrm>
        <a:graphic>
          <a:graphicData uri="http://schemas.openxmlformats.org/drawingml/2006/table">
            <a:tbl>
              <a:tblPr firstRow="1" firstCol="1" bandRow="1" bandCol="1">
                <a:tableStyleId>{5C22544A-7EE6-4342-B048-85BDC9FD1C3A}</a:tableStyleId>
              </a:tblPr>
              <a:tblGrid>
                <a:gridCol w="1213849"/>
                <a:gridCol w="1213849"/>
                <a:gridCol w="1213849"/>
              </a:tblGrid>
              <a:tr h="360000">
                <a:tc>
                  <a:txBody>
                    <a:bodyPr/>
                    <a:lstStyle/>
                    <a:p>
                      <a:pPr algn="ctr">
                        <a:spcAft>
                          <a:spcPts val="0"/>
                        </a:spcAft>
                      </a:pPr>
                      <a:r>
                        <a:rPr lang="en-US" altLang="zh-CN" sz="1800" dirty="0" smtClean="0">
                          <a:effectLst/>
                          <a:latin typeface="+mn-lt"/>
                          <a:ea typeface="宋体" panose="02010600030101010101" pitchFamily="2" charset="-122"/>
                        </a:rPr>
                        <a:t>Scenario</a:t>
                      </a:r>
                      <a:r>
                        <a:rPr lang="en-US" altLang="zh-CN" sz="1800" baseline="0" dirty="0" smtClean="0">
                          <a:effectLst/>
                          <a:latin typeface="+mn-lt"/>
                          <a:ea typeface="宋体" panose="02010600030101010101" pitchFamily="2" charset="-122"/>
                        </a:rPr>
                        <a:t> 1</a:t>
                      </a:r>
                      <a:endParaRPr lang="zh-CN" sz="1800" dirty="0">
                        <a:effectLst/>
                        <a:latin typeface="+mn-lt"/>
                        <a:ea typeface="宋体" panose="02010600030101010101" pitchFamily="2" charset="-122"/>
                      </a:endParaRPr>
                    </a:p>
                  </a:txBody>
                  <a:tcPr marL="68580" marR="68580" marT="0" marB="0" anchor="ctr"/>
                </a:tc>
                <a:tc>
                  <a:txBody>
                    <a:bodyPr/>
                    <a:lstStyle/>
                    <a:p>
                      <a:pPr algn="ctr">
                        <a:spcAft>
                          <a:spcPts val="0"/>
                        </a:spcAft>
                      </a:pPr>
                      <a:r>
                        <a:rPr lang="en-US" altLang="zh-CN" sz="1800" dirty="0" smtClean="0">
                          <a:effectLst/>
                          <a:latin typeface="+mn-lt"/>
                          <a:ea typeface="宋体" panose="02010600030101010101" pitchFamily="2" charset="-122"/>
                        </a:rPr>
                        <a:t>Scenario</a:t>
                      </a:r>
                      <a:r>
                        <a:rPr lang="en-US" altLang="zh-CN" sz="1800" baseline="0" dirty="0" smtClean="0">
                          <a:effectLst/>
                          <a:latin typeface="+mn-lt"/>
                          <a:ea typeface="宋体" panose="02010600030101010101" pitchFamily="2" charset="-122"/>
                        </a:rPr>
                        <a:t> 2</a:t>
                      </a:r>
                      <a:endParaRPr lang="zh-CN" sz="1800" dirty="0">
                        <a:effectLst/>
                        <a:latin typeface="+mn-lt"/>
                        <a:ea typeface="宋体" panose="02010600030101010101" pitchFamily="2" charset="-122"/>
                      </a:endParaRPr>
                    </a:p>
                  </a:txBody>
                  <a:tcPr marL="68580" marR="68580" marT="0" marB="0" anchor="ctr"/>
                </a:tc>
                <a:tc>
                  <a:txBody>
                    <a:bodyPr/>
                    <a:lstStyle/>
                    <a:p>
                      <a:pPr algn="ctr">
                        <a:spcAft>
                          <a:spcPts val="0"/>
                        </a:spcAft>
                      </a:pPr>
                      <a:r>
                        <a:rPr lang="en-US" altLang="zh-CN" sz="1800" dirty="0" smtClean="0">
                          <a:effectLst/>
                          <a:latin typeface="+mn-lt"/>
                          <a:ea typeface="宋体" panose="02010600030101010101" pitchFamily="2" charset="-122"/>
                        </a:rPr>
                        <a:t>Scenario</a:t>
                      </a:r>
                      <a:r>
                        <a:rPr lang="en-US" altLang="zh-CN" sz="1800" baseline="0" dirty="0" smtClean="0">
                          <a:effectLst/>
                          <a:latin typeface="+mn-lt"/>
                          <a:ea typeface="宋体" panose="02010600030101010101" pitchFamily="2" charset="-122"/>
                        </a:rPr>
                        <a:t> 3</a:t>
                      </a:r>
                      <a:endParaRPr lang="zh-CN" sz="1800" dirty="0">
                        <a:effectLst/>
                        <a:latin typeface="+mn-lt"/>
                        <a:ea typeface="宋体" panose="02010600030101010101" pitchFamily="2" charset="-122"/>
                      </a:endParaRPr>
                    </a:p>
                  </a:txBody>
                  <a:tcPr marL="68580" marR="68580" marT="0" marB="0" anchor="ctr"/>
                </a:tc>
              </a:tr>
              <a:tr h="380990">
                <a:tc>
                  <a:txBody>
                    <a:bodyPr/>
                    <a:lstStyle/>
                    <a:p>
                      <a:pPr algn="ctr">
                        <a:spcAft>
                          <a:spcPts val="0"/>
                        </a:spcAft>
                      </a:pPr>
                      <a:r>
                        <a:rPr lang="en-US" altLang="zh-CN" sz="1800" b="0" dirty="0" smtClean="0">
                          <a:solidFill>
                            <a:schemeClr val="tx1"/>
                          </a:solidFill>
                          <a:effectLst/>
                          <a:latin typeface="+mn-lt"/>
                          <a:ea typeface="宋体" panose="02010600030101010101" pitchFamily="2" charset="-122"/>
                        </a:rPr>
                        <a:t>0.56957</a:t>
                      </a:r>
                      <a:endParaRPr lang="zh-CN" sz="1800" b="0" dirty="0">
                        <a:solidFill>
                          <a:schemeClr val="tx1"/>
                        </a:solidFill>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0.56985</a:t>
                      </a:r>
                      <a:endParaRPr lang="zh-CN" sz="1800" dirty="0">
                        <a:effectLst/>
                        <a:latin typeface="+mn-lt"/>
                        <a:ea typeface="宋体" panose="02010600030101010101" pitchFamily="2" charset="-122"/>
                      </a:endParaRPr>
                    </a:p>
                  </a:txBody>
                  <a:tcPr marL="68580" marR="68580" marT="0" marB="0" anchor="ctr">
                    <a:solidFill>
                      <a:srgbClr val="E9EDF4"/>
                    </a:solidFill>
                  </a:tcPr>
                </a:tc>
                <a:tc>
                  <a:txBody>
                    <a:bodyPr/>
                    <a:lstStyle/>
                    <a:p>
                      <a:pPr algn="ctr">
                        <a:spcAft>
                          <a:spcPts val="0"/>
                        </a:spcAft>
                      </a:pPr>
                      <a:r>
                        <a:rPr lang="en-US" altLang="zh-CN" sz="1800" dirty="0" smtClean="0">
                          <a:effectLst/>
                          <a:latin typeface="+mn-lt"/>
                          <a:ea typeface="宋体" panose="02010600030101010101" pitchFamily="2" charset="-122"/>
                        </a:rPr>
                        <a:t>0.56983</a:t>
                      </a:r>
                      <a:endParaRPr lang="zh-CN" sz="1800" dirty="0">
                        <a:effectLst/>
                        <a:latin typeface="+mn-lt"/>
                        <a:ea typeface="宋体" panose="02010600030101010101" pitchFamily="2" charset="-122"/>
                      </a:endParaRPr>
                    </a:p>
                  </a:txBody>
                  <a:tcPr marL="68580" marR="68580" marT="0" marB="0" anchor="ctr">
                    <a:solidFill>
                      <a:srgbClr val="E9EDF4"/>
                    </a:solidFill>
                  </a:tcPr>
                </a:tc>
              </a:tr>
            </a:tbl>
          </a:graphicData>
        </a:graphic>
      </p:graphicFrame>
      <p:sp>
        <p:nvSpPr>
          <p:cNvPr id="6" name="文本框 5"/>
          <p:cNvSpPr txBox="1"/>
          <p:nvPr/>
        </p:nvSpPr>
        <p:spPr>
          <a:xfrm>
            <a:off x="395536" y="2771698"/>
            <a:ext cx="4392488" cy="369332"/>
          </a:xfrm>
          <a:prstGeom prst="rect">
            <a:avLst/>
          </a:prstGeom>
          <a:noFill/>
        </p:spPr>
        <p:txBody>
          <a:bodyPr wrap="square" rtlCol="0">
            <a:spAutoFit/>
          </a:bodyPr>
          <a:lstStyle/>
          <a:p>
            <a:pPr algn="ctr"/>
            <a:r>
              <a:rPr lang="en-US" altLang="zh-CN" dirty="0" smtClean="0"/>
              <a:t>Table 3 maximum cross-correlations</a:t>
            </a:r>
            <a:endParaRPr lang="zh-CN" altLang="en-US" dirty="0"/>
          </a:p>
        </p:txBody>
      </p:sp>
      <p:graphicFrame>
        <p:nvGraphicFramePr>
          <p:cNvPr id="9" name="图表 8"/>
          <p:cNvGraphicFramePr>
            <a:graphicFrameLocks/>
          </p:cNvGraphicFramePr>
          <p:nvPr>
            <p:extLst>
              <p:ext uri="{D42A27DB-BD31-4B8C-83A1-F6EECF244321}">
                <p14:modId xmlns:p14="http://schemas.microsoft.com/office/powerpoint/2010/main" val="2788222511"/>
              </p:ext>
            </p:extLst>
          </p:nvPr>
        </p:nvGraphicFramePr>
        <p:xfrm>
          <a:off x="4572000" y="2198749"/>
          <a:ext cx="4118227" cy="3015655"/>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5148064" y="5157192"/>
            <a:ext cx="3367286" cy="307777"/>
          </a:xfrm>
          <a:prstGeom prst="rect">
            <a:avLst/>
          </a:prstGeom>
          <a:noFill/>
        </p:spPr>
        <p:txBody>
          <a:bodyPr wrap="square" rtlCol="0">
            <a:spAutoFit/>
          </a:bodyPr>
          <a:lstStyle/>
          <a:p>
            <a:r>
              <a:rPr lang="en-US" altLang="zh-CN" sz="1400" dirty="0" smtClean="0"/>
              <a:t>Note: three curves are almost overlapped</a:t>
            </a:r>
            <a:endParaRPr lang="zh-CN" altLang="en-US" sz="1400" dirty="0"/>
          </a:p>
        </p:txBody>
      </p:sp>
    </p:spTree>
    <p:extLst>
      <p:ext uri="{BB962C8B-B14F-4D97-AF65-F5344CB8AC3E}">
        <p14:creationId xmlns:p14="http://schemas.microsoft.com/office/powerpoint/2010/main" val="31733542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Grp="1" noChangeArrowheads="1"/>
          </p:cNvSpPr>
          <p:nvPr>
            <p:ph idx="1"/>
          </p:nvPr>
        </p:nvSpPr>
        <p:spPr bwMode="auto">
          <a:xfrm>
            <a:off x="467544" y="1123002"/>
            <a:ext cx="7975798"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1" i="1" u="sng"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Proposal : </a:t>
            </a:r>
          </a:p>
          <a:p>
            <a:pPr eaLnBrk="0" fontAlgn="base" hangingPunct="0">
              <a:lnSpc>
                <a:spcPct val="100000"/>
              </a:lnSpc>
              <a:spcBef>
                <a:spcPct val="0"/>
              </a:spcBef>
              <a:spcAft>
                <a:spcPct val="0"/>
              </a:spcAft>
            </a:pPr>
            <a:r>
              <a:rPr kumimoji="0" lang="en-US" altLang="en-US" sz="2400" b="1" i="1" u="none" strike="noStrike" cap="none" normalizeH="0" baseline="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Support CGS re-ordering for CGS length-12, length-18 and length-24 in NR</a:t>
            </a:r>
            <a:r>
              <a:rPr kumimoji="0" lang="en-US" altLang="en-US" sz="2400" b="1" i="1" u="none" strike="noStrike" cap="none" normalizeH="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 with the following revision in </a:t>
            </a:r>
            <a:r>
              <a:rPr lang="en-US" altLang="en-US" sz="2400" b="1" i="1" dirty="0"/>
              <a:t>s</a:t>
            </a:r>
            <a:r>
              <a:rPr lang="en-US" sz="2400" b="1" i="1" dirty="0" smtClean="0"/>
              <a:t>ection </a:t>
            </a:r>
            <a:r>
              <a:rPr lang="en-US" sz="2400" b="1" i="1" dirty="0"/>
              <a:t>5.2.2.2 of </a:t>
            </a:r>
            <a:r>
              <a:rPr lang="en-US" sz="2400" b="1" i="1" dirty="0" smtClean="0"/>
              <a:t>38.211 </a:t>
            </a:r>
            <a:endParaRPr kumimoji="0" lang="en-US" altLang="en-US" sz="2400" b="1" i="1" u="none" strike="noStrike" cap="none" normalizeH="0" dirty="0" smtClean="0">
              <a:ln>
                <a:noFill/>
              </a:ln>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lvl="1" eaLnBrk="0" fontAlgn="base" hangingPunct="0">
              <a:lnSpc>
                <a:spcPct val="100000"/>
              </a:lnSpc>
              <a:spcBef>
                <a:spcPct val="0"/>
              </a:spcBef>
              <a:spcAft>
                <a:spcPct val="0"/>
              </a:spcAft>
            </a:pPr>
            <a:r>
              <a:rPr lang="en-US" sz="2000" b="1" i="1" dirty="0">
                <a:latin typeface="Times New Roman" panose="02020603050405020304" pitchFamily="18" charset="0"/>
                <a:ea typeface="SimSun" panose="02010600030101010101" pitchFamily="2" charset="-122"/>
                <a:cs typeface="Times New Roman" panose="02020603050405020304" pitchFamily="18" charset="0"/>
              </a:rPr>
              <a:t>R</a:t>
            </a:r>
            <a:r>
              <a:rPr lang="en-US" sz="2000" b="1" i="1" dirty="0" smtClean="0">
                <a:latin typeface="Times New Roman" panose="02020603050405020304" pitchFamily="18" charset="0"/>
                <a:ea typeface="SimSun" panose="02010600030101010101" pitchFamily="2" charset="-122"/>
                <a:cs typeface="Times New Roman" panose="02020603050405020304" pitchFamily="18" charset="0"/>
              </a:rPr>
              <a:t>eplace </a:t>
            </a:r>
            <a:r>
              <a:rPr lang="en-GB" sz="2000" b="1" i="1" dirty="0"/>
              <a:t>Table </a:t>
            </a:r>
            <a:r>
              <a:rPr lang="en-GB" sz="2000" b="1" i="1" dirty="0" smtClean="0"/>
              <a:t>5.2.2.2-2 with table 6 in </a:t>
            </a:r>
            <a:r>
              <a:rPr lang="en-US" altLang="en-US" sz="2000" b="1" i="1" dirty="0" smtClean="0">
                <a:latin typeface="Times New Roman" panose="02020603050405020304" pitchFamily="18" charset="0"/>
                <a:ea typeface="SimSun" panose="02010600030101010101" pitchFamily="2" charset="-122"/>
                <a:cs typeface="Times New Roman" panose="02020603050405020304" pitchFamily="18" charset="0"/>
              </a:rPr>
              <a:t>R1-1800088</a:t>
            </a:r>
            <a:endParaRPr lang="en-GB" sz="2000" b="1" i="1" dirty="0" smtClean="0"/>
          </a:p>
          <a:p>
            <a:pPr lvl="1" eaLnBrk="0" fontAlgn="base" hangingPunct="0">
              <a:lnSpc>
                <a:spcPct val="100000"/>
              </a:lnSpc>
              <a:spcBef>
                <a:spcPct val="0"/>
              </a:spcBef>
              <a:spcAft>
                <a:spcPct val="0"/>
              </a:spcAft>
            </a:pPr>
            <a:r>
              <a:rPr lang="en-US" sz="2000" b="1" i="1" dirty="0"/>
              <a:t>R</a:t>
            </a:r>
            <a:r>
              <a:rPr lang="en-US" sz="2000" b="1" i="1" dirty="0" smtClean="0">
                <a:latin typeface="Times New Roman" panose="02020603050405020304" pitchFamily="18" charset="0"/>
                <a:ea typeface="SimSun" panose="02010600030101010101" pitchFamily="2" charset="-122"/>
                <a:cs typeface="Times New Roman" panose="02020603050405020304" pitchFamily="18" charset="0"/>
              </a:rPr>
              <a:t>eplace </a:t>
            </a:r>
            <a:r>
              <a:rPr lang="en-GB" sz="2000" b="1" i="1" dirty="0"/>
              <a:t>Table </a:t>
            </a:r>
            <a:r>
              <a:rPr lang="en-GB" sz="2000" b="1" i="1" dirty="0" smtClean="0"/>
              <a:t>5.2.2.2-3 </a:t>
            </a:r>
            <a:r>
              <a:rPr lang="en-GB" sz="2000" b="1" i="1" dirty="0"/>
              <a:t>with table </a:t>
            </a:r>
            <a:r>
              <a:rPr lang="en-GB" sz="2000" b="1" i="1" dirty="0" smtClean="0"/>
              <a:t>5 in </a:t>
            </a:r>
            <a:r>
              <a:rPr lang="en-US" altLang="en-US" sz="2000" b="1" i="1" dirty="0" smtClean="0">
                <a:latin typeface="Times New Roman" panose="02020603050405020304" pitchFamily="18" charset="0"/>
                <a:ea typeface="SimSun" panose="02010600030101010101" pitchFamily="2" charset="-122"/>
                <a:cs typeface="Times New Roman" panose="02020603050405020304" pitchFamily="18" charset="0"/>
              </a:rPr>
              <a:t>R1-1800088</a:t>
            </a:r>
            <a:endParaRPr lang="en-US" altLang="en-US" sz="2000" b="1" i="1" dirty="0">
              <a:latin typeface="Arial" panose="020B0604020202020204" pitchFamily="34" charset="0"/>
            </a:endParaRPr>
          </a:p>
          <a:p>
            <a:pPr lvl="1" eaLnBrk="0" fontAlgn="base" hangingPunct="0">
              <a:lnSpc>
                <a:spcPct val="100000"/>
              </a:lnSpc>
              <a:spcBef>
                <a:spcPct val="0"/>
              </a:spcBef>
              <a:spcAft>
                <a:spcPct val="0"/>
              </a:spcAft>
            </a:pPr>
            <a:r>
              <a:rPr lang="en-US" sz="2000" b="1" i="1" dirty="0" smtClean="0">
                <a:latin typeface="Times New Roman" panose="02020603050405020304" pitchFamily="18" charset="0"/>
                <a:ea typeface="SimSun" panose="02010600030101010101" pitchFamily="2" charset="-122"/>
                <a:cs typeface="Times New Roman" panose="02020603050405020304" pitchFamily="18" charset="0"/>
              </a:rPr>
              <a:t>Replace </a:t>
            </a:r>
            <a:r>
              <a:rPr lang="en-GB" sz="2000" b="1" i="1" dirty="0"/>
              <a:t>Table </a:t>
            </a:r>
            <a:r>
              <a:rPr lang="en-GB" sz="2000" b="1" i="1" dirty="0" smtClean="0"/>
              <a:t>5.2.2.2-4 </a:t>
            </a:r>
            <a:r>
              <a:rPr lang="en-GB" sz="2000" b="1" i="1" dirty="0"/>
              <a:t>with table </a:t>
            </a:r>
            <a:r>
              <a:rPr lang="en-GB" sz="2000" b="1" i="1" dirty="0" smtClean="0"/>
              <a:t>4 in </a:t>
            </a:r>
            <a:r>
              <a:rPr lang="en-US" altLang="en-US" sz="2000" b="1" i="1" dirty="0" smtClean="0">
                <a:latin typeface="Times New Roman" panose="02020603050405020304" pitchFamily="18" charset="0"/>
                <a:ea typeface="SimSun" panose="02010600030101010101" pitchFamily="2" charset="-122"/>
                <a:cs typeface="Times New Roman" panose="02020603050405020304" pitchFamily="18" charset="0"/>
              </a:rPr>
              <a:t>R1-1800088</a:t>
            </a:r>
            <a:endParaRPr lang="en-US" altLang="en-US" sz="2000" b="1" i="1" dirty="0">
              <a:latin typeface="Times New Roman" panose="02020603050405020304" pitchFamily="18" charset="0"/>
              <a:ea typeface="SimSun" panose="02010600030101010101" pitchFamily="2" charset="-122"/>
              <a:cs typeface="Times New Roman" panose="02020603050405020304" pitchFamily="18" charset="0"/>
            </a:endParaRPr>
          </a:p>
          <a:p>
            <a:pPr lvl="1" eaLnBrk="0" fontAlgn="base" hangingPunct="0">
              <a:lnSpc>
                <a:spcPct val="100000"/>
              </a:lnSpc>
              <a:spcBef>
                <a:spcPct val="0"/>
              </a:spcBef>
              <a:spcAft>
                <a:spcPct val="0"/>
              </a:spcAft>
            </a:pPr>
            <a:endParaRPr lang="en-US" altLang="en-US" sz="2000" dirty="0">
              <a:latin typeface="Arial" panose="020B0604020202020204" pitchFamily="34" charset="0"/>
            </a:endParaRPr>
          </a:p>
          <a:p>
            <a:pPr lvl="1" eaLnBrk="0" fontAlgn="base" hangingPunct="0">
              <a:lnSpc>
                <a:spcPct val="100000"/>
              </a:lnSpc>
              <a:spcBef>
                <a:spcPct val="0"/>
              </a:spcBef>
              <a:spcAft>
                <a:spcPct val="0"/>
              </a:spcAft>
            </a:pPr>
            <a:endParaRPr kumimoji="0" lang="en-US" altLang="en-US" sz="2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482818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552</TotalTime>
  <Words>360</Words>
  <Application>Microsoft Office PowerPoint</Application>
  <PresentationFormat>On-screen Show (4:3)</PresentationFormat>
  <Paragraphs>88</Paragraphs>
  <Slides>5</Slides>
  <Notes>0</Notes>
  <HiddenSlides>0</HiddenSlides>
  <MMClips>0</MMClips>
  <ScaleCrop>false</ScaleCrop>
  <HeadingPairs>
    <vt:vector size="8" baseType="variant">
      <vt:variant>
        <vt:lpstr>Fonts Used</vt:lpstr>
      </vt:variant>
      <vt:variant>
        <vt:i4>15</vt:i4>
      </vt:variant>
      <vt:variant>
        <vt:lpstr>Theme</vt:lpstr>
      </vt:variant>
      <vt:variant>
        <vt:i4>11</vt:i4>
      </vt:variant>
      <vt:variant>
        <vt:lpstr>Embedded OLE Servers</vt:lpstr>
      </vt:variant>
      <vt:variant>
        <vt:i4>1</vt:i4>
      </vt:variant>
      <vt:variant>
        <vt:lpstr>Slide Titles</vt:lpstr>
      </vt:variant>
      <vt:variant>
        <vt:i4>5</vt:i4>
      </vt:variant>
    </vt:vector>
  </HeadingPairs>
  <TitlesOfParts>
    <vt:vector size="32" baseType="lpstr">
      <vt:lpstr>FrutigerNext LT Bold</vt:lpstr>
      <vt:lpstr>FrutigerNext LT Medium</vt:lpstr>
      <vt:lpstr>FrutigerNext LT Regular</vt:lpstr>
      <vt:lpstr>MS PGothic</vt:lpstr>
      <vt:lpstr>MS PGothic</vt:lpstr>
      <vt:lpstr>SimHei</vt:lpstr>
      <vt:lpstr>SimSun</vt:lpstr>
      <vt:lpstr>SimSun</vt:lpstr>
      <vt:lpstr>华文细黑</vt:lpstr>
      <vt:lpstr>Arial</vt:lpstr>
      <vt:lpstr>Calibri</vt:lpstr>
      <vt:lpstr>Calibri Light</vt:lpstr>
      <vt:lpstr>Symbol</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自定义设计方案</vt:lpstr>
      <vt:lpstr>1_自定义设计方案</vt:lpstr>
      <vt:lpstr>Visio</vt:lpstr>
      <vt:lpstr>Agenda Item: 7.3.2.1 Source: Huawei, HiSilicon Title: Further analysis on re-ordering of length-12 CGS  Document for: Discussion and decision </vt:lpstr>
      <vt:lpstr>Performance Analysis</vt:lpstr>
      <vt:lpstr>Performance Analysis</vt:lpstr>
      <vt:lpstr>Example for all frequency positions of short sequence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Re-ordering of length-12 CGS</dc:title>
  <dc:creator>gongmingxin</dc:creator>
  <cp:lastModifiedBy>Hua Xu</cp:lastModifiedBy>
  <cp:revision>48</cp:revision>
  <dcterms:created xsi:type="dcterms:W3CDTF">2011-12-01T07:18:24Z</dcterms:created>
  <dcterms:modified xsi:type="dcterms:W3CDTF">2018-01-26T16:12:10Z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1516978802</vt:lpwstr>
  </property>
</Properties>
</file>