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0" r:id="rId2"/>
    <p:sldId id="314" r:id="rId3"/>
    <p:sldId id="319" r:id="rId4"/>
    <p:sldId id="321" r:id="rId5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320"/>
            <p14:sldId id="314"/>
            <p14:sldId id="319"/>
            <p14:sldId id="321"/>
          </p14:sldIdLst>
        </p14:section>
        <p14:section name="タイトルなしのセクション" id="{238E09A2-8CBB-44CA-81F4-E18CD8D1AF7E}">
          <p14:sldIdLst/>
        </p14:section>
        <p14:section name="Appendix" id="{328640E6-C739-4871-803B-18FEE5E2732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FFCCFF"/>
    <a:srgbClr val="FF00FF"/>
    <a:srgbClr val="D7F0F5"/>
    <a:srgbClr val="FFFFE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660"/>
  </p:normalViewPr>
  <p:slideViewPr>
    <p:cSldViewPr>
      <p:cViewPr varScale="1">
        <p:scale>
          <a:sx n="78" d="100"/>
          <a:sy n="78" d="100"/>
        </p:scale>
        <p:origin x="2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6F6DA-F5EE-4050-BCF8-10C9049B6AA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24586-33B2-4521-B18A-2CAE2F28A5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211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WF on base-sequence hopping for PUCCH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2065CA8-FCF4-40DE-82F4-F705BFF60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188913"/>
            <a:ext cx="1577868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R1-1801211</a:t>
            </a:r>
            <a:endParaRPr lang="en-US" altLang="ja-JP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7185D1-01E6-4C91-AC56-A71340D0D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88913"/>
            <a:ext cx="50663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AH 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Vancouver, Canada, January 22nd – 26th,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.3.2</a:t>
            </a:r>
            <a:endParaRPr kumimoji="0"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E032B4D-0DC5-4E07-896B-21FCEAFE0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Problem</a:t>
            </a:r>
          </a:p>
          <a:p>
            <a:pPr lvl="1"/>
            <a:r>
              <a:rPr lang="en-US" altLang="ja-JP" sz="2000" dirty="0"/>
              <a:t>In LTE, each frequency hopping can use different base sequence so as to avoid the same base sequences are used on around cells</a:t>
            </a:r>
          </a:p>
          <a:p>
            <a:pPr lvl="2"/>
            <a:r>
              <a:rPr lang="en-US" altLang="ja-JP" sz="1600" dirty="0"/>
              <a:t>Even if one of the base sequence is collide with other cell, the other can  be different</a:t>
            </a:r>
          </a:p>
          <a:p>
            <a:pPr lvl="1"/>
            <a:r>
              <a:rPr lang="en-US" altLang="ja-JP" sz="2000" dirty="0"/>
              <a:t>However, if slot-level base-sequence is applied, each frequency hopping has always the same base-sequence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F6D244B-10FD-4330-AF6D-7794C6276551}"/>
              </a:ext>
            </a:extLst>
          </p:cNvPr>
          <p:cNvSpPr/>
          <p:nvPr/>
        </p:nvSpPr>
        <p:spPr>
          <a:xfrm>
            <a:off x="2269962" y="5191330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171C629B-80D3-4088-8F9D-335143DE9824}"/>
              </a:ext>
            </a:extLst>
          </p:cNvPr>
          <p:cNvCxnSpPr>
            <a:cxnSpLocks/>
          </p:cNvCxnSpPr>
          <p:nvPr/>
        </p:nvCxnSpPr>
        <p:spPr>
          <a:xfrm>
            <a:off x="2269962" y="5133611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374EFB9-EE58-43D9-AB24-1E1AC43CFCF4}"/>
              </a:ext>
            </a:extLst>
          </p:cNvPr>
          <p:cNvSpPr txBox="1"/>
          <p:nvPr/>
        </p:nvSpPr>
        <p:spPr>
          <a:xfrm>
            <a:off x="2744868" y="4917587"/>
            <a:ext cx="9140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Sub-frame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A4DD397-6446-421C-9B02-534B1B079D4E}"/>
              </a:ext>
            </a:extLst>
          </p:cNvPr>
          <p:cNvSpPr/>
          <p:nvPr/>
        </p:nvSpPr>
        <p:spPr>
          <a:xfrm>
            <a:off x="2267744" y="6102468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4FDCA20-AC3C-4F6D-A4C4-610F24CD2241}"/>
              </a:ext>
            </a:extLst>
          </p:cNvPr>
          <p:cNvSpPr/>
          <p:nvPr/>
        </p:nvSpPr>
        <p:spPr>
          <a:xfrm>
            <a:off x="3196846" y="5186567"/>
            <a:ext cx="926884" cy="1758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E891D3F-412C-4E92-957A-6A9ACF53BB09}"/>
              </a:ext>
            </a:extLst>
          </p:cNvPr>
          <p:cNvSpPr/>
          <p:nvPr/>
        </p:nvSpPr>
        <p:spPr>
          <a:xfrm>
            <a:off x="5157284" y="5196093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568F90DB-576E-4CAA-8DEE-2559406C17F7}"/>
              </a:ext>
            </a:extLst>
          </p:cNvPr>
          <p:cNvCxnSpPr>
            <a:cxnSpLocks/>
          </p:cNvCxnSpPr>
          <p:nvPr/>
        </p:nvCxnSpPr>
        <p:spPr>
          <a:xfrm>
            <a:off x="5157284" y="5138374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498BBBE-1FA8-4082-8989-46B53BFC43C4}"/>
              </a:ext>
            </a:extLst>
          </p:cNvPr>
          <p:cNvSpPr txBox="1"/>
          <p:nvPr/>
        </p:nvSpPr>
        <p:spPr>
          <a:xfrm>
            <a:off x="5863071" y="4927113"/>
            <a:ext cx="4459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2711EAC-47EF-4EB1-9A44-A53439D9F660}"/>
              </a:ext>
            </a:extLst>
          </p:cNvPr>
          <p:cNvSpPr/>
          <p:nvPr/>
        </p:nvSpPr>
        <p:spPr>
          <a:xfrm>
            <a:off x="5155066" y="6107231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59BBD5B-659E-4CBE-BA45-77463FDE2D78}"/>
              </a:ext>
            </a:extLst>
          </p:cNvPr>
          <p:cNvSpPr/>
          <p:nvPr/>
        </p:nvSpPr>
        <p:spPr>
          <a:xfrm>
            <a:off x="6084168" y="5191330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二等辺三角形 17">
            <a:extLst>
              <a:ext uri="{FF2B5EF4-FFF2-40B4-BE49-F238E27FC236}">
                <a16:creationId xmlns:a16="http://schemas.microsoft.com/office/drawing/2014/main" id="{472961FE-80D8-4612-87D4-0D69B8DA6BEB}"/>
              </a:ext>
            </a:extLst>
          </p:cNvPr>
          <p:cNvSpPr/>
          <p:nvPr/>
        </p:nvSpPr>
        <p:spPr>
          <a:xfrm rot="5400000">
            <a:off x="4128952" y="5617565"/>
            <a:ext cx="1080120" cy="180020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427EE58-E770-472E-B3A7-B2FACD6D224E}"/>
              </a:ext>
            </a:extLst>
          </p:cNvPr>
          <p:cNvSpPr txBox="1"/>
          <p:nvPr/>
        </p:nvSpPr>
        <p:spPr>
          <a:xfrm>
            <a:off x="2359110" y="6064952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63D210E-A160-4910-9C3B-087D9AA5C331}"/>
              </a:ext>
            </a:extLst>
          </p:cNvPr>
          <p:cNvSpPr txBox="1"/>
          <p:nvPr/>
        </p:nvSpPr>
        <p:spPr>
          <a:xfrm>
            <a:off x="5275005" y="6067559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8FF727B-E75C-42DA-9499-9C1B9440646E}"/>
              </a:ext>
            </a:extLst>
          </p:cNvPr>
          <p:cNvSpPr txBox="1"/>
          <p:nvPr/>
        </p:nvSpPr>
        <p:spPr>
          <a:xfrm>
            <a:off x="6199912" y="5157426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A93A3A0-0FB7-4EDB-98FB-E2BCB6B23759}"/>
              </a:ext>
            </a:extLst>
          </p:cNvPr>
          <p:cNvSpPr txBox="1"/>
          <p:nvPr/>
        </p:nvSpPr>
        <p:spPr>
          <a:xfrm>
            <a:off x="3290451" y="5145744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26362FB-B3A3-457E-9E99-F03B6223CCE5}"/>
              </a:ext>
            </a:extLst>
          </p:cNvPr>
          <p:cNvSpPr txBox="1"/>
          <p:nvPr/>
        </p:nvSpPr>
        <p:spPr>
          <a:xfrm>
            <a:off x="2426355" y="6372036"/>
            <a:ext cx="152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LTE PUCCH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751BD50-9A6A-499C-9393-575D57FB73E4}"/>
              </a:ext>
            </a:extLst>
          </p:cNvPr>
          <p:cNvSpPr txBox="1"/>
          <p:nvPr/>
        </p:nvSpPr>
        <p:spPr>
          <a:xfrm>
            <a:off x="5347856" y="637203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NR PUCCH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51997EA-40C4-492D-B8D8-0A294B78478F}"/>
              </a:ext>
            </a:extLst>
          </p:cNvPr>
          <p:cNvSpPr txBox="1"/>
          <p:nvPr/>
        </p:nvSpPr>
        <p:spPr>
          <a:xfrm>
            <a:off x="5756908" y="5150094"/>
            <a:ext cx="69281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8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?</a:t>
            </a:r>
            <a:endParaRPr kumimoji="1" lang="ja-JP" altLang="en-US" sz="68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06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E032B4D-0DC5-4E07-896B-21FCEAFE0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For short-PUCCH and long-PUCCH, </a:t>
            </a:r>
          </a:p>
          <a:p>
            <a:pPr lvl="1"/>
            <a:r>
              <a:rPr lang="en-US" altLang="ja-JP" sz="2400" dirty="0"/>
              <a:t>when frequency hopping is enabled, base sequence is hopped per frequency hop.</a:t>
            </a:r>
          </a:p>
          <a:p>
            <a:pPr lvl="2"/>
            <a:r>
              <a:rPr lang="en-US" altLang="ja-JP" sz="2000" dirty="0"/>
              <a:t>The base-sequence of each frequency hop is calculated according to the first symbol index in the hop.</a:t>
            </a:r>
          </a:p>
          <a:p>
            <a:pPr lvl="1"/>
            <a:r>
              <a:rPr lang="en-US" altLang="ja-JP" sz="2400" dirty="0"/>
              <a:t>When frequency hopping is disabled, base sequence is hopped per slot.</a:t>
            </a:r>
          </a:p>
          <a:p>
            <a:pPr lvl="2"/>
            <a:r>
              <a:rPr lang="en-US" altLang="ja-JP" sz="2000" dirty="0"/>
              <a:t>The base-sequence is calculated according to the first symbol index of the PUCCH.</a:t>
            </a:r>
          </a:p>
          <a:p>
            <a:pPr lvl="2"/>
            <a:endParaRPr lang="en-US" altLang="ja-JP" sz="2000" dirty="0"/>
          </a:p>
          <a:p>
            <a:pPr lvl="2"/>
            <a:endParaRPr lang="en-US" altLang="ja-JP" sz="2000" dirty="0"/>
          </a:p>
          <a:p>
            <a:pPr lvl="2"/>
            <a:endParaRPr lang="en-US" altLang="ja-JP" sz="2000" dirty="0"/>
          </a:p>
          <a:p>
            <a:pPr lvl="2"/>
            <a:endParaRPr lang="en-US" altLang="ja-JP" sz="2000" dirty="0"/>
          </a:p>
          <a:p>
            <a:pPr marL="914400" lvl="2" indent="0">
              <a:buNone/>
            </a:pPr>
            <a:endParaRPr lang="en-US" altLang="ja-JP" sz="2000" dirty="0"/>
          </a:p>
          <a:p>
            <a:pPr lvl="2"/>
            <a:endParaRPr lang="en-US" altLang="ja-JP" sz="2000" dirty="0"/>
          </a:p>
          <a:p>
            <a:endParaRPr lang="en-US" altLang="ja-JP" sz="28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ED5F83-F84F-4017-9653-55E7FAB5E3DF}"/>
              </a:ext>
            </a:extLst>
          </p:cNvPr>
          <p:cNvSpPr/>
          <p:nvPr/>
        </p:nvSpPr>
        <p:spPr>
          <a:xfrm>
            <a:off x="2279182" y="5335346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37B4272-6F56-48D0-96B8-7F4DD6ED5496}"/>
              </a:ext>
            </a:extLst>
          </p:cNvPr>
          <p:cNvCxnSpPr>
            <a:cxnSpLocks/>
          </p:cNvCxnSpPr>
          <p:nvPr/>
        </p:nvCxnSpPr>
        <p:spPr>
          <a:xfrm>
            <a:off x="2279182" y="5277627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50195D7-997C-4C7B-8D2D-C5D609186BA7}"/>
              </a:ext>
            </a:extLst>
          </p:cNvPr>
          <p:cNvSpPr txBox="1"/>
          <p:nvPr/>
        </p:nvSpPr>
        <p:spPr>
          <a:xfrm>
            <a:off x="2754088" y="5061603"/>
            <a:ext cx="4459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55B2446-3234-475F-9701-58C15EDD67B4}"/>
              </a:ext>
            </a:extLst>
          </p:cNvPr>
          <p:cNvSpPr/>
          <p:nvPr/>
        </p:nvSpPr>
        <p:spPr>
          <a:xfrm>
            <a:off x="2276964" y="6246484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88878B3-CA79-4BAD-8518-6371A0B35FF4}"/>
              </a:ext>
            </a:extLst>
          </p:cNvPr>
          <p:cNvSpPr/>
          <p:nvPr/>
        </p:nvSpPr>
        <p:spPr>
          <a:xfrm>
            <a:off x="3206066" y="5330583"/>
            <a:ext cx="926884" cy="1758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2278BC2-FCFC-48B4-9472-C22D9515F3B1}"/>
              </a:ext>
            </a:extLst>
          </p:cNvPr>
          <p:cNvSpPr/>
          <p:nvPr/>
        </p:nvSpPr>
        <p:spPr>
          <a:xfrm>
            <a:off x="5166504" y="5340109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98BA02CB-A7C2-4B2D-96D4-A68CDA0EF575}"/>
              </a:ext>
            </a:extLst>
          </p:cNvPr>
          <p:cNvCxnSpPr>
            <a:cxnSpLocks/>
          </p:cNvCxnSpPr>
          <p:nvPr/>
        </p:nvCxnSpPr>
        <p:spPr>
          <a:xfrm>
            <a:off x="5166504" y="5282390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534C32E-A010-41AC-8729-A7BABAD8459D}"/>
              </a:ext>
            </a:extLst>
          </p:cNvPr>
          <p:cNvSpPr txBox="1"/>
          <p:nvPr/>
        </p:nvSpPr>
        <p:spPr>
          <a:xfrm>
            <a:off x="5872291" y="5071129"/>
            <a:ext cx="4459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4CDF04D-3A86-45E1-94A4-AE70A2CF8CC7}"/>
              </a:ext>
            </a:extLst>
          </p:cNvPr>
          <p:cNvSpPr/>
          <p:nvPr/>
        </p:nvSpPr>
        <p:spPr>
          <a:xfrm>
            <a:off x="5166504" y="6241487"/>
            <a:ext cx="1853768" cy="179953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C8727E9-6456-4D1E-9368-F6313BF21BA3}"/>
              </a:ext>
            </a:extLst>
          </p:cNvPr>
          <p:cNvSpPr txBox="1"/>
          <p:nvPr/>
        </p:nvSpPr>
        <p:spPr>
          <a:xfrm>
            <a:off x="2343838" y="6208968"/>
            <a:ext cx="88197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05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BB1C566-329C-4A77-AB5A-C15FC11481E9}"/>
              </a:ext>
            </a:extLst>
          </p:cNvPr>
          <p:cNvSpPr txBox="1"/>
          <p:nvPr/>
        </p:nvSpPr>
        <p:spPr>
          <a:xfrm>
            <a:off x="3275179" y="5289760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BDC37FB-73D6-4595-84DC-E84DFAD808A1}"/>
              </a:ext>
            </a:extLst>
          </p:cNvPr>
          <p:cNvSpPr txBox="1"/>
          <p:nvPr/>
        </p:nvSpPr>
        <p:spPr>
          <a:xfrm>
            <a:off x="2435575" y="6516052"/>
            <a:ext cx="1722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w/ freq. hop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8619AF4-1879-4DC0-9B0E-1DC714769B14}"/>
              </a:ext>
            </a:extLst>
          </p:cNvPr>
          <p:cNvSpPr txBox="1"/>
          <p:nvPr/>
        </p:nvSpPr>
        <p:spPr>
          <a:xfrm>
            <a:off x="5220072" y="6516052"/>
            <a:ext cx="1873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w/o freq. hop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BA98723-CC6E-49C7-B2F5-699810F8EBB2}"/>
              </a:ext>
            </a:extLst>
          </p:cNvPr>
          <p:cNvSpPr txBox="1"/>
          <p:nvPr/>
        </p:nvSpPr>
        <p:spPr>
          <a:xfrm>
            <a:off x="5664701" y="6199420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3575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Example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ED5F83-F84F-4017-9653-55E7FAB5E3DF}"/>
              </a:ext>
            </a:extLst>
          </p:cNvPr>
          <p:cNvSpPr/>
          <p:nvPr/>
        </p:nvSpPr>
        <p:spPr>
          <a:xfrm>
            <a:off x="2045139" y="3063962"/>
            <a:ext cx="5408049" cy="14925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37B4272-6F56-48D0-96B8-7F4DD6ED5496}"/>
              </a:ext>
            </a:extLst>
          </p:cNvPr>
          <p:cNvCxnSpPr>
            <a:cxnSpLocks/>
          </p:cNvCxnSpPr>
          <p:nvPr/>
        </p:nvCxnSpPr>
        <p:spPr>
          <a:xfrm>
            <a:off x="2045140" y="3006244"/>
            <a:ext cx="5404955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50195D7-997C-4C7B-8D2D-C5D609186BA7}"/>
              </a:ext>
            </a:extLst>
          </p:cNvPr>
          <p:cNvSpPr txBox="1"/>
          <p:nvPr/>
        </p:nvSpPr>
        <p:spPr>
          <a:xfrm>
            <a:off x="4388174" y="269962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55B2446-3234-475F-9701-58C15EDD67B4}"/>
              </a:ext>
            </a:extLst>
          </p:cNvPr>
          <p:cNvSpPr/>
          <p:nvPr/>
        </p:nvSpPr>
        <p:spPr>
          <a:xfrm>
            <a:off x="2042922" y="4165532"/>
            <a:ext cx="2673094" cy="370840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88878B3-CA79-4BAD-8518-6371A0B35FF4}"/>
              </a:ext>
            </a:extLst>
          </p:cNvPr>
          <p:cNvSpPr/>
          <p:nvPr/>
        </p:nvSpPr>
        <p:spPr>
          <a:xfrm>
            <a:off x="4777001" y="3067822"/>
            <a:ext cx="2673094" cy="37845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BB1C566-329C-4A77-AB5A-C15FC11481E9}"/>
              </a:ext>
            </a:extLst>
          </p:cNvPr>
          <p:cNvSpPr txBox="1"/>
          <p:nvPr/>
        </p:nvSpPr>
        <p:spPr>
          <a:xfrm>
            <a:off x="3157117" y="3406916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EF84657-5166-44EA-8A61-F4F4515DC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767898"/>
              </p:ext>
            </p:extLst>
          </p:nvPr>
        </p:nvGraphicFramePr>
        <p:xfrm>
          <a:off x="2028931" y="2088348"/>
          <a:ext cx="5424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447">
                  <a:extLst>
                    <a:ext uri="{9D8B030D-6E8A-4147-A177-3AD203B41FA5}">
                      <a16:colId xmlns:a16="http://schemas.microsoft.com/office/drawing/2014/main" val="4270435730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3670833350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918069228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1604427790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4103093150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3126502156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955206326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3805569521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2904376189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2316296014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1048927920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2938983755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1763693585"/>
                    </a:ext>
                  </a:extLst>
                </a:gridCol>
                <a:gridCol w="387447">
                  <a:extLst>
                    <a:ext uri="{9D8B030D-6E8A-4147-A177-3AD203B41FA5}">
                      <a16:colId xmlns:a16="http://schemas.microsoft.com/office/drawing/2014/main" val="3299818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0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2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3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4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5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6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7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8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9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10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11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12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13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408483"/>
                  </a:ext>
                </a:extLst>
              </a:tr>
            </a:tbl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9C8BA7C-26D2-4FF5-B32D-F9A1CBEA0067}"/>
              </a:ext>
            </a:extLst>
          </p:cNvPr>
          <p:cNvSpPr txBox="1"/>
          <p:nvPr/>
        </p:nvSpPr>
        <p:spPr>
          <a:xfrm>
            <a:off x="1979712" y="1700808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Equation of base sequence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0C26411-071D-40CE-BD78-08E29B6D5BA7}"/>
              </a:ext>
            </a:extLst>
          </p:cNvPr>
          <p:cNvSpPr txBox="1"/>
          <p:nvPr/>
        </p:nvSpPr>
        <p:spPr>
          <a:xfrm>
            <a:off x="2809265" y="416553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C57FB1E-93DB-44AC-8B44-3072B92EF1EB}"/>
              </a:ext>
            </a:extLst>
          </p:cNvPr>
          <p:cNvSpPr txBox="1"/>
          <p:nvPr/>
        </p:nvSpPr>
        <p:spPr>
          <a:xfrm>
            <a:off x="5436096" y="3077323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4D81946-30FE-4F87-93CC-C8369EEEB0C2}"/>
              </a:ext>
            </a:extLst>
          </p:cNvPr>
          <p:cNvSpPr txBox="1"/>
          <p:nvPr/>
        </p:nvSpPr>
        <p:spPr>
          <a:xfrm>
            <a:off x="1115616" y="198092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C1BDB5C-56D1-4942-9872-1467AFEFBA87}"/>
              </a:ext>
            </a:extLst>
          </p:cNvPr>
          <p:cNvSpPr txBox="1"/>
          <p:nvPr/>
        </p:nvSpPr>
        <p:spPr>
          <a:xfrm>
            <a:off x="1147941" y="34290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CE3050B-B3AE-4CB0-AF71-8DD53D8C7EFE}"/>
              </a:ext>
            </a:extLst>
          </p:cNvPr>
          <p:cNvSpPr txBox="1"/>
          <p:nvPr/>
        </p:nvSpPr>
        <p:spPr>
          <a:xfrm>
            <a:off x="7524328" y="19888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50CF1FC-4191-4C0D-AFDF-229AC4509F75}"/>
              </a:ext>
            </a:extLst>
          </p:cNvPr>
          <p:cNvSpPr txBox="1"/>
          <p:nvPr/>
        </p:nvSpPr>
        <p:spPr>
          <a:xfrm>
            <a:off x="7556653" y="34369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DE965E1B-B6C2-421C-8480-6FDA50DEC7E8}"/>
              </a:ext>
            </a:extLst>
          </p:cNvPr>
          <p:cNvSpPr/>
          <p:nvPr/>
        </p:nvSpPr>
        <p:spPr>
          <a:xfrm>
            <a:off x="2045139" y="5017470"/>
            <a:ext cx="5408049" cy="14925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AA393075-7608-479E-BEBE-4113CF6A5744}"/>
              </a:ext>
            </a:extLst>
          </p:cNvPr>
          <p:cNvCxnSpPr>
            <a:cxnSpLocks/>
          </p:cNvCxnSpPr>
          <p:nvPr/>
        </p:nvCxnSpPr>
        <p:spPr>
          <a:xfrm>
            <a:off x="2045140" y="4959752"/>
            <a:ext cx="5404955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BC5FDBF-1169-4A8F-AD4B-5401365CA1BA}"/>
              </a:ext>
            </a:extLst>
          </p:cNvPr>
          <p:cNvSpPr txBox="1"/>
          <p:nvPr/>
        </p:nvSpPr>
        <p:spPr>
          <a:xfrm>
            <a:off x="4388174" y="4653136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BEB23071-0746-466B-B450-617266DCC53A}"/>
              </a:ext>
            </a:extLst>
          </p:cNvPr>
          <p:cNvSpPr/>
          <p:nvPr/>
        </p:nvSpPr>
        <p:spPr>
          <a:xfrm>
            <a:off x="2042921" y="6119040"/>
            <a:ext cx="5404955" cy="370840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F3344C0-7F46-448B-83E2-2268C0AA6142}"/>
              </a:ext>
            </a:extLst>
          </p:cNvPr>
          <p:cNvSpPr txBox="1"/>
          <p:nvPr/>
        </p:nvSpPr>
        <p:spPr>
          <a:xfrm>
            <a:off x="3157117" y="5360424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3E8986E-891B-4FF2-B714-E728F95D4834}"/>
              </a:ext>
            </a:extLst>
          </p:cNvPr>
          <p:cNvSpPr txBox="1"/>
          <p:nvPr/>
        </p:nvSpPr>
        <p:spPr>
          <a:xfrm>
            <a:off x="4164721" y="611904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DBEB7BF-7869-47FF-9AD9-586681AAEE80}"/>
              </a:ext>
            </a:extLst>
          </p:cNvPr>
          <p:cNvSpPr txBox="1"/>
          <p:nvPr/>
        </p:nvSpPr>
        <p:spPr>
          <a:xfrm>
            <a:off x="1147941" y="53825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0F66A46-9547-48D6-9D18-717F38452AD9}"/>
              </a:ext>
            </a:extLst>
          </p:cNvPr>
          <p:cNvSpPr txBox="1"/>
          <p:nvPr/>
        </p:nvSpPr>
        <p:spPr>
          <a:xfrm>
            <a:off x="7556653" y="539042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BF0B5A5E-0822-4A20-9C75-51AFAA9DC148}"/>
              </a:ext>
            </a:extLst>
          </p:cNvPr>
          <p:cNvSpPr/>
          <p:nvPr/>
        </p:nvSpPr>
        <p:spPr>
          <a:xfrm>
            <a:off x="1908573" y="2013498"/>
            <a:ext cx="543739" cy="475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4A9F2AB5-D733-462A-B57A-96D0EB37E5AE}"/>
              </a:ext>
            </a:extLst>
          </p:cNvPr>
          <p:cNvSpPr/>
          <p:nvPr/>
        </p:nvSpPr>
        <p:spPr>
          <a:xfrm>
            <a:off x="4642300" y="2058869"/>
            <a:ext cx="543739" cy="475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矢印: 右カーブ 19">
            <a:extLst>
              <a:ext uri="{FF2B5EF4-FFF2-40B4-BE49-F238E27FC236}">
                <a16:creationId xmlns:a16="http://schemas.microsoft.com/office/drawing/2014/main" id="{00C2E506-6160-492C-86D5-6E1E45F945D0}"/>
              </a:ext>
            </a:extLst>
          </p:cNvPr>
          <p:cNvSpPr/>
          <p:nvPr/>
        </p:nvSpPr>
        <p:spPr>
          <a:xfrm>
            <a:off x="1419254" y="2433223"/>
            <a:ext cx="623667" cy="1965580"/>
          </a:xfrm>
          <a:prstGeom prst="curvedRightArrow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矢印: 右カーブ 42">
            <a:extLst>
              <a:ext uri="{FF2B5EF4-FFF2-40B4-BE49-F238E27FC236}">
                <a16:creationId xmlns:a16="http://schemas.microsoft.com/office/drawing/2014/main" id="{743FC0FB-C07A-4666-A1AB-866402498F09}"/>
              </a:ext>
            </a:extLst>
          </p:cNvPr>
          <p:cNvSpPr/>
          <p:nvPr/>
        </p:nvSpPr>
        <p:spPr>
          <a:xfrm>
            <a:off x="889967" y="2263809"/>
            <a:ext cx="974083" cy="4092535"/>
          </a:xfrm>
          <a:prstGeom prst="curvedRightArrow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矢印: 右カーブ 43">
            <a:extLst>
              <a:ext uri="{FF2B5EF4-FFF2-40B4-BE49-F238E27FC236}">
                <a16:creationId xmlns:a16="http://schemas.microsoft.com/office/drawing/2014/main" id="{41371A4D-36BA-4BAE-A59F-170227B02B74}"/>
              </a:ext>
            </a:extLst>
          </p:cNvPr>
          <p:cNvSpPr/>
          <p:nvPr/>
        </p:nvSpPr>
        <p:spPr>
          <a:xfrm>
            <a:off x="4276205" y="2366491"/>
            <a:ext cx="367803" cy="982708"/>
          </a:xfrm>
          <a:prstGeom prst="curvedRightArrow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0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</TotalTime>
  <Words>255</Words>
  <Application>Microsoft Office PowerPoint</Application>
  <PresentationFormat>画面に合わせる (4:3)</PresentationFormat>
  <Paragraphs>71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 Unicode MS</vt:lpstr>
      <vt:lpstr>Meiryo UI</vt:lpstr>
      <vt:lpstr>ＭＳ Ｐゴシック</vt:lpstr>
      <vt:lpstr>Arial</vt:lpstr>
      <vt:lpstr>Calibri</vt:lpstr>
      <vt:lpstr>Office ​​テーマ</vt:lpstr>
      <vt:lpstr>WF on base-sequence hopping for PUCCH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7991918</dc:creator>
  <cp:lastModifiedBy>7991918</cp:lastModifiedBy>
  <cp:revision>456</cp:revision>
  <cp:lastPrinted>2017-11-07T07:45:23Z</cp:lastPrinted>
  <dcterms:created xsi:type="dcterms:W3CDTF">2017-01-16T18:53:25Z</dcterms:created>
  <dcterms:modified xsi:type="dcterms:W3CDTF">2018-01-26T17:14:53Z</dcterms:modified>
</cp:coreProperties>
</file>