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9"/>
  </p:notesMasterIdLst>
  <p:sldIdLst>
    <p:sldId id="256" r:id="rId2"/>
    <p:sldId id="274" r:id="rId3"/>
    <p:sldId id="275" r:id="rId4"/>
    <p:sldId id="276" r:id="rId5"/>
    <p:sldId id="266" r:id="rId6"/>
    <p:sldId id="277" r:id="rId7"/>
    <p:sldId id="278" r:id="rId8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3" autoAdjust="0"/>
    <p:restoredTop sz="94676" autoAdjust="0"/>
  </p:normalViewPr>
  <p:slideViewPr>
    <p:cSldViewPr>
      <p:cViewPr>
        <p:scale>
          <a:sx n="75" d="100"/>
          <a:sy n="75" d="100"/>
        </p:scale>
        <p:origin x="-1512" y="-34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/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>
            <a:extLst>
              <a:ext uri="{FF2B5EF4-FFF2-40B4-BE49-F238E27FC236}"/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E3BB42A-6290-4986-81B9-3104E3755F14}" type="datetimeFigureOut">
              <a:rPr lang="en-US" altLang="en-US"/>
              <a:pPr>
                <a:defRPr/>
              </a:pPr>
              <a:t>1/26/2018</a:t>
            </a:fld>
            <a:endParaRPr lang="en-US" altLang="en-US"/>
          </a:p>
        </p:txBody>
      </p:sp>
      <p:sp>
        <p:nvSpPr>
          <p:cNvPr id="4" name="Slide Image Placeholder 3">
            <a:extLst>
              <a:ext uri="{FF2B5EF4-FFF2-40B4-BE49-F238E27FC236}"/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/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A46A9E94-9FA1-4327-805A-EF562CA632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9062796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DF6521-A135-418C-86C9-3FA9EAF5BD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70529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E0641D-D178-4B78-BEF3-B2D604830A2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44792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6CCC70-378A-4BE3-ABD1-2F15FEB2F22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719192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5D26D2-883E-455F-B3BB-71A3F68B604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747529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A3C1B8-CC28-4D87-A236-A63A7F7710E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16471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26CFDD-1C04-4AFE-95E5-D0F483A7CD0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702977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3A5549-FBB8-4A1B-B086-D7A79FE3769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14406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1107B2-AB58-4974-AFBB-0A5F1C7915B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598577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E65C5B-B888-4859-A808-72513C86E20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68278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BEF014-19A9-4EAF-8DBF-B352BA599E1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595802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8C4BFE-6241-460B-9137-0468F906B63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32490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4894E562-09C6-4B7F-A86A-308C2F2A933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WF on </a:t>
            </a:r>
            <a:r>
              <a:rPr lang="en-US" altLang="ko-KR" dirty="0" smtClean="0"/>
              <a:t>UE</a:t>
            </a:r>
            <a:r>
              <a:rPr lang="ko-KR" altLang="en-US" dirty="0" smtClean="0"/>
              <a:t> </a:t>
            </a:r>
            <a:r>
              <a:rPr lang="en-US" altLang="ko-KR" dirty="0" smtClean="0"/>
              <a:t>capability on CSI reporting </a:t>
            </a:r>
            <a:r>
              <a:rPr lang="en-US" altLang="ko-KR" smtClean="0"/>
              <a:t>and relaxation</a:t>
            </a:r>
            <a:endParaRPr lang="en-US" altLang="en-US" dirty="0" smtClean="0"/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90600" y="3886200"/>
            <a:ext cx="7391400" cy="2209800"/>
          </a:xfrm>
        </p:spPr>
        <p:txBody>
          <a:bodyPr/>
          <a:lstStyle/>
          <a:p>
            <a:pPr eaLnBrk="1" hangingPunct="1"/>
            <a:r>
              <a:rPr lang="en-US" altLang="en-US" sz="2800" dirty="0" smtClean="0">
                <a:solidFill>
                  <a:schemeClr val="tx1"/>
                </a:solidFill>
              </a:rPr>
              <a:t>LG Electronics, </a:t>
            </a:r>
            <a:r>
              <a:rPr lang="en-US" altLang="en-US" sz="2800" dirty="0" smtClean="0">
                <a:solidFill>
                  <a:schemeClr val="tx1"/>
                </a:solidFill>
              </a:rPr>
              <a:t>Ericsson, </a:t>
            </a:r>
            <a:r>
              <a:rPr lang="en-GB" altLang="ko-KR" sz="2800" dirty="0" err="1">
                <a:solidFill>
                  <a:schemeClr val="tx1"/>
                </a:solidFill>
              </a:rPr>
              <a:t>InterDigital</a:t>
            </a:r>
            <a:endParaRPr lang="en-US" altLang="en-US" sz="2800" dirty="0" smtClean="0">
              <a:solidFill>
                <a:schemeClr val="tx1"/>
              </a:solidFill>
            </a:endParaRPr>
          </a:p>
        </p:txBody>
      </p:sp>
      <p:sp>
        <p:nvSpPr>
          <p:cNvPr id="2052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E9419087-0363-4791-9297-9285A96548C4}" type="slidenum">
              <a:rPr lang="en-US" altLang="en-US" sz="1200" smtClean="0"/>
              <a:pPr>
                <a:spcBef>
                  <a:spcPct val="0"/>
                </a:spcBef>
                <a:buFontTx/>
                <a:buNone/>
              </a:pPr>
              <a:t>1</a:t>
            </a:fld>
            <a:endParaRPr lang="en-US" altLang="en-US" sz="1200" smtClean="0"/>
          </a:p>
        </p:txBody>
      </p:sp>
      <p:sp>
        <p:nvSpPr>
          <p:cNvPr id="2053" name="Rectangle 4"/>
          <p:cNvSpPr>
            <a:spLocks noChangeArrowheads="1"/>
          </p:cNvSpPr>
          <p:nvPr/>
        </p:nvSpPr>
        <p:spPr bwMode="auto">
          <a:xfrm>
            <a:off x="76200" y="135704"/>
            <a:ext cx="8686800" cy="70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buNone/>
            </a:pPr>
            <a:r>
              <a:rPr lang="en-GB" altLang="ko-KR" sz="1800" b="1" dirty="0"/>
              <a:t>3GPP TSG RAN WG1 </a:t>
            </a:r>
            <a:r>
              <a:rPr lang="en-GB" altLang="ko-KR" sz="1800" b="1" dirty="0" smtClean="0"/>
              <a:t>Meeting AH 1801</a:t>
            </a:r>
            <a:r>
              <a:rPr lang="en-GB" altLang="ko-KR" sz="1800" b="1" dirty="0"/>
              <a:t>					R1-</a:t>
            </a:r>
            <a:r>
              <a:rPr lang="en-US" altLang="ko-KR" sz="1800" dirty="0"/>
              <a:t> </a:t>
            </a:r>
            <a:r>
              <a:rPr lang="en-US" altLang="ko-KR" sz="1800" dirty="0"/>
              <a:t>1801185</a:t>
            </a:r>
            <a:endParaRPr lang="ko-KR" altLang="ko-KR" sz="1800" dirty="0"/>
          </a:p>
          <a:p>
            <a:r>
              <a:rPr lang="en-US" altLang="ko-KR" sz="1800" b="1" dirty="0"/>
              <a:t>Vancouver, Canada, January 22</a:t>
            </a:r>
            <a:r>
              <a:rPr lang="en-US" altLang="ko-KR" sz="1800" b="1" baseline="30000" dirty="0"/>
              <a:t>nd</a:t>
            </a:r>
            <a:r>
              <a:rPr lang="en-US" altLang="ko-KR" sz="1800" b="1" dirty="0"/>
              <a:t> – 26</a:t>
            </a:r>
            <a:r>
              <a:rPr lang="en-US" altLang="ko-KR" sz="1800" b="1" baseline="30000" dirty="0"/>
              <a:t>th</a:t>
            </a:r>
            <a:r>
              <a:rPr lang="en-US" altLang="ko-KR" sz="1800" b="1" dirty="0"/>
              <a:t>, 2018</a:t>
            </a:r>
            <a:endParaRPr lang="ko-KR" altLang="ko-KR" sz="1800" dirty="0"/>
          </a:p>
        </p:txBody>
      </p:sp>
      <p:sp>
        <p:nvSpPr>
          <p:cNvPr id="2054" name="TextBox 4"/>
          <p:cNvSpPr txBox="1">
            <a:spLocks noChangeArrowheads="1"/>
          </p:cNvSpPr>
          <p:nvPr/>
        </p:nvSpPr>
        <p:spPr bwMode="auto">
          <a:xfrm>
            <a:off x="347663" y="1600200"/>
            <a:ext cx="21304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/>
              <a:t>Agenda item: 7.2.2.2</a:t>
            </a:r>
            <a:endParaRPr lang="ko-KR" altLang="en-US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Previous agreement</a:t>
            </a:r>
            <a:endParaRPr lang="ko-KR" altLang="en-US" smtClean="0"/>
          </a:p>
        </p:txBody>
      </p:sp>
      <p:sp>
        <p:nvSpPr>
          <p:cNvPr id="3075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z="1600" smtClean="0"/>
              <a:t>  Candidates of CSI calculation time Z are defined in Table I.</a:t>
            </a:r>
          </a:p>
          <a:p>
            <a:pPr lvl="1"/>
            <a:r>
              <a:rPr lang="en-US" altLang="ko-KR" sz="1600" smtClean="0"/>
              <a:t>  Z is defined as the minimum required number of symbols for PDCCH detection/decoding for receiving the CSI reporting triggering DCI, channel estimation, plus CSI calculation by assuming CSI only PUSCH (no HARQ ACK/NACK) for a given numerology and CSI complexity </a:t>
            </a:r>
          </a:p>
          <a:p>
            <a:pPr lvl="2"/>
            <a:r>
              <a:rPr lang="en-US" altLang="ko-KR" sz="1000" smtClean="0"/>
              <a:t>  </a:t>
            </a:r>
            <a:r>
              <a:rPr lang="en-US" altLang="ko-KR" sz="1400" smtClean="0"/>
              <a:t>Note: the required time for channel estimation refers to the time gap from the last symbol of CSI-RS to the timeline that UE finishes its channel estimation processing</a:t>
            </a:r>
          </a:p>
          <a:p>
            <a:pPr lvl="2"/>
            <a:r>
              <a:rPr lang="en-US" altLang="ko-KR" sz="1400" smtClean="0"/>
              <a:t>  For low complexity CSI, one Z value for a given numerology is defined in Table I.</a:t>
            </a:r>
          </a:p>
          <a:p>
            <a:pPr lvl="3"/>
            <a:r>
              <a:rPr lang="en-US" altLang="ko-KR" sz="1000" smtClean="0"/>
              <a:t>  FFS: the definition of Low complexity CSI (e.g. WB CSI derived from maximum 2 ports CSIRS with Type I codebook or WB CQI derived from maximum 8 ports CSIRS without PMI)</a:t>
            </a:r>
          </a:p>
          <a:p>
            <a:pPr lvl="2"/>
            <a:r>
              <a:rPr lang="en-US" altLang="ko-KR" sz="1400" smtClean="0"/>
              <a:t>  For high complexity CSI, one Z value (FFS multiple values) for a given numerology is defined in Table I.</a:t>
            </a:r>
          </a:p>
          <a:p>
            <a:pPr lvl="3"/>
            <a:r>
              <a:rPr lang="en-US" altLang="ko-KR" sz="1000" smtClean="0"/>
              <a:t>  FFS: how many and how to define High complexity CSI</a:t>
            </a:r>
          </a:p>
          <a:p>
            <a:r>
              <a:rPr lang="en-US" altLang="ko-KR" sz="1600" smtClean="0"/>
              <a:t>&lt; Table I &gt;</a:t>
            </a:r>
          </a:p>
          <a:p>
            <a:endParaRPr lang="ko-KR" altLang="en-US" sz="1600" smtClean="0"/>
          </a:p>
        </p:txBody>
      </p:sp>
      <p:sp>
        <p:nvSpPr>
          <p:cNvPr id="3076" name="슬라이드 번호 개체 틀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463FDC2-0D36-4BE7-959C-0E8A0B734895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</a:t>
            </a:fld>
            <a:endParaRPr lang="en-US" altLang="en-US" sz="1200" smtClean="0">
              <a:solidFill>
                <a:srgbClr val="898989"/>
              </a:solidFill>
            </a:endParaRPr>
          </a:p>
        </p:txBody>
      </p:sp>
      <p:graphicFrame>
        <p:nvGraphicFramePr>
          <p:cNvPr id="8" name="표 7"/>
          <p:cNvGraphicFramePr>
            <a:graphicFrameLocks noGrp="1"/>
          </p:cNvGraphicFramePr>
          <p:nvPr/>
        </p:nvGraphicFramePr>
        <p:xfrm>
          <a:off x="1771650" y="4973638"/>
          <a:ext cx="5600699" cy="157956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36531"/>
                <a:gridCol w="700088"/>
                <a:gridCol w="891020"/>
                <a:gridCol w="891020"/>
                <a:gridCol w="891020"/>
                <a:gridCol w="891020"/>
              </a:tblGrid>
              <a:tr h="3690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CSI complexity</a:t>
                      </a:r>
                      <a:endParaRPr lang="ko-KR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9527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Units</a:t>
                      </a:r>
                      <a:endParaRPr lang="ko-KR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9527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15 KHz SCS</a:t>
                      </a:r>
                      <a:endParaRPr lang="ko-KR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9527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30 KHz SCS</a:t>
                      </a:r>
                      <a:endParaRPr lang="ko-KR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9527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60 KHz SCS</a:t>
                      </a:r>
                      <a:endParaRPr lang="ko-KR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9527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120 KHz SCS</a:t>
                      </a:r>
                      <a:endParaRPr lang="ko-KR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9527" marB="0" anchor="ctr"/>
                </a:tc>
              </a:tr>
              <a:tr h="26992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Low complexity CSI</a:t>
                      </a:r>
                      <a:endParaRPr lang="ko-KR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9527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Symbols</a:t>
                      </a:r>
                      <a:endParaRPr lang="ko-KR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9527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Z</a:t>
                      </a:r>
                      <a:r>
                        <a:rPr lang="en-GB" sz="900" baseline="-25000">
                          <a:effectLst/>
                        </a:rPr>
                        <a:t>1,1</a:t>
                      </a:r>
                      <a:endParaRPr lang="ko-KR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9527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Z</a:t>
                      </a:r>
                      <a:r>
                        <a:rPr lang="en-GB" sz="900" baseline="-25000">
                          <a:effectLst/>
                        </a:rPr>
                        <a:t>1,2</a:t>
                      </a:r>
                      <a:endParaRPr lang="ko-KR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9527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Z</a:t>
                      </a:r>
                      <a:r>
                        <a:rPr lang="en-GB" sz="900" baseline="-25000">
                          <a:effectLst/>
                        </a:rPr>
                        <a:t>1,3</a:t>
                      </a:r>
                      <a:endParaRPr lang="ko-KR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9527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Z</a:t>
                      </a:r>
                      <a:r>
                        <a:rPr lang="en-GB" sz="900" baseline="-25000">
                          <a:effectLst/>
                        </a:rPr>
                        <a:t>1,4</a:t>
                      </a:r>
                      <a:endParaRPr lang="ko-KR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9527" marB="0" anchor="ctr"/>
                </a:tc>
              </a:tr>
              <a:tr h="3353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High complexity CSI 1</a:t>
                      </a:r>
                      <a:endParaRPr lang="ko-KR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9527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Symbols</a:t>
                      </a:r>
                      <a:endParaRPr lang="ko-KR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9527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Z</a:t>
                      </a:r>
                      <a:r>
                        <a:rPr lang="en-GB" sz="900" baseline="-25000">
                          <a:effectLst/>
                        </a:rPr>
                        <a:t>2,1</a:t>
                      </a:r>
                      <a:endParaRPr lang="ko-KR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9527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Z</a:t>
                      </a:r>
                      <a:r>
                        <a:rPr lang="en-GB" sz="900" baseline="-25000">
                          <a:effectLst/>
                        </a:rPr>
                        <a:t>2,2</a:t>
                      </a:r>
                      <a:endParaRPr lang="ko-KR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9527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Z</a:t>
                      </a:r>
                      <a:r>
                        <a:rPr lang="en-GB" sz="900" baseline="-25000">
                          <a:effectLst/>
                        </a:rPr>
                        <a:t>2,3</a:t>
                      </a:r>
                      <a:endParaRPr lang="ko-KR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9527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Z</a:t>
                      </a:r>
                      <a:r>
                        <a:rPr lang="en-GB" sz="900" baseline="-25000">
                          <a:effectLst/>
                        </a:rPr>
                        <a:t>2,4</a:t>
                      </a:r>
                      <a:endParaRPr lang="ko-KR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9527" marB="0" anchor="ctr"/>
                </a:tc>
              </a:tr>
              <a:tr h="269929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/>
                      </a:endParaRPr>
                    </a:p>
                  </a:txBody>
                  <a:tcPr marL="68580" marR="68580" marT="9527" marB="0" anchor="ctr"/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/>
                      </a:endParaRPr>
                    </a:p>
                  </a:txBody>
                  <a:tcPr marL="68580" marR="68580" marT="9527" marB="0" anchor="ctr"/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/>
                      </a:endParaRPr>
                    </a:p>
                  </a:txBody>
                  <a:tcPr marL="68580" marR="68580" marT="9527" marB="0" anchor="ctr"/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/>
                      </a:endParaRPr>
                    </a:p>
                  </a:txBody>
                  <a:tcPr marL="68580" marR="68580" marT="9527" marB="0" anchor="ctr"/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/>
                      </a:endParaRPr>
                    </a:p>
                  </a:txBody>
                  <a:tcPr marL="68580" marR="68580" marT="9527" marB="0" anchor="ctr"/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/>
                      </a:endParaRPr>
                    </a:p>
                  </a:txBody>
                  <a:tcPr marL="68580" marR="68580" marT="9527" marB="0" anchor="ctr"/>
                </a:tc>
              </a:tr>
              <a:tr h="3353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High complexity CSI  N</a:t>
                      </a:r>
                      <a:endParaRPr lang="ko-KR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9527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Symbols</a:t>
                      </a:r>
                      <a:endParaRPr lang="ko-KR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9527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Z</a:t>
                      </a:r>
                      <a:r>
                        <a:rPr lang="en-GB" sz="900" baseline="-25000">
                          <a:effectLst/>
                        </a:rPr>
                        <a:t>N+1,1</a:t>
                      </a:r>
                      <a:endParaRPr lang="ko-KR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9527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Z</a:t>
                      </a:r>
                      <a:r>
                        <a:rPr lang="en-GB" sz="900" baseline="-25000">
                          <a:effectLst/>
                        </a:rPr>
                        <a:t>N+1,-2</a:t>
                      </a:r>
                      <a:endParaRPr lang="ko-KR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9527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Z</a:t>
                      </a:r>
                      <a:r>
                        <a:rPr lang="en-GB" sz="900" baseline="-25000">
                          <a:effectLst/>
                        </a:rPr>
                        <a:t>N+1,3</a:t>
                      </a:r>
                      <a:endParaRPr lang="ko-KR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9527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Z</a:t>
                      </a:r>
                      <a:r>
                        <a:rPr lang="en-GB" sz="900" baseline="-25000" dirty="0">
                          <a:effectLst/>
                        </a:rPr>
                        <a:t>N+1,4</a:t>
                      </a:r>
                      <a:endParaRPr lang="ko-KR" sz="1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9527" marB="0"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Previous agreement</a:t>
            </a:r>
            <a:endParaRPr lang="ko-KR" altLang="en-US" smtClean="0"/>
          </a:p>
        </p:txBody>
      </p:sp>
      <p:sp>
        <p:nvSpPr>
          <p:cNvPr id="4099" name="슬라이드 번호 개체 틀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B53820A-728A-483E-9B12-80B495E61613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3</a:t>
            </a:fld>
            <a:endParaRPr lang="en-US" altLang="en-US" sz="1200" smtClean="0">
              <a:solidFill>
                <a:srgbClr val="898989"/>
              </a:solidFill>
            </a:endParaRPr>
          </a:p>
        </p:txBody>
      </p:sp>
      <p:pic>
        <p:nvPicPr>
          <p:cNvPr id="410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81200" y="1511300"/>
            <a:ext cx="5715000" cy="51879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Proposals</a:t>
            </a:r>
            <a:endParaRPr lang="ko-KR" altLang="en-US" smtClean="0"/>
          </a:p>
        </p:txBody>
      </p:sp>
      <p:sp>
        <p:nvSpPr>
          <p:cNvPr id="5123" name="슬라이드 번호 개체 틀 3"/>
          <p:cNvSpPr>
            <a:spLocks noGrp="1"/>
          </p:cNvSpPr>
          <p:nvPr>
            <p:ph type="sldNum" sz="quarter" idx="12"/>
          </p:nvPr>
        </p:nvSpPr>
        <p:spPr bwMode="auto">
          <a:xfrm>
            <a:off x="6553200" y="6280150"/>
            <a:ext cx="2133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FFC91E6-57AE-4ED2-A997-EC2D1C0134A8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4</a:t>
            </a:fld>
            <a:endParaRPr lang="en-US" altLang="en-US" sz="1200" smtClean="0">
              <a:solidFill>
                <a:srgbClr val="898989"/>
              </a:solidFill>
            </a:endParaRPr>
          </a:p>
        </p:txBody>
      </p:sp>
      <p:sp>
        <p:nvSpPr>
          <p:cNvPr id="5124" name="Content Placeholder 2"/>
          <p:cNvSpPr txBox="1">
            <a:spLocks/>
          </p:cNvSpPr>
          <p:nvPr/>
        </p:nvSpPr>
        <p:spPr bwMode="auto">
          <a:xfrm>
            <a:off x="381000" y="1143000"/>
            <a:ext cx="8382000" cy="273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342900" indent="-3429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GB" altLang="ko-KR" sz="2000" dirty="0"/>
              <a:t>Required time to encode </a:t>
            </a:r>
            <a:r>
              <a:rPr lang="en-GB" altLang="ko-KR" sz="2000" dirty="0" smtClean="0"/>
              <a:t>CSI and </a:t>
            </a:r>
            <a:r>
              <a:rPr lang="en-GB" altLang="ko-KR" sz="2000" dirty="0"/>
              <a:t>TX preparation </a:t>
            </a:r>
            <a:r>
              <a:rPr lang="en-GB" altLang="ko-KR" sz="2000" dirty="0" smtClean="0"/>
              <a:t>is </a:t>
            </a:r>
            <a:r>
              <a:rPr lang="en-GB" altLang="ko-KR" sz="2000" dirty="0"/>
              <a:t>also added in the agreed definition of Z.</a:t>
            </a:r>
          </a:p>
          <a:p>
            <a:r>
              <a:rPr lang="en-GB" altLang="ko-KR" sz="2000" dirty="0"/>
              <a:t>In Table I, Z values are baseline values which shall be supported by all UEs.</a:t>
            </a:r>
          </a:p>
          <a:p>
            <a:r>
              <a:rPr lang="en-GB" altLang="ko-KR" sz="2000" dirty="0"/>
              <a:t>For a given numerology and CSI latency, whether or not to support the Z value in Table II is reported as a UE capability.</a:t>
            </a:r>
          </a:p>
          <a:p>
            <a:pPr lvl="2"/>
            <a:r>
              <a:rPr lang="en-GB" altLang="ko-KR" sz="2000" dirty="0"/>
              <a:t>For a given numerology and CSI latency,  the Z value in Table II should be </a:t>
            </a:r>
            <a:r>
              <a:rPr lang="en-US" altLang="ko-KR" sz="2000" dirty="0" smtClean="0"/>
              <a:t>equal or </a:t>
            </a:r>
            <a:r>
              <a:rPr lang="en-GB" altLang="ko-KR" sz="2000" dirty="0" smtClean="0"/>
              <a:t>smaller </a:t>
            </a:r>
            <a:r>
              <a:rPr lang="en-GB" altLang="ko-KR" sz="2000" dirty="0"/>
              <a:t>than Z value in Table II.</a:t>
            </a:r>
          </a:p>
          <a:p>
            <a:r>
              <a:rPr lang="en-GB" altLang="ko-KR" sz="2000" dirty="0"/>
              <a:t>All Z  values in Table I and Table II are TBD.</a:t>
            </a:r>
          </a:p>
          <a:p>
            <a:pPr lvl="1"/>
            <a:endParaRPr lang="en-GB" altLang="ko-KR" sz="1600" dirty="0"/>
          </a:p>
          <a:p>
            <a:pPr lvl="1"/>
            <a:endParaRPr lang="ko-KR" altLang="ko-KR" sz="1600" dirty="0"/>
          </a:p>
          <a:p>
            <a:pPr lvl="1"/>
            <a:endParaRPr lang="en-US" altLang="ko-KR" sz="1100" dirty="0">
              <a:ea typeface="Gulim" pitchFamily="34" charset="-127"/>
            </a:endParaRPr>
          </a:p>
        </p:txBody>
      </p:sp>
      <p:graphicFrame>
        <p:nvGraphicFramePr>
          <p:cNvPr id="5" name="내용 개체 틀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26193860"/>
              </p:ext>
            </p:extLst>
          </p:nvPr>
        </p:nvGraphicFramePr>
        <p:xfrm>
          <a:off x="1708150" y="4140200"/>
          <a:ext cx="5607050" cy="974726"/>
        </p:xfrm>
        <a:graphic>
          <a:graphicData uri="http://schemas.openxmlformats.org/drawingml/2006/table">
            <a:tbl>
              <a:tblPr/>
              <a:tblGrid>
                <a:gridCol w="1339850"/>
                <a:gridCol w="700088"/>
                <a:gridCol w="890587"/>
                <a:gridCol w="892175"/>
                <a:gridCol w="892175"/>
                <a:gridCol w="892175"/>
              </a:tblGrid>
              <a:tr h="3698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Arial" charset="0"/>
                        </a:rPr>
                        <a:t>CSI  latency</a:t>
                      </a:r>
                      <a:endParaRPr kumimoji="0" lang="ko-KR" altLang="ko-KR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PMingLiU" pitchFamily="18" charset="-120"/>
                        <a:cs typeface="Arial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Units</a:t>
                      </a:r>
                      <a:endParaRPr kumimoji="0" lang="ko-KR" altLang="ko-KR" sz="11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PMingLiU" pitchFamily="18" charset="-120"/>
                        <a:cs typeface="Arial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15 KHz SCS</a:t>
                      </a:r>
                      <a:endParaRPr kumimoji="0" lang="ko-KR" altLang="ko-KR" sz="11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PMingLiU" pitchFamily="18" charset="-120"/>
                        <a:cs typeface="Arial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30 KHz SCS</a:t>
                      </a:r>
                      <a:endParaRPr kumimoji="0" lang="ko-KR" altLang="ko-KR" sz="11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PMingLiU" pitchFamily="18" charset="-120"/>
                        <a:cs typeface="Arial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60 KHz SCS</a:t>
                      </a:r>
                      <a:endParaRPr kumimoji="0" lang="ko-KR" altLang="ko-KR" sz="11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PMingLiU" pitchFamily="18" charset="-120"/>
                        <a:cs typeface="Arial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120 KHz SCS</a:t>
                      </a:r>
                      <a:endParaRPr kumimoji="0" lang="ko-KR" altLang="ko-KR" sz="11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PMingLiU" pitchFamily="18" charset="-120"/>
                        <a:cs typeface="Arial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698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Low latency CSI</a:t>
                      </a:r>
                      <a:endParaRPr kumimoji="0" lang="ko-KR" altLang="ko-KR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PMingLiU" pitchFamily="18" charset="-120"/>
                        <a:cs typeface="Arial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Symbols</a:t>
                      </a:r>
                      <a:endParaRPr kumimoji="0" lang="ko-KR" altLang="ko-KR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PMingLiU" pitchFamily="18" charset="-120"/>
                        <a:cs typeface="Arial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9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Z</a:t>
                      </a:r>
                      <a:r>
                        <a:rPr kumimoji="0" lang="en-GB" altLang="ko-KR" sz="900" b="1" i="1" u="none" strike="noStrike" cap="none" normalizeH="0" baseline="-2500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1,1</a:t>
                      </a:r>
                      <a:endParaRPr kumimoji="0" lang="ko-KR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맑은 고딕" pitchFamily="50" charset="-127"/>
                        <a:cs typeface="Arial" charset="0"/>
                      </a:endParaRPr>
                    </a:p>
                  </a:txBody>
                  <a:tcPr marL="68580" marR="68580" marT="952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9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Z</a:t>
                      </a:r>
                      <a:r>
                        <a:rPr kumimoji="0" lang="en-GB" altLang="ko-KR" sz="900" b="1" i="1" u="none" strike="noStrike" cap="none" normalizeH="0" baseline="-2500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1,2</a:t>
                      </a:r>
                      <a:endParaRPr kumimoji="0" lang="ko-KR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맑은 고딕" pitchFamily="50" charset="-127"/>
                        <a:cs typeface="Arial" charset="0"/>
                      </a:endParaRPr>
                    </a:p>
                  </a:txBody>
                  <a:tcPr marL="68580" marR="68580" marT="952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9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Z</a:t>
                      </a:r>
                      <a:r>
                        <a:rPr kumimoji="0" lang="en-GB" altLang="ko-KR" sz="900" b="1" i="1" u="none" strike="noStrike" cap="none" normalizeH="0" baseline="-2500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1,3</a:t>
                      </a:r>
                      <a:endParaRPr kumimoji="0" lang="ko-KR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맑은 고딕" pitchFamily="50" charset="-127"/>
                        <a:cs typeface="Arial" charset="0"/>
                      </a:endParaRPr>
                    </a:p>
                  </a:txBody>
                  <a:tcPr marL="68580" marR="68580" marT="952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9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Z</a:t>
                      </a:r>
                      <a:r>
                        <a:rPr kumimoji="0" lang="en-GB" altLang="ko-KR" sz="900" b="1" i="1" u="none" strike="noStrike" cap="none" normalizeH="0" baseline="-2500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1,4</a:t>
                      </a:r>
                      <a:endParaRPr kumimoji="0" lang="ko-KR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맑은 고딕" pitchFamily="50" charset="-127"/>
                        <a:cs typeface="Arial" charset="0"/>
                      </a:endParaRPr>
                    </a:p>
                  </a:txBody>
                  <a:tcPr marL="68580" marR="68580" marT="952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3349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High  latency CSI </a:t>
                      </a:r>
                      <a:endParaRPr kumimoji="0" lang="ko-KR" altLang="ko-KR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PMingLiU" pitchFamily="18" charset="-120"/>
                        <a:cs typeface="Arial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Symbols</a:t>
                      </a:r>
                      <a:endParaRPr kumimoji="0" lang="ko-KR" altLang="ko-KR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PMingLiU" pitchFamily="18" charset="-120"/>
                        <a:cs typeface="Arial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9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Z</a:t>
                      </a:r>
                      <a:r>
                        <a:rPr kumimoji="0" lang="en-GB" altLang="ko-KR" sz="900" b="1" i="1" u="none" strike="noStrike" cap="none" normalizeH="0" baseline="-2500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2,1</a:t>
                      </a:r>
                      <a:endParaRPr kumimoji="0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맑은 고딕" pitchFamily="50" charset="-127"/>
                        <a:cs typeface="Arial" charset="0"/>
                      </a:endParaRPr>
                    </a:p>
                  </a:txBody>
                  <a:tcPr marL="68580" marR="68580" marT="952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9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Z</a:t>
                      </a:r>
                      <a:r>
                        <a:rPr kumimoji="0" lang="en-GB" altLang="ko-KR" sz="900" b="1" i="1" u="none" strike="noStrike" cap="none" normalizeH="0" baseline="-2500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2,2</a:t>
                      </a:r>
                      <a:endParaRPr kumimoji="0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맑은 고딕" pitchFamily="50" charset="-127"/>
                        <a:cs typeface="Arial" charset="0"/>
                      </a:endParaRPr>
                    </a:p>
                  </a:txBody>
                  <a:tcPr marL="68580" marR="68580" marT="952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9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Z</a:t>
                      </a:r>
                      <a:r>
                        <a:rPr kumimoji="0" lang="en-GB" altLang="ko-KR" sz="900" b="1" i="1" u="none" strike="noStrike" cap="none" normalizeH="0" baseline="-2500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2,3</a:t>
                      </a:r>
                      <a:endParaRPr kumimoji="0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맑은 고딕" pitchFamily="50" charset="-127"/>
                        <a:cs typeface="Arial" charset="0"/>
                      </a:endParaRPr>
                    </a:p>
                  </a:txBody>
                  <a:tcPr marL="68580" marR="68580" marT="952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9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Z</a:t>
                      </a:r>
                      <a:r>
                        <a:rPr kumimoji="0" lang="en-GB" altLang="ko-KR" sz="900" b="1" i="1" u="none" strike="noStrike" cap="none" normalizeH="0" baseline="-2500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2,4</a:t>
                      </a:r>
                      <a:endParaRPr kumimoji="0" lang="ko-KR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맑은 고딕" pitchFamily="50" charset="-127"/>
                        <a:cs typeface="Arial" charset="0"/>
                      </a:endParaRPr>
                    </a:p>
                  </a:txBody>
                  <a:tcPr marL="68580" marR="68580" marT="952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</a:tbl>
          </a:graphicData>
        </a:graphic>
      </p:graphicFrame>
      <p:sp>
        <p:nvSpPr>
          <p:cNvPr id="5155" name="TextBox 9"/>
          <p:cNvSpPr txBox="1">
            <a:spLocks noChangeArrowheads="1"/>
          </p:cNvSpPr>
          <p:nvPr/>
        </p:nvSpPr>
        <p:spPr bwMode="auto">
          <a:xfrm>
            <a:off x="2971800" y="3733800"/>
            <a:ext cx="33877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400"/>
              <a:t>Table I. CSI calculation time Z for normal UE </a:t>
            </a:r>
            <a:endParaRPr lang="ko-KR" altLang="en-US" sz="1400"/>
          </a:p>
        </p:txBody>
      </p:sp>
      <p:graphicFrame>
        <p:nvGraphicFramePr>
          <p:cNvPr id="7" name="내용 개체 틀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77639978"/>
              </p:ext>
            </p:extLst>
          </p:nvPr>
        </p:nvGraphicFramePr>
        <p:xfrm>
          <a:off x="1708150" y="5740400"/>
          <a:ext cx="5607050" cy="974726"/>
        </p:xfrm>
        <a:graphic>
          <a:graphicData uri="http://schemas.openxmlformats.org/drawingml/2006/table">
            <a:tbl>
              <a:tblPr/>
              <a:tblGrid>
                <a:gridCol w="1339850"/>
                <a:gridCol w="700088"/>
                <a:gridCol w="890587"/>
                <a:gridCol w="892175"/>
                <a:gridCol w="892175"/>
                <a:gridCol w="892175"/>
              </a:tblGrid>
              <a:tr h="3698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Arial" charset="0"/>
                        </a:rPr>
                        <a:t>CSI latency</a:t>
                      </a:r>
                      <a:endParaRPr kumimoji="0" lang="ko-KR" altLang="ko-KR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PMingLiU" pitchFamily="18" charset="-120"/>
                        <a:cs typeface="Arial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Units</a:t>
                      </a:r>
                      <a:endParaRPr kumimoji="0" lang="ko-KR" altLang="ko-KR" sz="11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PMingLiU" pitchFamily="18" charset="-120"/>
                        <a:cs typeface="Arial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15 KHz SCS</a:t>
                      </a:r>
                      <a:endParaRPr kumimoji="0" lang="ko-KR" altLang="ko-KR" sz="11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PMingLiU" pitchFamily="18" charset="-120"/>
                        <a:cs typeface="Arial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30 KHz SCS</a:t>
                      </a:r>
                      <a:endParaRPr kumimoji="0" lang="ko-KR" altLang="ko-KR" sz="11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PMingLiU" pitchFamily="18" charset="-120"/>
                        <a:cs typeface="Arial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60 KHz SCS</a:t>
                      </a:r>
                      <a:endParaRPr kumimoji="0" lang="ko-KR" altLang="ko-KR" sz="11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PMingLiU" pitchFamily="18" charset="-120"/>
                        <a:cs typeface="Arial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120 KHz SCS</a:t>
                      </a:r>
                      <a:endParaRPr kumimoji="0" lang="ko-KR" altLang="ko-KR" sz="11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PMingLiU" pitchFamily="18" charset="-120"/>
                        <a:cs typeface="Arial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698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Low latency CSI</a:t>
                      </a:r>
                      <a:endParaRPr kumimoji="0" lang="ko-KR" altLang="ko-KR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PMingLiU" pitchFamily="18" charset="-120"/>
                        <a:cs typeface="Arial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Symbols</a:t>
                      </a:r>
                      <a:endParaRPr kumimoji="0" lang="ko-KR" altLang="ko-KR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PMingLiU" pitchFamily="18" charset="-120"/>
                        <a:cs typeface="Arial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9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Z</a:t>
                      </a:r>
                      <a:r>
                        <a:rPr kumimoji="0" lang="en-GB" altLang="ko-KR" sz="900" b="1" i="1" u="none" strike="noStrike" cap="none" normalizeH="0" baseline="-2500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1,1</a:t>
                      </a:r>
                      <a:endParaRPr kumimoji="0" lang="ko-KR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맑은 고딕" pitchFamily="50" charset="-127"/>
                        <a:cs typeface="Arial" charset="0"/>
                      </a:endParaRPr>
                    </a:p>
                  </a:txBody>
                  <a:tcPr marL="68580" marR="68580" marT="952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9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Z</a:t>
                      </a:r>
                      <a:r>
                        <a:rPr kumimoji="0" lang="en-GB" altLang="ko-KR" sz="900" b="1" i="1" u="none" strike="noStrike" cap="none" normalizeH="0" baseline="-2500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1,2</a:t>
                      </a:r>
                      <a:endParaRPr kumimoji="0" lang="ko-KR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맑은 고딕" pitchFamily="50" charset="-127"/>
                        <a:cs typeface="Arial" charset="0"/>
                      </a:endParaRPr>
                    </a:p>
                  </a:txBody>
                  <a:tcPr marL="68580" marR="68580" marT="952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9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Z</a:t>
                      </a:r>
                      <a:r>
                        <a:rPr kumimoji="0" lang="en-GB" altLang="ko-KR" sz="900" b="1" i="1" u="none" strike="noStrike" cap="none" normalizeH="0" baseline="-2500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1,3</a:t>
                      </a:r>
                      <a:endParaRPr kumimoji="0" lang="ko-KR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맑은 고딕" pitchFamily="50" charset="-127"/>
                        <a:cs typeface="Arial" charset="0"/>
                      </a:endParaRPr>
                    </a:p>
                  </a:txBody>
                  <a:tcPr marL="68580" marR="68580" marT="952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9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Z</a:t>
                      </a:r>
                      <a:r>
                        <a:rPr kumimoji="0" lang="en-GB" altLang="ko-KR" sz="900" b="1" i="1" u="none" strike="noStrike" cap="none" normalizeH="0" baseline="-2500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1,4</a:t>
                      </a:r>
                      <a:endParaRPr kumimoji="0" lang="ko-KR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맑은 고딕" pitchFamily="50" charset="-127"/>
                        <a:cs typeface="Arial" charset="0"/>
                      </a:endParaRPr>
                    </a:p>
                  </a:txBody>
                  <a:tcPr marL="68580" marR="68580" marT="952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3349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High  latency CSI </a:t>
                      </a:r>
                      <a:endParaRPr kumimoji="0" lang="ko-KR" altLang="ko-KR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PMingLiU" pitchFamily="18" charset="-120"/>
                        <a:cs typeface="Arial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Symbols</a:t>
                      </a:r>
                      <a:endParaRPr kumimoji="0" lang="ko-KR" altLang="ko-KR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PMingLiU" pitchFamily="18" charset="-120"/>
                        <a:cs typeface="Arial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9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Z</a:t>
                      </a:r>
                      <a:r>
                        <a:rPr kumimoji="0" lang="en-GB" altLang="ko-KR" sz="900" b="1" i="1" u="none" strike="noStrike" cap="none" normalizeH="0" baseline="-2500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2,1</a:t>
                      </a:r>
                      <a:endParaRPr kumimoji="0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맑은 고딕" pitchFamily="50" charset="-127"/>
                        <a:cs typeface="Arial" charset="0"/>
                      </a:endParaRPr>
                    </a:p>
                  </a:txBody>
                  <a:tcPr marL="68580" marR="68580" marT="952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9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Z</a:t>
                      </a:r>
                      <a:r>
                        <a:rPr kumimoji="0" lang="en-GB" altLang="ko-KR" sz="900" b="1" i="1" u="none" strike="noStrike" cap="none" normalizeH="0" baseline="-2500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2,2</a:t>
                      </a:r>
                      <a:endParaRPr kumimoji="0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맑은 고딕" pitchFamily="50" charset="-127"/>
                        <a:cs typeface="Arial" charset="0"/>
                      </a:endParaRPr>
                    </a:p>
                  </a:txBody>
                  <a:tcPr marL="68580" marR="68580" marT="952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9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Z</a:t>
                      </a:r>
                      <a:r>
                        <a:rPr kumimoji="0" lang="en-GB" altLang="ko-KR" sz="900" b="1" i="1" u="none" strike="noStrike" cap="none" normalizeH="0" baseline="-2500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2,3</a:t>
                      </a:r>
                      <a:endParaRPr kumimoji="0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맑은 고딕" pitchFamily="50" charset="-127"/>
                        <a:cs typeface="Arial" charset="0"/>
                      </a:endParaRPr>
                    </a:p>
                  </a:txBody>
                  <a:tcPr marL="68580" marR="68580" marT="952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9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Z</a:t>
                      </a:r>
                      <a:r>
                        <a:rPr kumimoji="0" lang="en-GB" altLang="ko-KR" sz="900" b="1" i="1" u="none" strike="noStrike" cap="none" normalizeH="0" baseline="-2500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2,4</a:t>
                      </a:r>
                      <a:endParaRPr kumimoji="0" lang="ko-KR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맑은 고딕" pitchFamily="50" charset="-127"/>
                        <a:cs typeface="Arial" charset="0"/>
                      </a:endParaRPr>
                    </a:p>
                  </a:txBody>
                  <a:tcPr marL="68580" marR="68580" marT="952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</a:tbl>
          </a:graphicData>
        </a:graphic>
      </p:graphicFrame>
      <p:sp>
        <p:nvSpPr>
          <p:cNvPr id="5186" name="TextBox 9"/>
          <p:cNvSpPr txBox="1">
            <a:spLocks noChangeArrowheads="1"/>
          </p:cNvSpPr>
          <p:nvPr/>
        </p:nvSpPr>
        <p:spPr bwMode="auto">
          <a:xfrm>
            <a:off x="2971800" y="5334000"/>
            <a:ext cx="36099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400"/>
              <a:t>Table II. CSI calculation time Z for advanced UE </a:t>
            </a:r>
            <a:endParaRPr lang="ko-KR" altLang="en-US" sz="1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Proposals (</a:t>
            </a:r>
            <a:r>
              <a:rPr lang="en-US" altLang="ko-KR" dirty="0" err="1" smtClean="0"/>
              <a:t>con’t</a:t>
            </a:r>
            <a:r>
              <a:rPr lang="en-US" altLang="ko-KR" dirty="0" smtClean="0"/>
              <a:t>)</a:t>
            </a:r>
            <a:endParaRPr lang="ko-KR" altLang="en-US" dirty="0" smtClean="0"/>
          </a:p>
        </p:txBody>
      </p:sp>
      <p:sp>
        <p:nvSpPr>
          <p:cNvPr id="6147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2"/>
            <a:endParaRPr lang="en-US" altLang="ko-KR" sz="1800" smtClean="0"/>
          </a:p>
          <a:p>
            <a:endParaRPr lang="ko-KR" altLang="en-US" smtClean="0"/>
          </a:p>
        </p:txBody>
      </p:sp>
      <p:sp>
        <p:nvSpPr>
          <p:cNvPr id="6148" name="슬라이드 번호 개체 틀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AC838C8-A720-416B-B12D-EB1C977079E0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5</a:t>
            </a:fld>
            <a:endParaRPr lang="en-US" altLang="en-US" sz="1200" smtClean="0">
              <a:solidFill>
                <a:srgbClr val="898989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149" name="Content Placeholder 2"/>
              <p:cNvSpPr txBox="1">
                <a:spLocks/>
              </p:cNvSpPr>
              <p:nvPr/>
            </p:nvSpPr>
            <p:spPr bwMode="auto">
              <a:xfrm>
                <a:off x="304800" y="1143000"/>
                <a:ext cx="8382000" cy="5105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marL="342900" indent="-34290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lvl="1"/>
                <a:r>
                  <a:rPr lang="en-US" altLang="ko-KR" sz="2000" dirty="0"/>
                  <a:t>When A-CSI reporting on CSI only PUSCH with single CSI report is triggered in slot n, </a:t>
                </a:r>
              </a:p>
              <a:p>
                <a:pPr lvl="2"/>
                <a:r>
                  <a:rPr lang="en-US" altLang="ko-KR" sz="1800" dirty="0"/>
                  <a:t>UE is not required to update the CSI for the A-CSI report if T&lt;Z for </a:t>
                </a:r>
                <a:r>
                  <a:rPr lang="en-US" altLang="ko-KR" sz="1800" dirty="0" smtClean="0"/>
                  <a:t>a given </a:t>
                </a:r>
                <a:r>
                  <a:rPr lang="en-US" altLang="ko-KR" sz="1800" dirty="0"/>
                  <a:t>CSI latency and numerology, where T is defined as: </a:t>
                </a:r>
              </a:p>
              <a:p>
                <a:pPr lvl="3"/>
                <a:r>
                  <a:rPr lang="en-US" altLang="ko-KR" sz="1800" dirty="0"/>
                  <a:t>T=M-L-N if P/SP CSI-RS is used</a:t>
                </a:r>
              </a:p>
              <a:p>
                <a:pPr lvl="3"/>
                <a:r>
                  <a:rPr lang="en-US" altLang="ko-KR" sz="1800" dirty="0"/>
                  <a:t>T=M-O-N if AP CSI-RS is used</a:t>
                </a:r>
              </a:p>
              <a:p>
                <a:pPr lvl="3"/>
                <a:r>
                  <a:rPr lang="en-US" altLang="ko-KR" sz="1800" dirty="0"/>
                  <a:t>Note.</a:t>
                </a:r>
              </a:p>
              <a:p>
                <a:pPr lvl="4"/>
                <a:r>
                  <a:rPr lang="en-US" altLang="ko-KR" sz="1400" dirty="0"/>
                  <a:t>L=the last symbol of PDCCH in slot n </a:t>
                </a:r>
              </a:p>
              <a:p>
                <a:pPr lvl="4"/>
                <a:r>
                  <a:rPr lang="en-US" altLang="ko-KR" sz="1400" dirty="0"/>
                  <a:t>M=the starting symbol of the PUSCH</a:t>
                </a:r>
              </a:p>
              <a:p>
                <a:pPr lvl="4"/>
                <a:r>
                  <a:rPr lang="en-US" altLang="ko-KR" sz="1400" dirty="0"/>
                  <a:t>N= the TA value in unit of symbols (e.g., TA=1.4 symbol)</a:t>
                </a:r>
              </a:p>
              <a:p>
                <a:pPr lvl="4"/>
                <a:r>
                  <a:rPr lang="en-US" altLang="ko-KR" sz="1400" dirty="0"/>
                  <a:t>O= the later symbol between the last symbol of AP CSI-RS resource for CMR and the last symbol of AP CSI-RS resource for IMR</a:t>
                </a:r>
              </a:p>
              <a:p>
                <a:pPr lvl="2"/>
                <a:r>
                  <a:rPr lang="en-US" altLang="ko-KR" sz="1800" dirty="0"/>
                  <a:t>Time </a:t>
                </a:r>
                <a:r>
                  <a:rPr lang="en-US" altLang="ko-KR" sz="1800" dirty="0" smtClean="0"/>
                  <a:t>offset of </a:t>
                </a:r>
                <a:r>
                  <a:rPr lang="en-US" altLang="ko-KR" sz="1800" dirty="0"/>
                  <a:t>the CSI reference resource is derived from Z for a given CSI latency and numerology as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ko-KR" altLang="ko-KR" sz="1100" i="1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ko-KR" sz="1100">
                            <a:latin typeface="Cambria Math"/>
                          </a:rPr>
                          <m:t>n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ko-KR" sz="1100">
                            <a:latin typeface="Cambria Math"/>
                          </a:rPr>
                          <m:t>CQI</m:t>
                        </m:r>
                        <m:r>
                          <a:rPr lang="en-US" altLang="ko-KR" sz="1100">
                            <a:latin typeface="Cambria Math"/>
                          </a:rPr>
                          <m:t>_</m:t>
                        </m:r>
                        <m:r>
                          <m:rPr>
                            <m:sty m:val="p"/>
                          </m:rPr>
                          <a:rPr lang="en-US" altLang="ko-KR" sz="1100">
                            <a:latin typeface="Cambria Math"/>
                          </a:rPr>
                          <m:t>ref</m:t>
                        </m:r>
                      </m:sub>
                    </m:sSub>
                    <m:r>
                      <a:rPr lang="en-US" altLang="ko-KR" sz="1100">
                        <a:latin typeface="Cambria Math"/>
                      </a:rPr>
                      <m:t>=</m:t>
                    </m:r>
                    <m:d>
                      <m:dPr>
                        <m:begChr m:val="⌈"/>
                        <m:endChr m:val="⌉"/>
                        <m:ctrlPr>
                          <a:rPr lang="ko-KR" altLang="ko-KR" sz="11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ko-KR" sz="1100" i="1">
                            <a:latin typeface="Cambria Math"/>
                          </a:rPr>
                          <m:t>𝑍</m:t>
                        </m:r>
                        <m:r>
                          <a:rPr lang="en-US" altLang="ko-KR" sz="1100" i="1">
                            <a:latin typeface="Cambria Math"/>
                          </a:rPr>
                          <m:t>/</m:t>
                        </m:r>
                        <m:sSubSup>
                          <m:sSubSupPr>
                            <m:ctrlPr>
                              <a:rPr lang="ko-KR" altLang="ko-KR" sz="1100" i="1"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en-US" altLang="ko-KR" sz="1100" i="1">
                                <a:latin typeface="Cambria Math"/>
                              </a:rPr>
                              <m:t>𝑁</m:t>
                            </m:r>
                          </m:e>
                          <m:sub>
                            <m:r>
                              <a:rPr lang="en-US" altLang="ko-KR" sz="1100" i="1">
                                <a:latin typeface="Cambria Math"/>
                              </a:rPr>
                              <m:t>𝑠𝑦𝑚𝑏</m:t>
                            </m:r>
                          </m:sub>
                          <m:sup>
                            <m:r>
                              <a:rPr lang="en-US" altLang="ko-KR" sz="1100" i="1">
                                <a:latin typeface="Cambria Math"/>
                              </a:rPr>
                              <m:t>𝑠𝑙𝑜𝑡</m:t>
                            </m:r>
                          </m:sup>
                        </m:sSubSup>
                      </m:e>
                    </m:d>
                    <m:r>
                      <a:rPr lang="en-US" altLang="ko-KR" sz="1100" i="1">
                        <a:latin typeface="Cambria Math"/>
                      </a:rPr>
                      <m:t>+1</m:t>
                    </m:r>
                  </m:oMath>
                </a14:m>
                <a:endParaRPr lang="en-US" altLang="ko-KR" sz="1100" dirty="0" smtClean="0">
                  <a:ea typeface="Gulim" pitchFamily="34" charset="-127"/>
                </a:endParaRPr>
              </a:p>
              <a:p>
                <a:pPr lvl="3"/>
                <a:r>
                  <a:rPr lang="en-US" altLang="ko-KR" sz="1800" dirty="0" smtClean="0">
                    <a:ea typeface="Gulim" pitchFamily="34" charset="-127"/>
                  </a:rPr>
                  <a:t>This is applied for P/SP CSI reporting as well.</a:t>
                </a:r>
                <a:endParaRPr lang="en-US" altLang="ko-KR" sz="1800" dirty="0">
                  <a:ea typeface="Gulim" pitchFamily="34" charset="-127"/>
                </a:endParaRPr>
              </a:p>
            </p:txBody>
          </p:sp>
        </mc:Choice>
        <mc:Fallback xmlns="">
          <p:sp>
            <p:nvSpPr>
              <p:cNvPr id="6149" name="Content Placeholder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04800" y="1143000"/>
                <a:ext cx="8382000" cy="5105400"/>
              </a:xfrm>
              <a:prstGeom prst="rect">
                <a:avLst/>
              </a:prstGeom>
              <a:blipFill rotWithShape="1">
                <a:blip r:embed="rId2"/>
                <a:stretch>
                  <a:fillRect t="-597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Proposals (</a:t>
            </a:r>
            <a:r>
              <a:rPr lang="en-US" altLang="ko-KR" dirty="0" err="1" smtClean="0"/>
              <a:t>con’t</a:t>
            </a:r>
            <a:r>
              <a:rPr lang="en-US" altLang="ko-KR" dirty="0" smtClean="0"/>
              <a:t>)</a:t>
            </a:r>
            <a:endParaRPr lang="ko-KR" altLang="en-US" dirty="0" smtClean="0"/>
          </a:p>
        </p:txBody>
      </p:sp>
      <p:sp>
        <p:nvSpPr>
          <p:cNvPr id="6147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2"/>
            <a:endParaRPr lang="en-US" altLang="ko-KR" sz="1800" smtClean="0"/>
          </a:p>
          <a:p>
            <a:endParaRPr lang="ko-KR" altLang="en-US" smtClean="0"/>
          </a:p>
        </p:txBody>
      </p:sp>
      <p:sp>
        <p:nvSpPr>
          <p:cNvPr id="6148" name="슬라이드 번호 개체 틀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AC838C8-A720-416B-B12D-EB1C977079E0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6</a:t>
            </a:fld>
            <a:endParaRPr lang="en-US" altLang="en-US" sz="1200" smtClean="0">
              <a:solidFill>
                <a:srgbClr val="898989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149" name="Content Placeholder 2"/>
              <p:cNvSpPr txBox="1">
                <a:spLocks/>
              </p:cNvSpPr>
              <p:nvPr/>
            </p:nvSpPr>
            <p:spPr bwMode="auto">
              <a:xfrm>
                <a:off x="304800" y="1143000"/>
                <a:ext cx="8382000" cy="5105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marL="342900" indent="-34290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lvl="1"/>
                <a:r>
                  <a:rPr lang="en-US" altLang="ko-KR" sz="2000" dirty="0" smtClean="0"/>
                  <a:t>When A-CSI reporting on CSI only PUSCH with multiple CSI reports </a:t>
                </a:r>
                <a:r>
                  <a:rPr lang="en-US" altLang="ko-KR" sz="2000" dirty="0"/>
                  <a:t>is triggered in slot </a:t>
                </a:r>
                <a:r>
                  <a:rPr lang="en-US" altLang="ko-KR" sz="2000" dirty="0" smtClean="0"/>
                  <a:t>n</a:t>
                </a:r>
                <a:r>
                  <a:rPr lang="en-US" altLang="ko-KR" sz="2000" dirty="0"/>
                  <a:t> </a:t>
                </a:r>
                <a:r>
                  <a:rPr lang="en-US" altLang="ko-KR" sz="2000" dirty="0" smtClean="0"/>
                  <a:t>and UE supports 1 CSI capability unit,</a:t>
                </a:r>
                <a:endParaRPr lang="en-US" altLang="ko-KR" sz="2000" dirty="0"/>
              </a:p>
              <a:p>
                <a:pPr lvl="2"/>
                <a:r>
                  <a:rPr lang="en-US" altLang="ko-KR" sz="1800" dirty="0"/>
                  <a:t>UE is </a:t>
                </a:r>
                <a:r>
                  <a:rPr lang="en-US" altLang="ko-KR" sz="1800" dirty="0" smtClean="0"/>
                  <a:t>only required </a:t>
                </a:r>
                <a:r>
                  <a:rPr lang="en-US" altLang="ko-KR" sz="1800" dirty="0"/>
                  <a:t>to update the </a:t>
                </a:r>
                <a:r>
                  <a:rPr lang="en-US" altLang="ko-KR" sz="1800" dirty="0" smtClean="0"/>
                  <a:t>K first CSI reports such that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subSup"/>
                        <m:ctrlPr>
                          <a:rPr lang="en-US" altLang="ko-KR" sz="1800" i="1" smtClean="0">
                            <a:latin typeface="Cambria Math"/>
                          </a:rPr>
                        </m:ctrlPr>
                      </m:naryPr>
                      <m:sub>
                        <m:r>
                          <m:rPr>
                            <m:brk m:alnAt="25"/>
                          </m:rPr>
                          <a:rPr lang="en-US" altLang="ko-KR" sz="1800" b="0" i="1" smtClean="0">
                            <a:latin typeface="Cambria Math"/>
                          </a:rPr>
                          <m:t>𝑘</m:t>
                        </m:r>
                        <m:r>
                          <a:rPr lang="en-US" altLang="ko-KR" sz="1800" b="0" i="1" smtClean="0">
                            <a:latin typeface="Cambria Math"/>
                          </a:rPr>
                          <m:t>=0</m:t>
                        </m:r>
                      </m:sub>
                      <m:sup>
                        <m:r>
                          <a:rPr lang="en-US" altLang="ko-KR" sz="1800" b="0" i="1" smtClean="0">
                            <a:latin typeface="Cambria Math"/>
                          </a:rPr>
                          <m:t>𝐾</m:t>
                        </m:r>
                        <m:r>
                          <a:rPr lang="en-US" altLang="ko-KR" sz="1800" b="0" i="1" smtClean="0">
                            <a:latin typeface="Cambria Math"/>
                          </a:rPr>
                          <m:t>−1</m:t>
                        </m:r>
                      </m:sup>
                      <m:e>
                        <m:r>
                          <a:rPr lang="en-US" altLang="ko-KR" sz="1800" b="0" i="1" smtClean="0">
                            <a:latin typeface="Cambria Math"/>
                          </a:rPr>
                          <m:t>𝑍</m:t>
                        </m:r>
                        <m:r>
                          <a:rPr lang="en-US" altLang="ko-KR" sz="1800" b="0" i="1" baseline="-25000" smtClean="0">
                            <a:latin typeface="Cambria Math"/>
                          </a:rPr>
                          <m:t>𝑘</m:t>
                        </m:r>
                      </m:e>
                    </m:nary>
                    <m:r>
                      <a:rPr lang="en-US" altLang="ko-KR" sz="1800" b="0" i="1" smtClean="0">
                        <a:latin typeface="Cambria Math"/>
                      </a:rPr>
                      <m:t>&lt;</m:t>
                    </m:r>
                    <m:r>
                      <a:rPr lang="en-US" altLang="ko-KR" sz="1800" b="0" i="1" smtClean="0">
                        <a:latin typeface="Cambria Math"/>
                      </a:rPr>
                      <m:t>𝑇</m:t>
                    </m:r>
                  </m:oMath>
                </a14:m>
                <a:endParaRPr lang="en-US" altLang="ko-KR" sz="1800" dirty="0" smtClean="0"/>
              </a:p>
              <a:p>
                <a:pPr lvl="1"/>
                <a:r>
                  <a:rPr lang="en-US" altLang="ko-KR" sz="2000" dirty="0" smtClean="0"/>
                  <a:t>When A-CSI reporting on CSI only PUSCH with multiple CSI reports is triggered in slot n and UE supports X CSI capability unit,</a:t>
                </a:r>
              </a:p>
              <a:p>
                <a:pPr lvl="2"/>
                <a:r>
                  <a:rPr lang="en-US" altLang="ko-KR" sz="1800" dirty="0" smtClean="0"/>
                  <a:t>UE assigns triggered CSI reports index k to CSI capability units x according to x(k)=mod(</a:t>
                </a:r>
                <a:r>
                  <a:rPr lang="en-US" altLang="ko-KR" sz="1800" dirty="0" err="1" smtClean="0"/>
                  <a:t>k,x</a:t>
                </a:r>
                <a:r>
                  <a:rPr lang="en-US" altLang="ko-KR" sz="1800" dirty="0" smtClean="0"/>
                  <a:t>) and  is required to update CSI per</a:t>
                </a:r>
                <a:r>
                  <a:rPr lang="ko-KR" altLang="en-US" sz="1800" dirty="0"/>
                  <a:t> </a:t>
                </a:r>
                <a:r>
                  <a:rPr lang="en-US" altLang="ko-KR" sz="1800" dirty="0" smtClean="0"/>
                  <a:t>capability unit in ascending order of CSI report index k</a:t>
                </a:r>
                <a:endParaRPr lang="en-US" altLang="ko-KR" sz="1100" dirty="0" smtClean="0">
                  <a:ea typeface="Gulim" pitchFamily="34" charset="-127"/>
                </a:endParaRPr>
              </a:p>
              <a:p>
                <a:pPr lvl="2"/>
                <a:endParaRPr lang="en-US" altLang="ko-KR" sz="1100" dirty="0">
                  <a:ea typeface="Gulim" pitchFamily="34" charset="-127"/>
                </a:endParaRPr>
              </a:p>
            </p:txBody>
          </p:sp>
        </mc:Choice>
        <mc:Fallback xmlns="">
          <p:sp>
            <p:nvSpPr>
              <p:cNvPr id="6149" name="Content Placeholder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04800" y="1143000"/>
                <a:ext cx="8382000" cy="5105400"/>
              </a:xfrm>
              <a:prstGeom prst="rect">
                <a:avLst/>
              </a:prstGeom>
              <a:blipFill rotWithShape="1">
                <a:blip r:embed="rId2"/>
                <a:stretch>
                  <a:fillRect t="-597" r="-1018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Rectangle 7">
            <a:extLst>
              <a:ext uri="{FF2B5EF4-FFF2-40B4-BE49-F238E27FC236}"/>
            </a:extLst>
          </p:cNvPr>
          <p:cNvSpPr/>
          <p:nvPr/>
        </p:nvSpPr>
        <p:spPr>
          <a:xfrm>
            <a:off x="3033713" y="5621337"/>
            <a:ext cx="1295400" cy="3508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Z_1 </a:t>
            </a:r>
          </a:p>
        </p:txBody>
      </p:sp>
      <p:sp>
        <p:nvSpPr>
          <p:cNvPr id="8" name="Rectangle 8">
            <a:extLst>
              <a:ext uri="{FF2B5EF4-FFF2-40B4-BE49-F238E27FC236}"/>
            </a:extLst>
          </p:cNvPr>
          <p:cNvSpPr/>
          <p:nvPr/>
        </p:nvSpPr>
        <p:spPr>
          <a:xfrm>
            <a:off x="3033713" y="5270499"/>
            <a:ext cx="914400" cy="3508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Z_2 </a:t>
            </a:r>
          </a:p>
        </p:txBody>
      </p:sp>
      <p:cxnSp>
        <p:nvCxnSpPr>
          <p:cNvPr id="9" name="Straight Arrow Connector 11">
            <a:extLst>
              <a:ext uri="{FF2B5EF4-FFF2-40B4-BE49-F238E27FC236}"/>
            </a:extLst>
          </p:cNvPr>
          <p:cNvCxnSpPr>
            <a:cxnSpLocks/>
          </p:cNvCxnSpPr>
          <p:nvPr/>
        </p:nvCxnSpPr>
        <p:spPr>
          <a:xfrm flipV="1">
            <a:off x="3033713" y="4341812"/>
            <a:ext cx="0" cy="16764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12"/>
          <p:cNvSpPr txBox="1">
            <a:spLocks noChangeArrowheads="1"/>
          </p:cNvSpPr>
          <p:nvPr/>
        </p:nvSpPr>
        <p:spPr bwMode="auto">
          <a:xfrm rot="16200000">
            <a:off x="1481934" y="5095081"/>
            <a:ext cx="217804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 dirty="0"/>
              <a:t>CSI capability units</a:t>
            </a:r>
          </a:p>
        </p:txBody>
      </p:sp>
      <p:cxnSp>
        <p:nvCxnSpPr>
          <p:cNvPr id="11" name="Straight Arrow Connector 14">
            <a:extLst>
              <a:ext uri="{FF2B5EF4-FFF2-40B4-BE49-F238E27FC236}"/>
            </a:extLst>
          </p:cNvPr>
          <p:cNvCxnSpPr/>
          <p:nvPr/>
        </p:nvCxnSpPr>
        <p:spPr>
          <a:xfrm>
            <a:off x="3033713" y="5988049"/>
            <a:ext cx="30480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9">
            <a:extLst>
              <a:ext uri="{FF2B5EF4-FFF2-40B4-BE49-F238E27FC236}"/>
            </a:extLst>
          </p:cNvPr>
          <p:cNvSpPr/>
          <p:nvPr/>
        </p:nvSpPr>
        <p:spPr>
          <a:xfrm>
            <a:off x="3033713" y="4860924"/>
            <a:ext cx="914400" cy="3508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Z_3 </a:t>
            </a:r>
          </a:p>
        </p:txBody>
      </p:sp>
      <p:sp>
        <p:nvSpPr>
          <p:cNvPr id="13" name="Rectangle 20">
            <a:extLst>
              <a:ext uri="{FF2B5EF4-FFF2-40B4-BE49-F238E27FC236}"/>
            </a:extLst>
          </p:cNvPr>
          <p:cNvSpPr/>
          <p:nvPr/>
        </p:nvSpPr>
        <p:spPr>
          <a:xfrm>
            <a:off x="4340225" y="5634037"/>
            <a:ext cx="839788" cy="3508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Z_4 </a:t>
            </a:r>
          </a:p>
        </p:txBody>
      </p:sp>
      <p:sp>
        <p:nvSpPr>
          <p:cNvPr id="14" name="Rectangle 21">
            <a:extLst>
              <a:ext uri="{FF2B5EF4-FFF2-40B4-BE49-F238E27FC236}"/>
            </a:extLst>
          </p:cNvPr>
          <p:cNvSpPr/>
          <p:nvPr/>
        </p:nvSpPr>
        <p:spPr>
          <a:xfrm>
            <a:off x="3962400" y="5286374"/>
            <a:ext cx="1295400" cy="3508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Z_5 </a:t>
            </a:r>
          </a:p>
        </p:txBody>
      </p:sp>
      <p:sp>
        <p:nvSpPr>
          <p:cNvPr id="15" name="TextBox 15"/>
          <p:cNvSpPr txBox="1">
            <a:spLocks noChangeArrowheads="1"/>
          </p:cNvSpPr>
          <p:nvPr/>
        </p:nvSpPr>
        <p:spPr bwMode="auto">
          <a:xfrm>
            <a:off x="5867400" y="6018212"/>
            <a:ext cx="15240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/>
              <a:t>Symbols</a:t>
            </a:r>
          </a:p>
        </p:txBody>
      </p:sp>
      <p:cxnSp>
        <p:nvCxnSpPr>
          <p:cNvPr id="16" name="Straight Arrow Connector 17">
            <a:extLst>
              <a:ext uri="{FF2B5EF4-FFF2-40B4-BE49-F238E27FC236}"/>
            </a:extLst>
          </p:cNvPr>
          <p:cNvCxnSpPr/>
          <p:nvPr/>
        </p:nvCxnSpPr>
        <p:spPr>
          <a:xfrm>
            <a:off x="3033713" y="6170612"/>
            <a:ext cx="1157287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8"/>
          <p:cNvSpPr txBox="1">
            <a:spLocks noChangeArrowheads="1"/>
          </p:cNvSpPr>
          <p:nvPr/>
        </p:nvSpPr>
        <p:spPr bwMode="auto">
          <a:xfrm>
            <a:off x="3478213" y="6183312"/>
            <a:ext cx="4572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/>
              <a:t>T</a:t>
            </a:r>
          </a:p>
        </p:txBody>
      </p:sp>
    </p:spTree>
    <p:extLst>
      <p:ext uri="{BB962C8B-B14F-4D97-AF65-F5344CB8AC3E}">
        <p14:creationId xmlns:p14="http://schemas.microsoft.com/office/powerpoint/2010/main" val="1294599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Illustrations</a:t>
            </a:r>
          </a:p>
        </p:txBody>
      </p:sp>
      <p:sp>
        <p:nvSpPr>
          <p:cNvPr id="8195" name="Slide Number Placeholder 3"/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A647A078-AA31-447A-8017-8723A11E944A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7</a:t>
            </a:fld>
            <a:endParaRPr lang="en-US" altLang="en-US" sz="1200" smtClean="0">
              <a:solidFill>
                <a:srgbClr val="898989"/>
              </a:solidFill>
            </a:endParaRPr>
          </a:p>
        </p:txBody>
      </p:sp>
      <p:sp>
        <p:nvSpPr>
          <p:cNvPr id="5" name="Rectangle 4">
            <a:extLst>
              <a:ext uri="{FF2B5EF4-FFF2-40B4-BE49-F238E27FC236}"/>
            </a:extLst>
          </p:cNvPr>
          <p:cNvSpPr/>
          <p:nvPr/>
        </p:nvSpPr>
        <p:spPr>
          <a:xfrm>
            <a:off x="1244600" y="1766888"/>
            <a:ext cx="1295400" cy="3508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Z_1 </a:t>
            </a:r>
          </a:p>
        </p:txBody>
      </p:sp>
      <p:sp>
        <p:nvSpPr>
          <p:cNvPr id="6" name="Rectangle 5">
            <a:extLst>
              <a:ext uri="{FF2B5EF4-FFF2-40B4-BE49-F238E27FC236}"/>
            </a:extLst>
          </p:cNvPr>
          <p:cNvSpPr/>
          <p:nvPr/>
        </p:nvSpPr>
        <p:spPr>
          <a:xfrm>
            <a:off x="2540000" y="1766888"/>
            <a:ext cx="914400" cy="3508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Z_2 </a:t>
            </a:r>
          </a:p>
        </p:txBody>
      </p:sp>
      <p:sp>
        <p:nvSpPr>
          <p:cNvPr id="8198" name="TextBox 6"/>
          <p:cNvSpPr txBox="1">
            <a:spLocks noChangeArrowheads="1"/>
          </p:cNvSpPr>
          <p:nvPr/>
        </p:nvSpPr>
        <p:spPr bwMode="auto">
          <a:xfrm>
            <a:off x="482600" y="1233488"/>
            <a:ext cx="32004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/>
              <a:t>Single CSI capability unit: </a:t>
            </a:r>
          </a:p>
        </p:txBody>
      </p:sp>
      <p:cxnSp>
        <p:nvCxnSpPr>
          <p:cNvPr id="8" name="Straight Arrow Connector 7">
            <a:extLst>
              <a:ext uri="{FF2B5EF4-FFF2-40B4-BE49-F238E27FC236}"/>
            </a:extLst>
          </p:cNvPr>
          <p:cNvCxnSpPr>
            <a:cxnSpLocks/>
          </p:cNvCxnSpPr>
          <p:nvPr/>
        </p:nvCxnSpPr>
        <p:spPr>
          <a:xfrm>
            <a:off x="1244600" y="2320925"/>
            <a:ext cx="1981200" cy="17463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00" name="TextBox 8"/>
          <p:cNvSpPr txBox="1">
            <a:spLocks noChangeArrowheads="1"/>
          </p:cNvSpPr>
          <p:nvPr/>
        </p:nvSpPr>
        <p:spPr bwMode="auto">
          <a:xfrm>
            <a:off x="2235200" y="2338388"/>
            <a:ext cx="4572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/>
              <a:t>T</a:t>
            </a:r>
          </a:p>
        </p:txBody>
      </p:sp>
      <p:sp>
        <p:nvSpPr>
          <p:cNvPr id="10" name="Arrow: Right 9">
            <a:extLst>
              <a:ext uri="{FF2B5EF4-FFF2-40B4-BE49-F238E27FC236}"/>
            </a:extLst>
          </p:cNvPr>
          <p:cNvSpPr/>
          <p:nvPr/>
        </p:nvSpPr>
        <p:spPr>
          <a:xfrm>
            <a:off x="3962400" y="1766888"/>
            <a:ext cx="990600" cy="35083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/>
            <a:endParaRPr lang="en-US" altLang="ko-KR">
              <a:solidFill>
                <a:srgbClr val="FFFFFF"/>
              </a:solidFill>
              <a:ea typeface="Gulim" pitchFamily="34" charset="-127"/>
            </a:endParaRPr>
          </a:p>
        </p:txBody>
      </p:sp>
      <p:sp>
        <p:nvSpPr>
          <p:cNvPr id="8202" name="TextBox 10"/>
          <p:cNvSpPr txBox="1">
            <a:spLocks noChangeArrowheads="1"/>
          </p:cNvSpPr>
          <p:nvPr/>
        </p:nvSpPr>
        <p:spPr bwMode="auto">
          <a:xfrm>
            <a:off x="5181600" y="1766888"/>
            <a:ext cx="36576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/>
              <a:t>Report 2 does not need to be updated</a:t>
            </a:r>
          </a:p>
        </p:txBody>
      </p:sp>
      <p:sp>
        <p:nvSpPr>
          <p:cNvPr id="12" name="Rectangle 11">
            <a:extLst>
              <a:ext uri="{FF2B5EF4-FFF2-40B4-BE49-F238E27FC236}"/>
            </a:extLst>
          </p:cNvPr>
          <p:cNvSpPr/>
          <p:nvPr/>
        </p:nvSpPr>
        <p:spPr>
          <a:xfrm>
            <a:off x="1219200" y="2901950"/>
            <a:ext cx="1295400" cy="3508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Z_1 </a:t>
            </a:r>
          </a:p>
        </p:txBody>
      </p:sp>
      <p:sp>
        <p:nvSpPr>
          <p:cNvPr id="13" name="Rectangle 12">
            <a:extLst>
              <a:ext uri="{FF2B5EF4-FFF2-40B4-BE49-F238E27FC236}"/>
            </a:extLst>
          </p:cNvPr>
          <p:cNvSpPr/>
          <p:nvPr/>
        </p:nvSpPr>
        <p:spPr>
          <a:xfrm>
            <a:off x="2514600" y="2901950"/>
            <a:ext cx="914400" cy="3508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Z_2 </a:t>
            </a:r>
          </a:p>
        </p:txBody>
      </p:sp>
      <p:cxnSp>
        <p:nvCxnSpPr>
          <p:cNvPr id="15" name="Straight Arrow Connector 14">
            <a:extLst>
              <a:ext uri="{FF2B5EF4-FFF2-40B4-BE49-F238E27FC236}"/>
            </a:extLst>
          </p:cNvPr>
          <p:cNvCxnSpPr>
            <a:cxnSpLocks/>
          </p:cNvCxnSpPr>
          <p:nvPr/>
        </p:nvCxnSpPr>
        <p:spPr>
          <a:xfrm>
            <a:off x="1219200" y="3454400"/>
            <a:ext cx="2463800" cy="1905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06" name="TextBox 15"/>
          <p:cNvSpPr txBox="1">
            <a:spLocks noChangeArrowheads="1"/>
          </p:cNvSpPr>
          <p:nvPr/>
        </p:nvSpPr>
        <p:spPr bwMode="auto">
          <a:xfrm>
            <a:off x="2209800" y="3473450"/>
            <a:ext cx="4572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/>
              <a:t>T</a:t>
            </a:r>
          </a:p>
        </p:txBody>
      </p:sp>
      <p:sp>
        <p:nvSpPr>
          <p:cNvPr id="17" name="Arrow: Right 16">
            <a:extLst>
              <a:ext uri="{FF2B5EF4-FFF2-40B4-BE49-F238E27FC236}"/>
            </a:extLst>
          </p:cNvPr>
          <p:cNvSpPr/>
          <p:nvPr/>
        </p:nvSpPr>
        <p:spPr>
          <a:xfrm>
            <a:off x="3937000" y="2901950"/>
            <a:ext cx="990600" cy="35083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/>
            <a:endParaRPr lang="en-US" altLang="ko-KR">
              <a:solidFill>
                <a:srgbClr val="FFFFFF"/>
              </a:solidFill>
              <a:ea typeface="Gulim" pitchFamily="34" charset="-127"/>
            </a:endParaRPr>
          </a:p>
        </p:txBody>
      </p:sp>
      <p:sp>
        <p:nvSpPr>
          <p:cNvPr id="8208" name="TextBox 17"/>
          <p:cNvSpPr txBox="1">
            <a:spLocks noChangeArrowheads="1"/>
          </p:cNvSpPr>
          <p:nvPr/>
        </p:nvSpPr>
        <p:spPr bwMode="auto">
          <a:xfrm>
            <a:off x="5156200" y="2901950"/>
            <a:ext cx="3683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/>
              <a:t>Both reports are updated</a:t>
            </a:r>
          </a:p>
        </p:txBody>
      </p:sp>
      <p:sp>
        <p:nvSpPr>
          <p:cNvPr id="22" name="Rectangle 21">
            <a:extLst>
              <a:ext uri="{FF2B5EF4-FFF2-40B4-BE49-F238E27FC236}"/>
            </a:extLst>
          </p:cNvPr>
          <p:cNvSpPr/>
          <p:nvPr/>
        </p:nvSpPr>
        <p:spPr>
          <a:xfrm>
            <a:off x="1231900" y="4824413"/>
            <a:ext cx="1295400" cy="3508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Z_1 </a:t>
            </a:r>
          </a:p>
        </p:txBody>
      </p:sp>
      <p:sp>
        <p:nvSpPr>
          <p:cNvPr id="23" name="Rectangle 22">
            <a:extLst>
              <a:ext uri="{FF2B5EF4-FFF2-40B4-BE49-F238E27FC236}"/>
            </a:extLst>
          </p:cNvPr>
          <p:cNvSpPr/>
          <p:nvPr/>
        </p:nvSpPr>
        <p:spPr>
          <a:xfrm>
            <a:off x="1231900" y="4452938"/>
            <a:ext cx="914400" cy="3508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Z_2 </a:t>
            </a:r>
          </a:p>
        </p:txBody>
      </p:sp>
      <p:sp>
        <p:nvSpPr>
          <p:cNvPr id="8211" name="TextBox 23"/>
          <p:cNvSpPr txBox="1">
            <a:spLocks noChangeArrowheads="1"/>
          </p:cNvSpPr>
          <p:nvPr/>
        </p:nvSpPr>
        <p:spPr bwMode="auto">
          <a:xfrm>
            <a:off x="520700" y="3786188"/>
            <a:ext cx="32004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/>
              <a:t>Two CSI capability units:</a:t>
            </a:r>
          </a:p>
        </p:txBody>
      </p:sp>
      <p:cxnSp>
        <p:nvCxnSpPr>
          <p:cNvPr id="25" name="Straight Arrow Connector 24">
            <a:extLst>
              <a:ext uri="{FF2B5EF4-FFF2-40B4-BE49-F238E27FC236}"/>
            </a:extLst>
          </p:cNvPr>
          <p:cNvCxnSpPr>
            <a:cxnSpLocks/>
          </p:cNvCxnSpPr>
          <p:nvPr/>
        </p:nvCxnSpPr>
        <p:spPr>
          <a:xfrm>
            <a:off x="1231900" y="5341938"/>
            <a:ext cx="2032000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13" name="TextBox 25"/>
          <p:cNvSpPr txBox="1">
            <a:spLocks noChangeArrowheads="1"/>
          </p:cNvSpPr>
          <p:nvPr/>
        </p:nvSpPr>
        <p:spPr bwMode="auto">
          <a:xfrm>
            <a:off x="2222500" y="5359400"/>
            <a:ext cx="4572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/>
              <a:t>T</a:t>
            </a:r>
          </a:p>
        </p:txBody>
      </p:sp>
      <p:sp>
        <p:nvSpPr>
          <p:cNvPr id="28" name="Arrow: Right 27">
            <a:extLst>
              <a:ext uri="{FF2B5EF4-FFF2-40B4-BE49-F238E27FC236}"/>
            </a:extLst>
          </p:cNvPr>
          <p:cNvSpPr/>
          <p:nvPr/>
        </p:nvSpPr>
        <p:spPr>
          <a:xfrm>
            <a:off x="3949700" y="4600575"/>
            <a:ext cx="990600" cy="35083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/>
            <a:endParaRPr lang="en-US" altLang="ko-KR">
              <a:solidFill>
                <a:srgbClr val="FFFFFF"/>
              </a:solidFill>
              <a:ea typeface="Gulim" pitchFamily="34" charset="-127"/>
            </a:endParaRPr>
          </a:p>
        </p:txBody>
      </p:sp>
      <p:sp>
        <p:nvSpPr>
          <p:cNvPr id="8215" name="TextBox 28"/>
          <p:cNvSpPr txBox="1">
            <a:spLocks noChangeArrowheads="1"/>
          </p:cNvSpPr>
          <p:nvPr/>
        </p:nvSpPr>
        <p:spPr bwMode="auto">
          <a:xfrm>
            <a:off x="5257800" y="4583113"/>
            <a:ext cx="36830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/>
              <a:t>Both reports are updated</a:t>
            </a:r>
          </a:p>
        </p:txBody>
      </p:sp>
      <p:sp>
        <p:nvSpPr>
          <p:cNvPr id="41" name="Rectangle 40">
            <a:extLst>
              <a:ext uri="{FF2B5EF4-FFF2-40B4-BE49-F238E27FC236}"/>
            </a:extLst>
          </p:cNvPr>
          <p:cNvSpPr/>
          <p:nvPr/>
        </p:nvSpPr>
        <p:spPr>
          <a:xfrm>
            <a:off x="1244600" y="5981700"/>
            <a:ext cx="1295400" cy="3508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Z_1 </a:t>
            </a:r>
          </a:p>
        </p:txBody>
      </p:sp>
      <p:sp>
        <p:nvSpPr>
          <p:cNvPr id="42" name="Rectangle 41">
            <a:extLst>
              <a:ext uri="{FF2B5EF4-FFF2-40B4-BE49-F238E27FC236}"/>
            </a:extLst>
          </p:cNvPr>
          <p:cNvSpPr/>
          <p:nvPr/>
        </p:nvSpPr>
        <p:spPr>
          <a:xfrm>
            <a:off x="1244600" y="5611813"/>
            <a:ext cx="914400" cy="3508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Z_2 </a:t>
            </a:r>
          </a:p>
        </p:txBody>
      </p:sp>
      <p:cxnSp>
        <p:nvCxnSpPr>
          <p:cNvPr id="43" name="Straight Arrow Connector 42">
            <a:extLst>
              <a:ext uri="{FF2B5EF4-FFF2-40B4-BE49-F238E27FC236}"/>
            </a:extLst>
          </p:cNvPr>
          <p:cNvCxnSpPr>
            <a:cxnSpLocks/>
          </p:cNvCxnSpPr>
          <p:nvPr/>
        </p:nvCxnSpPr>
        <p:spPr>
          <a:xfrm>
            <a:off x="1244600" y="6499225"/>
            <a:ext cx="1117600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19" name="TextBox 43"/>
          <p:cNvSpPr txBox="1">
            <a:spLocks noChangeArrowheads="1"/>
          </p:cNvSpPr>
          <p:nvPr/>
        </p:nvSpPr>
        <p:spPr bwMode="auto">
          <a:xfrm>
            <a:off x="1689100" y="6470650"/>
            <a:ext cx="4572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/>
              <a:t>T</a:t>
            </a:r>
          </a:p>
        </p:txBody>
      </p:sp>
      <p:sp>
        <p:nvSpPr>
          <p:cNvPr id="47" name="Arrow: Right 46">
            <a:extLst>
              <a:ext uri="{FF2B5EF4-FFF2-40B4-BE49-F238E27FC236}"/>
            </a:extLst>
          </p:cNvPr>
          <p:cNvSpPr/>
          <p:nvPr/>
        </p:nvSpPr>
        <p:spPr>
          <a:xfrm>
            <a:off x="3937000" y="6005513"/>
            <a:ext cx="990600" cy="35083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/>
            <a:endParaRPr lang="en-US" altLang="ko-KR">
              <a:solidFill>
                <a:srgbClr val="FFFFFF"/>
              </a:solidFill>
              <a:ea typeface="Gulim" pitchFamily="34" charset="-127"/>
            </a:endParaRPr>
          </a:p>
        </p:txBody>
      </p:sp>
      <p:sp>
        <p:nvSpPr>
          <p:cNvPr id="8221" name="TextBox 47"/>
          <p:cNvSpPr txBox="1">
            <a:spLocks noChangeArrowheads="1"/>
          </p:cNvSpPr>
          <p:nvPr/>
        </p:nvSpPr>
        <p:spPr bwMode="auto">
          <a:xfrm>
            <a:off x="5245100" y="5986463"/>
            <a:ext cx="36830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/>
              <a:t>Report 1 does not need to be updated</a:t>
            </a:r>
          </a:p>
        </p:txBody>
      </p:sp>
    </p:spTree>
    <p:extLst>
      <p:ext uri="{BB962C8B-B14F-4D97-AF65-F5344CB8AC3E}">
        <p14:creationId xmlns:p14="http://schemas.microsoft.com/office/powerpoint/2010/main" val="19353513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23002</TotalTime>
  <Words>775</Words>
  <Application>Microsoft Office PowerPoint</Application>
  <PresentationFormat>화면 슬라이드 쇼(4:3)</PresentationFormat>
  <Paragraphs>135</Paragraphs>
  <Slides>7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8" baseType="lpstr">
      <vt:lpstr>Office Theme</vt:lpstr>
      <vt:lpstr>WF on UE capability on CSI reporting and relaxation</vt:lpstr>
      <vt:lpstr>Previous agreement</vt:lpstr>
      <vt:lpstr>Previous agreement</vt:lpstr>
      <vt:lpstr>Proposals</vt:lpstr>
      <vt:lpstr>Proposals (con’t)</vt:lpstr>
      <vt:lpstr>Proposals (con’t)</vt:lpstr>
      <vt:lpstr>Illustrations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resource allocation in PC5-based V2V</dc:title>
  <dc:creator>박종현/책임연구원/차세대표준(연)ACS팀(jonghyun10.park@lge.com)</dc:creator>
  <cp:lastModifiedBy>Hyungtae Kim</cp:lastModifiedBy>
  <cp:revision>783</cp:revision>
  <dcterms:created xsi:type="dcterms:W3CDTF">2014-02-12T17:53:51Z</dcterms:created>
  <dcterms:modified xsi:type="dcterms:W3CDTF">2018-01-26T01:21:05Z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1429513604</vt:lpwstr>
  </property>
</Properties>
</file>