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3" r:id="rId3"/>
    <p:sldId id="265" r:id="rId4"/>
    <p:sldId id="266" r:id="rId5"/>
    <p:sldId id="264" r:id="rId6"/>
    <p:sldId id="267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8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61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44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40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75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199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903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134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180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7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35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F0512-FFE0-4320-A85E-9BE469B022AF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0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 anchorCtr="0">
            <a:norm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Placement for PTRS for DFT-s-OFDM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HiSilicon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Spreadtrum, NEC,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Qualcomm,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ZTE, Sanechips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IITH, IITM, CEWiT, Tejas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Networks,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[Intel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vivo, Ericsson, Samsung, LG Electronics,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CATT]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64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 in RAN1#90b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277" y="1441938"/>
            <a:ext cx="10603523" cy="4735025"/>
          </a:xfrm>
        </p:spPr>
        <p:txBody>
          <a:bodyPr>
            <a:noAutofit/>
          </a:bodyPr>
          <a:lstStyle/>
          <a:p>
            <a:r>
              <a:rPr lang="fr-F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fr-FR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chunk-based</a:t>
            </a:r>
            <a:r>
              <a:rPr lang="fr-F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</a:t>
            </a:r>
            <a:r>
              <a:rPr lang="fr-F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-DFT PTRS insertion for DFTsOFDM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X chunks of size K={2,4}</a:t>
            </a:r>
            <a:r>
              <a:rPr lang="fr-F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support the </a:t>
            </a:r>
            <a:r>
              <a:rPr lang="fr-FR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endParaRPr lang="zh-CN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fr-FR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K=2,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samples in DFT domain are divided in X intervals, and the chunks are located in each interval in samples n to n+K-1  where the n is FFS</a:t>
            </a:r>
            <a:endParaRPr lang="zh-CN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K=4, the samples in DFT domain are divided in X intervals, where in the first interval the chunk is placed in the Head (first K samples),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last interval the chunk is placed in the Tail (last K samples)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in the rest of intervals the chunk is placed in the middle of each of the two intervals</a:t>
            </a:r>
            <a:endParaRPr lang="zh-CN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81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277" y="1441938"/>
            <a:ext cx="3796323" cy="4735025"/>
          </a:xfrm>
        </p:spPr>
        <p:txBody>
          <a:bodyPr>
            <a:noAutofit/>
          </a:bodyPr>
          <a:lstStyle/>
          <a:p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 typically sets some intentional timing margin for the CP removal and FFT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windowing,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 to cope with imperfect synchronization and various multipath channel profiles of the UL transmissions from simultaneously FDM-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UEs</a:t>
            </a:r>
          </a:p>
          <a:p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Tail chunk will essentially be (fully or at least partially) wasted </a:t>
            </a: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 would have to unnecessarily cope with a multitude of cases 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full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partial “wrap-around” of the tail chunk</a:t>
            </a:r>
            <a:endParaRPr lang="zh-CN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zh-CN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955019"/>
              </p:ext>
            </p:extLst>
          </p:nvPr>
        </p:nvGraphicFramePr>
        <p:xfrm>
          <a:off x="4546600" y="105988"/>
          <a:ext cx="7366000" cy="685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r:id="rId3" imgW="7240373" imgH="6739470" progId="Visio.Drawing.11">
                  <p:embed/>
                </p:oleObj>
              </mc:Choice>
              <mc:Fallback>
                <p:oleObj r:id="rId3" imgW="7240373" imgH="673947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105988"/>
                        <a:ext cx="7366000" cy="68559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12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degradation</a:t>
            </a:r>
            <a:b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details can be found in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R1-1719440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Content Placeholder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6766733"/>
              </p:ext>
            </p:extLst>
          </p:nvPr>
        </p:nvGraphicFramePr>
        <p:xfrm>
          <a:off x="1212849" y="2326308"/>
          <a:ext cx="9766301" cy="37592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5193"/>
                <a:gridCol w="1873360"/>
                <a:gridCol w="2094597"/>
                <a:gridCol w="2094597"/>
                <a:gridCol w="1798554"/>
              </a:tblGrid>
              <a:tr h="621366">
                <a:tc rowSpan="2">
                  <a:txBody>
                    <a:bodyPr/>
                    <a:lstStyle/>
                    <a:p>
                      <a:pPr indent="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Placement  alternative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GHz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GHz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737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Lambda = 0</a:t>
                      </a:r>
                      <a:endParaRPr lang="x-none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Lambda = 6</a:t>
                      </a:r>
                      <a:endParaRPr lang="x-none" altLang="zh-CN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Lambda = 0</a:t>
                      </a:r>
                      <a:endParaRPr lang="x-none" altLang="zh-CN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Lambda = 6</a:t>
                      </a:r>
                      <a:endParaRPr lang="x-none" altLang="zh-CN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21366">
                <a:tc>
                  <a:txBody>
                    <a:bodyPr/>
                    <a:lstStyle/>
                    <a:p>
                      <a:pPr indent="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21.5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21366">
                <a:tc>
                  <a:txBody>
                    <a:bodyPr/>
                    <a:lstStyle/>
                    <a:p>
                      <a:pPr indent="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21366">
                <a:tc>
                  <a:txBody>
                    <a:bodyPr/>
                    <a:lstStyle/>
                    <a:p>
                      <a:pPr indent="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518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chunk </a:t>
            </a:r>
            <a:r>
              <a:rPr lang="fr-FR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size </a:t>
            </a:r>
            <a:r>
              <a:rPr lang="fr-FR" altLang="zh-CN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K=4</a:t>
            </a:r>
            <a:r>
              <a:rPr lang="fr-F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the following insertion pattern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samples in DFT domain are divided in X intervals, and the chunks are located in the middle of each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interval</a:t>
            </a:r>
            <a:endParaRPr lang="en-US" altLang="zh-CN" strike="sngStrik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 This overrides the previous agreement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25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Appendix: Backup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lvl="0"/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 avoid the performance degradation of inserting PTRS samples in the edge of DFT domain, for chunk size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support RRC configuration between the following two options:</a:t>
                </a:r>
              </a:p>
              <a:p>
                <a:pPr lvl="1"/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Opt-1: Mapping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last PTRS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chunk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PUSCH</m:t>
                        </m:r>
                      </m:sup>
                    </m:sSubSup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00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PUSCH</m:t>
                        </m:r>
                      </m:sup>
                    </m:sSubSup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i.e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.,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last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 samples</a:t>
                </a:r>
                <a:endPara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PUSCH</m:t>
                        </m:r>
                      </m:sup>
                    </m:sSubSup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the resource allocation 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size</a:t>
                </a:r>
              </a:p>
              <a:p>
                <a:pPr lvl="1"/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Opt-2: Mapping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last PTRS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chunk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PUSCH</m:t>
                        </m:r>
                      </m:sup>
                    </m:sSubSup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⌈"/>
                        <m:endChr m:val="⌉"/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000">
                                <a:latin typeface="Cambria Math" panose="02040503050406030204" pitchFamily="18" charset="0"/>
                              </a:rPr>
                              <m:t>CP</m:t>
                            </m:r>
                          </m:sub>
                        </m:s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∗</m:t>
                        </m:r>
                        <m:f>
                          <m:fPr>
                            <m:ctrlPr>
                              <a:rPr lang="zh-CN" altLang="zh-CN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den>
                        </m:f>
                      </m:e>
                    </m:d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00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PUSCH</m:t>
                        </m:r>
                      </m:sup>
                    </m:sSubSup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⌈"/>
                        <m:endChr m:val="⌉"/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000">
                                <a:latin typeface="Cambria Math" panose="02040503050406030204" pitchFamily="18" charset="0"/>
                              </a:rPr>
                              <m:t>CP</m:t>
                            </m:r>
                          </m:sub>
                        </m:s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∗</m:t>
                        </m:r>
                        <m:f>
                          <m:fPr>
                            <m:ctrlPr>
                              <a:rPr lang="zh-CN" altLang="zh-CN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den>
                        </m:f>
                      </m:e>
                    </m:d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CP</m:t>
                        </m:r>
                      </m:sub>
                    </m:sSub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CP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length in terms of FFT samples,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FFT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size, and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DFT size</a:t>
                </a:r>
                <a:endParaRPr lang="zh-CN" altLang="zh-C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522" t="-1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418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361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等线</vt:lpstr>
      <vt:lpstr>等线 Light</vt:lpstr>
      <vt:lpstr>Arial</vt:lpstr>
      <vt:lpstr>Calibri</vt:lpstr>
      <vt:lpstr>Calibri Light</vt:lpstr>
      <vt:lpstr>Cambria Math</vt:lpstr>
      <vt:lpstr>Times New Roman</vt:lpstr>
      <vt:lpstr>Office Theme</vt:lpstr>
      <vt:lpstr>Visio.Drawing.11</vt:lpstr>
      <vt:lpstr>WF on Placement for PTRS for DFT-s-OFDM</vt:lpstr>
      <vt:lpstr>Agreements in RAN1#90b</vt:lpstr>
      <vt:lpstr>Problem</vt:lpstr>
      <vt:lpstr>Performance degradation More details can be found in R1-1719440</vt:lpstr>
      <vt:lpstr>Proposal</vt:lpstr>
      <vt:lpstr>Appendix: Backup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lastModifiedBy>Huawei</cp:lastModifiedBy>
  <cp:revision>74</cp:revision>
  <dcterms:created xsi:type="dcterms:W3CDTF">2017-10-10T12:38:21Z</dcterms:created>
  <dcterms:modified xsi:type="dcterms:W3CDTF">2018-01-25T16:09:22Z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(2)k1z3TMcxpvsXZW3VAwh/QKr3gT7wxED7pJeaTNQdwW0olTgye/qWWljCtMOgRy3m3ldpdve1
arsrz1vpT6bLDPrjphJpFP4QkvoPpQDJFJAzgjU2tsyGcwBgUa+NgkxSIoXgdVOIUxdaOJTG
pEtvYeBpfnXrMOWc8MuVRdK4oEj/bu7WEUK3TVgBVmycAh+6DSutvXVlmTytsi63S/4BT3jQ
4Ky6SN9hYPlveu2HKh</vt:lpwstr>
  </property>
  <property fmtid="{D5CDD505-2E9C-101B-9397-08002B2CF9AE}" pid="3" name="_2015_ms_pID_7253431">
    <vt:lpwstr>ITpZqZ3WBGPlh4LjMOJCoe7Gi/cJXSTFGkYWsU4+aElQC/Ec2ToPBC
iPVb2M61Io8iB6eY6VJIuXgIlwn0eu8PZiHzrsq1FaU+ISvns+C7WcjBX+VW1aRoWr6ZenjM
n/cd3Knw4B+8p4W51uKXxag6TEDxTZA4HLWm0+wvRrNRAanYKIL/vQqvVvSLBKAh0UEqAKnH
XSjCD1wsPzJrWvHJ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1516896530</vt:lpwstr>
  </property>
</Properties>
</file>