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01" autoAdjust="0"/>
  </p:normalViewPr>
  <p:slideViewPr>
    <p:cSldViewPr snapToGrid="0">
      <p:cViewPr varScale="1">
        <p:scale>
          <a:sx n="86" d="100"/>
          <a:sy n="86" d="100"/>
        </p:scale>
        <p:origin x="70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WF on LTE HARQ-ACK resource determination in EN-DC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Nokia, Nokia Shanghai Bell, NTT DoCoMo, ZTE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AH 1801</a:t>
            </a:r>
          </a:p>
          <a:p>
            <a:r>
              <a:rPr lang="en-US" b="1" dirty="0"/>
              <a:t>Vancouver, Canada, January 22</a:t>
            </a:r>
            <a:r>
              <a:rPr lang="en-US" b="1" baseline="30000" dirty="0"/>
              <a:t>nd</a:t>
            </a:r>
            <a:r>
              <a:rPr lang="en-US" b="1" dirty="0"/>
              <a:t> -26</a:t>
            </a:r>
            <a:r>
              <a:rPr lang="en-US" b="1" baseline="30000" dirty="0"/>
              <a:t>th</a:t>
            </a:r>
            <a:r>
              <a:rPr lang="en-US" b="1" dirty="0"/>
              <a:t>, 2017 </a:t>
            </a:r>
            <a:endParaRPr lang="en-US" dirty="0"/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7.5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B4EBD42-F4FC-483E-8522-8BA608E12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5575" y="343710"/>
            <a:ext cx="2166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R1-1801111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D4C63-AA3C-4A0A-B5F6-0D3168F14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AA137-791B-4F16-82EC-5D110B8E1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7891"/>
            <a:ext cx="10515600" cy="4609042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914400" algn="l"/>
                <a:tab pos="1371600" algn="l"/>
              </a:tabLst>
            </a:pPr>
            <a:r>
              <a:rPr lang="en-GB" altLang="ja-JP" sz="1800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GB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 RAN1#90:</a:t>
            </a:r>
            <a:endParaRPr lang="en-US" altLang="ja-JP" sz="160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  <a:tab pos="1371600" algn="l"/>
              </a:tabLst>
            </a:pPr>
            <a:r>
              <a:rPr lang="en-US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When the UE is </a:t>
            </a:r>
            <a:r>
              <a:rPr lang="en-GB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configured with multiple UL carriers on different frequencies (where there is at least one LTE carrier and at least one NR carrier of a different carrier frequency), but the UE operates on only one of the carriers at a given time among a pair of LTE and NR carriers</a:t>
            </a:r>
            <a:endParaRPr lang="en-US" altLang="ja-JP" sz="1600" dirty="0"/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  <a:tab pos="1371600" algn="l"/>
              </a:tabLst>
            </a:pPr>
            <a:r>
              <a:rPr lang="en-US" altLang="ja-JP" sz="1800" u="sng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LTE carrier, </a:t>
            </a:r>
            <a:r>
              <a:rPr lang="en-US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 can be configured with </a:t>
            </a:r>
            <a:endParaRPr lang="en-US" altLang="ja-JP" sz="1600" dirty="0"/>
          </a:p>
          <a:p>
            <a:pPr marL="914400"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–"/>
              <a:tabLst>
                <a:tab pos="914400" algn="l"/>
                <a:tab pos="1371600" algn="l"/>
              </a:tabLst>
            </a:pPr>
            <a:r>
              <a:rPr lang="en-US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Case 1: DL-reference UL/DL configuration defined for LTE-FDD-</a:t>
            </a:r>
            <a:r>
              <a:rPr lang="en-US" altLang="ja-JP" sz="18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SCell</a:t>
            </a:r>
            <a:r>
              <a:rPr lang="en-US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 LTE-TDD-FDD CA with LTE-TDD-</a:t>
            </a:r>
            <a:r>
              <a:rPr lang="en-US" altLang="ja-JP" sz="18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PCell</a:t>
            </a:r>
            <a:r>
              <a:rPr lang="en-US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n-US" altLang="ja-JP" sz="1600" dirty="0"/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  <a:tab pos="13716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scheduling/HARQ timing of LTE FDD carrier, DL-reference UL/DL configuration defined for LTE-FDD-</a:t>
            </a:r>
            <a:r>
              <a:rPr lang="en-US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SCell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 LTE-TDD-FDD CA with LTE-TDD-</a:t>
            </a:r>
            <a:r>
              <a:rPr lang="en-US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PCell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is applied</a:t>
            </a:r>
            <a:endParaRPr lang="en-US" altLang="ja-JP" sz="1600" dirty="0"/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  <a:tab pos="13716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 is allowed to transmit NR UL signals at least in the subframe(s) where LTE UL transmission is not allowed according to the DL-reference UL/DL configuration</a:t>
            </a:r>
            <a:endParaRPr lang="en-US" altLang="ja-JP" sz="1600" dirty="0"/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  <a:tab pos="13716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or not a UE-specific subframe offset for the DL-reference UL/DL configuration can be configured considering system resource utilization and potential spec impact</a:t>
            </a:r>
            <a:endParaRPr lang="en-US" altLang="ja-JP" sz="1600" dirty="0"/>
          </a:p>
          <a:p>
            <a:pPr marL="914400"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–"/>
              <a:tabLst>
                <a:tab pos="914400" algn="l"/>
                <a:tab pos="1371600" algn="l"/>
              </a:tabLst>
            </a:pPr>
            <a:r>
              <a:rPr lang="en-US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Case 2: Release 15 LTE-FDD HARQ timing</a:t>
            </a:r>
            <a:endParaRPr lang="en-US" altLang="ja-JP" sz="1600" dirty="0"/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  <a:tab pos="13716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 impact on LTE RAN1 specifications</a:t>
            </a:r>
            <a:endParaRPr lang="en-US" altLang="ja-JP" sz="1600" dirty="0"/>
          </a:p>
          <a:p>
            <a:pPr marL="914400"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–"/>
              <a:tabLst>
                <a:tab pos="914400" algn="l"/>
                <a:tab pos="1371600" algn="l"/>
              </a:tabLst>
            </a:pPr>
            <a:r>
              <a:rPr lang="en-US" altLang="ja-JP" sz="18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it doesn’t necessarily imply that UE has to support both cases</a:t>
            </a:r>
            <a:endParaRPr lang="en-US" altLang="ja-JP" sz="4000" dirty="0">
              <a:latin typeface="Arial" panose="020B0604020202020204" pitchFamily="34" charset="0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53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D4C63-AA3C-4A0A-B5F6-0D3168F14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AA137-791B-4F16-82EC-5D110B8E1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hangingPunct="0"/>
            <a:r>
              <a:rPr lang="en-GB" dirty="0"/>
              <a:t>It was agreed in email discussion thread [90b-NR-39] UL TDM in single </a:t>
            </a:r>
            <a:r>
              <a:rPr lang="en-GB" dirty="0" err="1"/>
              <a:t>Tx</a:t>
            </a:r>
            <a:r>
              <a:rPr lang="en-GB" dirty="0"/>
              <a:t> EN-DC that the HARQ subframe offset can be configured per UE</a:t>
            </a:r>
          </a:p>
          <a:p>
            <a:pPr hangingPunct="0"/>
            <a:r>
              <a:rPr lang="en-US" dirty="0"/>
              <a:t>In case UE is configured with PUCCH format 1b with channel selection for HARQ-ACK feedback, in legacy release, FDD PUCCH resource can be derived  </a:t>
            </a:r>
          </a:p>
          <a:p>
            <a:pPr lvl="1" hangingPunct="0"/>
            <a:r>
              <a:rPr lang="en-US" dirty="0"/>
              <a:t>Implicitly: via lowest CCE. And FDD is the </a:t>
            </a:r>
            <a:r>
              <a:rPr lang="en-US" dirty="0" err="1"/>
              <a:t>Pcell</a:t>
            </a:r>
            <a:r>
              <a:rPr lang="en-US" dirty="0"/>
              <a:t>, or the PDSCH on </a:t>
            </a:r>
            <a:r>
              <a:rPr lang="en-US" dirty="0" err="1"/>
              <a:t>SCell</a:t>
            </a:r>
            <a:r>
              <a:rPr lang="en-US" dirty="0"/>
              <a:t> is cross-carrier scheduled by </a:t>
            </a:r>
            <a:r>
              <a:rPr lang="en-US" dirty="0" err="1"/>
              <a:t>Pcell</a:t>
            </a:r>
            <a:endParaRPr lang="en-US" dirty="0"/>
          </a:p>
          <a:p>
            <a:pPr lvl="1" hangingPunct="0"/>
            <a:r>
              <a:rPr lang="en-US" dirty="0"/>
              <a:t>Explicitly: via RRC configuration. And FDD is </a:t>
            </a:r>
            <a:r>
              <a:rPr lang="en-US" dirty="0" err="1"/>
              <a:t>Scell</a:t>
            </a:r>
            <a:r>
              <a:rPr lang="en-US" dirty="0"/>
              <a:t> in FDD CA or FDD-TDD CA, TDD is </a:t>
            </a:r>
            <a:r>
              <a:rPr lang="en-US" dirty="0" err="1"/>
              <a:t>Pcell</a:t>
            </a:r>
            <a:r>
              <a:rPr lang="en-US" dirty="0"/>
              <a:t> and PDSCH is self-scheduled</a:t>
            </a:r>
          </a:p>
          <a:p>
            <a:r>
              <a:rPr lang="en-GB" dirty="0"/>
              <a:t>In legacy Release, If UE is configured with PUCCH format 3/4/5 for HARQ-ACK feedback, PUCCH resources are configured by RRC signalling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101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AEC745-3A5C-464A-BE3E-CC9F61751DD3}"/>
              </a:ext>
            </a:extLst>
          </p:cNvPr>
          <p:cNvSpPr txBox="1">
            <a:spLocks/>
          </p:cNvSpPr>
          <p:nvPr/>
        </p:nvSpPr>
        <p:spPr>
          <a:xfrm>
            <a:off x="990600" y="171837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If UE is configured with EN-DC, for case 1 DL-reference UL/DL configuration is configured for LTE FDD carrier</a:t>
            </a:r>
          </a:p>
          <a:p>
            <a:pPr lvl="1" indent="-365760" hangingPunct="0">
              <a:buFont typeface="Calibri" panose="020F0502020204030204" pitchFamily="34" charset="0"/>
              <a:buChar char="–"/>
            </a:pPr>
            <a:r>
              <a:rPr lang="en-US" dirty="0"/>
              <a:t>If PUCCH format 1b with channel selection is configured for HARQ-ACK feedback with DL-reference UL/DL configuration #0/#1/#6 </a:t>
            </a:r>
          </a:p>
          <a:p>
            <a:pPr lvl="2" hangingPunct="0">
              <a:buFont typeface="Courier New" panose="02070309020205020404" pitchFamily="49" charset="0"/>
              <a:buChar char="o"/>
            </a:pPr>
            <a:r>
              <a:rPr lang="en-US" dirty="0"/>
              <a:t>PUCCH resource is implicit derived from lowest CCE for PDSCH scheduled/cross carrier scheduled by </a:t>
            </a:r>
            <a:r>
              <a:rPr lang="en-US" dirty="0" err="1"/>
              <a:t>Pcell</a:t>
            </a:r>
            <a:endParaRPr lang="en-US" dirty="0"/>
          </a:p>
          <a:p>
            <a:pPr lvl="2" hangingPunct="0"/>
            <a:endParaRPr lang="en-US" dirty="0"/>
          </a:p>
          <a:p>
            <a:pPr lvl="2" hangingPunct="0"/>
            <a:endParaRPr lang="en-US" dirty="0"/>
          </a:p>
          <a:p>
            <a:pPr lvl="2" hangingPunct="0"/>
            <a:endParaRPr lang="en-US" dirty="0"/>
          </a:p>
          <a:p>
            <a:pPr lvl="2" hangingPunct="0"/>
            <a:endParaRPr lang="en-US" dirty="0"/>
          </a:p>
          <a:p>
            <a:pPr lvl="2" hangingPunct="0"/>
            <a:endParaRPr lang="en-US" dirty="0"/>
          </a:p>
          <a:p>
            <a:pPr lvl="2" hangingPunct="0">
              <a:buFont typeface="Courier New" panose="02070309020205020404" pitchFamily="49" charset="0"/>
              <a:buChar char="o"/>
            </a:pPr>
            <a:r>
              <a:rPr lang="en-US" dirty="0"/>
              <a:t>PUCCH resources are explicitly configured by RRC signaling for PDSCH on </a:t>
            </a:r>
            <a:r>
              <a:rPr lang="en-US" dirty="0" err="1"/>
              <a:t>Scell</a:t>
            </a:r>
            <a:r>
              <a:rPr lang="en-US" dirty="0"/>
              <a:t> and self-scheduled</a:t>
            </a:r>
          </a:p>
          <a:p>
            <a:pPr lvl="1" indent="-365760" hangingPunct="0">
              <a:buFont typeface="Calibri" panose="020F0502020204030204" pitchFamily="34" charset="0"/>
              <a:buChar char="–"/>
            </a:pPr>
            <a:r>
              <a:rPr lang="en-US" dirty="0"/>
              <a:t>If PUCCH format 3/4/5 is configured for HARQ-ACK feedback, four PUCCH resources are explicitly configured by RRC signaling for LTE carrier, fallback operation is supported</a:t>
            </a:r>
          </a:p>
          <a:p>
            <a:pPr marL="0" indent="0" hangingPunct="0">
              <a:buNone/>
            </a:pPr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653E99A-E718-4E3F-8CB8-59380EE0C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786039"/>
              </p:ext>
            </p:extLst>
          </p:nvPr>
        </p:nvGraphicFramePr>
        <p:xfrm>
          <a:off x="2074509" y="3370209"/>
          <a:ext cx="8731603" cy="10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Document" r:id="rId3" imgW="6105772" imgH="734931" progId="Word.Document.12">
                  <p:embed/>
                </p:oleObj>
              </mc:Choice>
              <mc:Fallback>
                <p:oleObj name="Document" r:id="rId3" imgW="6105772" imgH="734931" progId="Word.Document.12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87116F0-0A32-49DB-A911-99A4A6845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4509" y="3370209"/>
                        <a:ext cx="8731603" cy="10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7020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</TotalTime>
  <Words>460</Words>
  <Application>Microsoft Office PowerPoint</Application>
  <PresentationFormat>Widescreen</PresentationFormat>
  <Paragraphs>35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맑은 고딕</vt:lpstr>
      <vt:lpstr>MS Mincho</vt:lpstr>
      <vt:lpstr>游ゴシック</vt:lpstr>
      <vt:lpstr>DengXian</vt:lpstr>
      <vt:lpstr>DengXian</vt:lpstr>
      <vt:lpstr>Arial</vt:lpstr>
      <vt:lpstr>Calibri</vt:lpstr>
      <vt:lpstr>Calibri Light</vt:lpstr>
      <vt:lpstr>Courier New</vt:lpstr>
      <vt:lpstr>Times New Roman</vt:lpstr>
      <vt:lpstr>Office Theme</vt:lpstr>
      <vt:lpstr>Document</vt:lpstr>
      <vt:lpstr>WF on LTE HARQ-ACK resource determination in EN-DC</vt:lpstr>
      <vt:lpstr>Background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Yao, Chunhai (NSB - CN/Beijing)</cp:lastModifiedBy>
  <cp:revision>137</cp:revision>
  <dcterms:created xsi:type="dcterms:W3CDTF">2017-05-15T09:46:56Z</dcterms:created>
  <dcterms:modified xsi:type="dcterms:W3CDTF">2018-01-24T18:32:33Z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NewReviewCycle">
    <vt:lpwstr/>
  </property>
</Properties>
</file>