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4">
  <p:sldMasterIdLst>
    <p:sldMasterId id="2147483648" r:id="rId1"/>
  </p:sldMasterIdLst>
  <p:notesMasterIdLst>
    <p:notesMasterId r:id="rId8"/>
  </p:notesMasterIdLst>
  <p:sldIdLst>
    <p:sldId id="256" r:id="rId2"/>
    <p:sldId id="259" r:id="rId3"/>
    <p:sldId id="261" r:id="rId4"/>
    <p:sldId id="264" r:id="rId5"/>
    <p:sldId id="265" r:id="rId6"/>
    <p:sldId id="263" r:id="rId7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66FF"/>
    <a:srgbClr val="FFFF99"/>
    <a:srgbClr val="00FF00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69" autoAdjust="0"/>
    <p:restoredTop sz="94213" autoAdjust="0"/>
  </p:normalViewPr>
  <p:slideViewPr>
    <p:cSldViewPr snapToGrid="0">
      <p:cViewPr varScale="1">
        <p:scale>
          <a:sx n="110" d="100"/>
          <a:sy n="110" d="100"/>
        </p:scale>
        <p:origin x="576" y="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87DDD1E-FB11-450D-955E-4F810D45D6F9}" type="datetimeFigureOut">
              <a:rPr lang="fr-FR" smtClean="0"/>
              <a:t>25/01/2018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9E95D1E-467C-4F8C-BCB3-E135F89318E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8275653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E95D1E-467C-4F8C-BCB3-E135F89318E7}" type="slidenum">
              <a:rPr lang="fr-FR" smtClean="0"/>
              <a:t>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613130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BB3A8-18CC-4AAF-A149-2E675AF963AF}" type="datetimeFigureOut">
              <a:rPr kumimoji="1" lang="ja-JP" altLang="en-US" smtClean="0"/>
              <a:pPr/>
              <a:t>2018/1/25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FFA71-C8C2-4B08-B225-2AAC12119832}" type="slidenum">
              <a:rPr kumimoji="1" lang="ja-JP" altLang="en-US" smtClean="0"/>
              <a:pPr/>
              <a:t>‹N°›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426369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BB3A8-18CC-4AAF-A149-2E675AF963AF}" type="datetimeFigureOut">
              <a:rPr kumimoji="1" lang="ja-JP" altLang="en-US" smtClean="0"/>
              <a:pPr/>
              <a:t>2018/1/25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FFA71-C8C2-4B08-B225-2AAC12119832}" type="slidenum">
              <a:rPr kumimoji="1" lang="ja-JP" altLang="en-US" smtClean="0"/>
              <a:pPr/>
              <a:t>‹N°›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130347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BB3A8-18CC-4AAF-A149-2E675AF963AF}" type="datetimeFigureOut">
              <a:rPr kumimoji="1" lang="ja-JP" altLang="en-US" smtClean="0"/>
              <a:pPr/>
              <a:t>2018/1/25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FFA71-C8C2-4B08-B225-2AAC12119832}" type="slidenum">
              <a:rPr kumimoji="1" lang="ja-JP" altLang="en-US" smtClean="0"/>
              <a:pPr/>
              <a:t>‹N°›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889263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BB3A8-18CC-4AAF-A149-2E675AF963AF}" type="datetimeFigureOut">
              <a:rPr kumimoji="1" lang="ja-JP" altLang="en-US" smtClean="0"/>
              <a:pPr/>
              <a:t>2018/1/25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FFA71-C8C2-4B08-B225-2AAC12119832}" type="slidenum">
              <a:rPr kumimoji="1" lang="ja-JP" altLang="en-US" smtClean="0"/>
              <a:pPr/>
              <a:t>‹N°›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460152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BB3A8-18CC-4AAF-A149-2E675AF963AF}" type="datetimeFigureOut">
              <a:rPr kumimoji="1" lang="ja-JP" altLang="en-US" smtClean="0"/>
              <a:pPr/>
              <a:t>2018/1/25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FFA71-C8C2-4B08-B225-2AAC12119832}" type="slidenum">
              <a:rPr kumimoji="1" lang="ja-JP" altLang="en-US" smtClean="0"/>
              <a:pPr/>
              <a:t>‹N°›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019952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BB3A8-18CC-4AAF-A149-2E675AF963AF}" type="datetimeFigureOut">
              <a:rPr kumimoji="1" lang="ja-JP" altLang="en-US" smtClean="0"/>
              <a:pPr/>
              <a:t>2018/1/25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FFA71-C8C2-4B08-B225-2AAC12119832}" type="slidenum">
              <a:rPr kumimoji="1" lang="ja-JP" altLang="en-US" smtClean="0"/>
              <a:pPr/>
              <a:t>‹N°›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904173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BB3A8-18CC-4AAF-A149-2E675AF963AF}" type="datetimeFigureOut">
              <a:rPr kumimoji="1" lang="ja-JP" altLang="en-US" smtClean="0"/>
              <a:pPr/>
              <a:t>2018/1/25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FFA71-C8C2-4B08-B225-2AAC12119832}" type="slidenum">
              <a:rPr kumimoji="1" lang="ja-JP" altLang="en-US" smtClean="0"/>
              <a:pPr/>
              <a:t>‹N°›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612371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BB3A8-18CC-4AAF-A149-2E675AF963AF}" type="datetimeFigureOut">
              <a:rPr kumimoji="1" lang="ja-JP" altLang="en-US" smtClean="0"/>
              <a:pPr/>
              <a:t>2018/1/25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FFA71-C8C2-4B08-B225-2AAC12119832}" type="slidenum">
              <a:rPr kumimoji="1" lang="ja-JP" altLang="en-US" smtClean="0"/>
              <a:pPr/>
              <a:t>‹N°›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964233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BB3A8-18CC-4AAF-A149-2E675AF963AF}" type="datetimeFigureOut">
              <a:rPr kumimoji="1" lang="ja-JP" altLang="en-US" smtClean="0"/>
              <a:pPr/>
              <a:t>2018/1/25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FFA71-C8C2-4B08-B225-2AAC12119832}" type="slidenum">
              <a:rPr kumimoji="1" lang="ja-JP" altLang="en-US" smtClean="0"/>
              <a:pPr/>
              <a:t>‹N°›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895630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BB3A8-18CC-4AAF-A149-2E675AF963AF}" type="datetimeFigureOut">
              <a:rPr kumimoji="1" lang="ja-JP" altLang="en-US" smtClean="0"/>
              <a:pPr/>
              <a:t>2018/1/25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FFA71-C8C2-4B08-B225-2AAC12119832}" type="slidenum">
              <a:rPr kumimoji="1" lang="ja-JP" altLang="en-US" smtClean="0"/>
              <a:pPr/>
              <a:t>‹N°›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033256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BB3A8-18CC-4AAF-A149-2E675AF963AF}" type="datetimeFigureOut">
              <a:rPr kumimoji="1" lang="ja-JP" altLang="en-US" smtClean="0"/>
              <a:pPr/>
              <a:t>2018/1/25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FFA71-C8C2-4B08-B225-2AAC12119832}" type="slidenum">
              <a:rPr kumimoji="1" lang="ja-JP" altLang="en-US" smtClean="0"/>
              <a:pPr/>
              <a:t>‹N°›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860117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7BB3A8-18CC-4AAF-A149-2E675AF963AF}" type="datetimeFigureOut">
              <a:rPr kumimoji="1" lang="ja-JP" altLang="en-US" smtClean="0"/>
              <a:pPr/>
              <a:t>2018/1/25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0FFA71-C8C2-4B08-B225-2AAC12119832}" type="slidenum">
              <a:rPr kumimoji="1" lang="ja-JP" altLang="en-US" smtClean="0"/>
              <a:pPr/>
              <a:t>‹N°›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267834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1.wmf"/><Relationship Id="rId4" Type="http://schemas.openxmlformats.org/officeDocument/2006/relationships/oleObject" Target="../embeddings/oleObject1.bin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1524000" y="2077707"/>
            <a:ext cx="9144000" cy="2387600"/>
          </a:xfrm>
        </p:spPr>
        <p:txBody>
          <a:bodyPr>
            <a:normAutofit/>
          </a:bodyPr>
          <a:lstStyle/>
          <a:p>
            <a:r>
              <a:rPr kumimoji="1" lang="en-US" altLang="ja-JP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WF </a:t>
            </a:r>
            <a:r>
              <a:rPr lang="en-US" altLang="ja-JP" dirty="0" smtClean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on DFTsOFDM</a:t>
            </a:r>
            <a:r>
              <a:rPr lang="ja-JP" altLang="en-US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/>
            </a:r>
            <a:br>
              <a:rPr lang="ja-JP" altLang="en-US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</a:br>
            <a:r>
              <a:rPr kumimoji="1" lang="en-US" altLang="ja-JP" dirty="0" smtClean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  </a:t>
            </a:r>
            <a:r>
              <a:rPr kumimoji="1" lang="en-US" altLang="ja-JP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PT</a:t>
            </a:r>
            <a:r>
              <a:rPr lang="en-US" altLang="ja-JP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-</a:t>
            </a:r>
            <a:r>
              <a:rPr kumimoji="1" lang="en-US" altLang="ja-JP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RS </a:t>
            </a:r>
            <a:r>
              <a:rPr kumimoji="1" lang="en-US" altLang="ja-JP" dirty="0" smtClean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remaining issues</a:t>
            </a:r>
            <a:endParaRPr kumimoji="1" lang="ja-JP" altLang="en-US" dirty="0"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524000" y="4557382"/>
            <a:ext cx="9144000" cy="1655762"/>
          </a:xfrm>
        </p:spPr>
        <p:txBody>
          <a:bodyPr>
            <a:normAutofit/>
          </a:bodyPr>
          <a:lstStyle/>
          <a:p>
            <a:r>
              <a:rPr lang="en-US" altLang="ja-JP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Mitsubishi Electric, </a:t>
            </a:r>
            <a:r>
              <a:rPr lang="en-US" altLang="ja-JP" dirty="0" smtClean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Samsung, Qualcomm, AT&amp;T, Ericsson</a:t>
            </a:r>
            <a:r>
              <a:rPr lang="en-US" altLang="ja-JP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, Interdigital</a:t>
            </a:r>
            <a:r>
              <a:rPr lang="en-US" altLang="ja-JP" dirty="0" smtClean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, Nokia, NSB, </a:t>
            </a:r>
            <a:r>
              <a:rPr lang="fr-FR" altLang="ja-JP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IITH, IITM, </a:t>
            </a:r>
            <a:r>
              <a:rPr lang="fr-FR" altLang="ja-JP" dirty="0" err="1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CeWit</a:t>
            </a:r>
            <a:r>
              <a:rPr lang="fr-FR" altLang="ja-JP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, </a:t>
            </a:r>
            <a:r>
              <a:rPr lang="fr-FR" altLang="ja-JP" dirty="0" err="1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Tejas</a:t>
            </a:r>
            <a:r>
              <a:rPr lang="fr-FR" altLang="ja-JP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 Networks, </a:t>
            </a:r>
            <a:r>
              <a:rPr lang="fr-FR" altLang="ja-JP" dirty="0" err="1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Reliance</a:t>
            </a:r>
            <a:r>
              <a:rPr lang="fr-FR" altLang="ja-JP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 </a:t>
            </a:r>
            <a:r>
              <a:rPr lang="fr-FR" altLang="ja-JP" dirty="0" err="1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Jio</a:t>
            </a:r>
            <a:r>
              <a:rPr lang="fr-FR" altLang="ja-JP" dirty="0" smtClean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, CATT, NTT </a:t>
            </a:r>
            <a:r>
              <a:rPr lang="fr-FR" altLang="ja-JP" dirty="0" err="1" smtClean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DoCoMo</a:t>
            </a:r>
            <a:r>
              <a:rPr lang="fr-FR" altLang="ja-JP" dirty="0" smtClean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, Sharp, </a:t>
            </a:r>
            <a:r>
              <a:rPr lang="fr-FR" altLang="ja-JP" dirty="0" smtClean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Sony, </a:t>
            </a:r>
            <a:r>
              <a:rPr lang="fr-FR" altLang="ja-JP" dirty="0" err="1" smtClean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Convida</a:t>
            </a:r>
            <a:r>
              <a:rPr lang="fr-FR" altLang="ja-JP" smtClean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 Wireless</a:t>
            </a:r>
            <a:endParaRPr lang="fr-FR" altLang="ja-JP" dirty="0" smtClean="0"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sp>
        <p:nvSpPr>
          <p:cNvPr id="5" name="正方形/長方形 4"/>
          <p:cNvSpPr/>
          <p:nvPr/>
        </p:nvSpPr>
        <p:spPr>
          <a:xfrm>
            <a:off x="141027" y="138205"/>
            <a:ext cx="606726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altLang="ja-JP" dirty="0" smtClean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RAN1 NR AH #1801, Vancouver, Canada, </a:t>
            </a:r>
            <a:r>
              <a:rPr lang="fr-FR" altLang="ja-JP" dirty="0" err="1" smtClean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January</a:t>
            </a:r>
            <a:r>
              <a:rPr lang="fr-FR" altLang="ja-JP" dirty="0" smtClean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 2018</a:t>
            </a:r>
          </a:p>
          <a:p>
            <a:r>
              <a:rPr lang="ja-JP" altLang="en-US" dirty="0" smtClean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Agenda </a:t>
            </a:r>
            <a:r>
              <a:rPr lang="ja-JP" altLang="en-US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item: </a:t>
            </a:r>
            <a:r>
              <a:rPr lang="en-US" altLang="ja-JP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7.2.3.4</a:t>
            </a:r>
          </a:p>
        </p:txBody>
      </p:sp>
      <p:sp>
        <p:nvSpPr>
          <p:cNvPr id="6" name="正方形/長方形 5"/>
          <p:cNvSpPr/>
          <p:nvPr/>
        </p:nvSpPr>
        <p:spPr>
          <a:xfrm>
            <a:off x="10249990" y="138205"/>
            <a:ext cx="158262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dirty="0"/>
              <a:t>R1-1801106</a:t>
            </a:r>
            <a:endParaRPr lang="ja-JP" altLang="en-US" dirty="0"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381189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タイトル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Background</a:t>
            </a:r>
            <a:endParaRPr kumimoji="1" lang="ja-JP" altLang="en-US" dirty="0"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sp>
        <p:nvSpPr>
          <p:cNvPr id="9" name="コンテンツ プレースホルダ 8"/>
          <p:cNvSpPr>
            <a:spLocks noGrp="1"/>
          </p:cNvSpPr>
          <p:nvPr>
            <p:ph idx="1"/>
          </p:nvPr>
        </p:nvSpPr>
        <p:spPr>
          <a:xfrm>
            <a:off x="838200" y="1371600"/>
            <a:ext cx="10515600" cy="5227608"/>
          </a:xfrm>
        </p:spPr>
        <p:txBody>
          <a:bodyPr>
            <a:noAutofit/>
          </a:bodyPr>
          <a:lstStyle/>
          <a:p>
            <a:r>
              <a:rPr lang="en-US" sz="2000" dirty="0"/>
              <a:t>The following remaining open issues specific to DFTsOFDM were identified: </a:t>
            </a:r>
            <a:endParaRPr lang="fr-FR" sz="2000" dirty="0"/>
          </a:p>
          <a:p>
            <a:pPr lvl="1"/>
            <a:r>
              <a:rPr lang="en-US" sz="1600" dirty="0"/>
              <a:t>Correct r(m) formula</a:t>
            </a:r>
            <a:endParaRPr lang="fr-FR" sz="1600" dirty="0"/>
          </a:p>
          <a:p>
            <a:pPr lvl="1"/>
            <a:r>
              <a:rPr lang="en-US" sz="1600" dirty="0"/>
              <a:t>Pseudo code for PTRS mapping to symbols issue</a:t>
            </a:r>
            <a:endParaRPr lang="fr-FR" sz="1600" dirty="0"/>
          </a:p>
          <a:p>
            <a:pPr lvl="1"/>
            <a:r>
              <a:rPr lang="en-US" sz="1600" dirty="0"/>
              <a:t>OCC code selection</a:t>
            </a:r>
            <a:endParaRPr lang="fr-FR" sz="1600" dirty="0"/>
          </a:p>
          <a:p>
            <a:pPr lvl="1"/>
            <a:r>
              <a:rPr lang="en-US" sz="1600" dirty="0" smtClean="0"/>
              <a:t>Tail </a:t>
            </a:r>
            <a:r>
              <a:rPr lang="en-US" sz="1600" dirty="0"/>
              <a:t>chunk wrapping issue </a:t>
            </a:r>
            <a:endParaRPr lang="fr-FR" sz="1600" dirty="0"/>
          </a:p>
          <a:p>
            <a:endParaRPr lang="en-US" altLang="ja-JP" sz="1600" dirty="0"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6869591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8200" y="103869"/>
            <a:ext cx="10515600" cy="871492"/>
          </a:xfrm>
        </p:spPr>
        <p:txBody>
          <a:bodyPr/>
          <a:lstStyle/>
          <a:p>
            <a:r>
              <a:rPr lang="fr-FR" dirty="0" err="1" smtClean="0"/>
              <a:t>Text</a:t>
            </a:r>
            <a:r>
              <a:rPr lang="fr-FR" dirty="0" smtClean="0"/>
              <a:t> </a:t>
            </a:r>
            <a:r>
              <a:rPr lang="fr-FR" dirty="0" err="1" smtClean="0"/>
              <a:t>Proposals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853441"/>
            <a:ext cx="10515600" cy="5860868"/>
          </a:xfrm>
        </p:spPr>
        <p:txBody>
          <a:bodyPr>
            <a:normAutofit/>
          </a:bodyPr>
          <a:lstStyle/>
          <a:p>
            <a:r>
              <a:rPr lang="en-US" sz="2200" dirty="0">
                <a:latin typeface="Times New Roman" panose="02020603050405020304" pitchFamily="18" charset="0"/>
                <a:ea typeface="SimSun" panose="02010600030101010101" pitchFamily="2" charset="-122"/>
              </a:rPr>
              <a:t>If transform precoding is enabled, the phase-tracking reference signal  </a:t>
            </a:r>
            <a:r>
              <a:rPr lang="en-US" sz="2200" dirty="0" err="1" smtClean="0">
                <a:solidFill>
                  <a:srgbClr val="FF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r</a:t>
            </a:r>
            <a:r>
              <a:rPr lang="en-US" sz="2200" baseline="-25000" dirty="0" err="1" smtClean="0">
                <a:solidFill>
                  <a:srgbClr val="FF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m</a:t>
            </a:r>
            <a:r>
              <a:rPr lang="en-US" sz="2200" dirty="0" smtClean="0">
                <a:solidFill>
                  <a:srgbClr val="FF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(</a:t>
            </a:r>
            <a:r>
              <a:rPr lang="en-US" sz="2200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m</a:t>
            </a:r>
            <a:r>
              <a:rPr lang="en-US" sz="2200" dirty="0" smtClean="0">
                <a:solidFill>
                  <a:srgbClr val="FF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’) to be mapped in </a:t>
            </a:r>
            <a:r>
              <a:rPr lang="en-US" sz="2200" dirty="0">
                <a:solidFill>
                  <a:srgbClr val="FF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position </a:t>
            </a:r>
            <a:r>
              <a:rPr lang="en-US" sz="2200" i="1" dirty="0">
                <a:solidFill>
                  <a:srgbClr val="FF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m</a:t>
            </a:r>
            <a:r>
              <a:rPr lang="en-US" sz="2200" dirty="0">
                <a:solidFill>
                  <a:srgbClr val="FF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 before transform </a:t>
            </a:r>
            <a:r>
              <a:rPr lang="en-US" sz="2200" dirty="0" smtClean="0">
                <a:solidFill>
                  <a:srgbClr val="FF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precoding, where </a:t>
            </a:r>
            <a:r>
              <a:rPr lang="en-US" sz="2200" dirty="0">
                <a:solidFill>
                  <a:srgbClr val="FF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m depends on the number of PT-RS groups </a:t>
            </a:r>
            <a:r>
              <a:rPr lang="en-US" sz="2200" dirty="0" err="1">
                <a:solidFill>
                  <a:srgbClr val="FF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N</a:t>
            </a:r>
            <a:r>
              <a:rPr lang="en-US" sz="2200" baseline="-25000" dirty="0" err="1">
                <a:solidFill>
                  <a:srgbClr val="FF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group</a:t>
            </a:r>
            <a:r>
              <a:rPr lang="en-US" sz="2200" baseline="30000" dirty="0" err="1">
                <a:solidFill>
                  <a:srgbClr val="FF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PTRS</a:t>
            </a:r>
            <a:r>
              <a:rPr lang="en-US" sz="2200" dirty="0">
                <a:solidFill>
                  <a:srgbClr val="FF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, the number of samples per PT-RS group </a:t>
            </a:r>
            <a:r>
              <a:rPr lang="en-US" sz="2200" dirty="0" err="1">
                <a:solidFill>
                  <a:srgbClr val="FF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N</a:t>
            </a:r>
            <a:r>
              <a:rPr lang="en-US" sz="2200" baseline="-25000" dirty="0" err="1">
                <a:solidFill>
                  <a:srgbClr val="FF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samp</a:t>
            </a:r>
            <a:r>
              <a:rPr lang="en-US" sz="2200" baseline="30000" dirty="0" err="1">
                <a:solidFill>
                  <a:srgbClr val="FF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group</a:t>
            </a:r>
            <a:r>
              <a:rPr lang="en-US" sz="2200" dirty="0">
                <a:solidFill>
                  <a:srgbClr val="FF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, and   </a:t>
            </a:r>
            <a:r>
              <a:rPr lang="en-US" sz="2200" dirty="0" err="1">
                <a:solidFill>
                  <a:srgbClr val="FF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M</a:t>
            </a:r>
            <a:r>
              <a:rPr lang="en-US" sz="2200" baseline="-25000" dirty="0" err="1">
                <a:solidFill>
                  <a:srgbClr val="FF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sc</a:t>
            </a:r>
            <a:r>
              <a:rPr lang="en-US" sz="2200" baseline="30000" dirty="0" err="1">
                <a:solidFill>
                  <a:srgbClr val="FF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PUSCH</a:t>
            </a:r>
            <a:r>
              <a:rPr lang="en-US" sz="2200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en-US" sz="2200" dirty="0">
                <a:solidFill>
                  <a:srgbClr val="FF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according to Table </a:t>
            </a:r>
            <a:r>
              <a:rPr lang="en-US" sz="2200" dirty="0" smtClean="0">
                <a:solidFill>
                  <a:srgbClr val="FF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6.4.1.2.2.2-1, </a:t>
            </a:r>
            <a:r>
              <a:rPr lang="en-US" sz="2200" dirty="0" smtClean="0">
                <a:latin typeface="Times New Roman" panose="02020603050405020304" pitchFamily="18" charset="0"/>
                <a:ea typeface="SimSun" panose="02010600030101010101" pitchFamily="2" charset="-122"/>
              </a:rPr>
              <a:t>shall </a:t>
            </a:r>
            <a:r>
              <a:rPr lang="en-US" sz="2200" dirty="0">
                <a:latin typeface="Times New Roman" panose="02020603050405020304" pitchFamily="18" charset="0"/>
                <a:ea typeface="SimSun" panose="02010600030101010101" pitchFamily="2" charset="-122"/>
              </a:rPr>
              <a:t>be generated according </a:t>
            </a:r>
            <a:r>
              <a:rPr lang="en-US" sz="2200" dirty="0" smtClean="0">
                <a:latin typeface="Times New Roman" panose="02020603050405020304" pitchFamily="18" charset="0"/>
                <a:ea typeface="SimSun" panose="02010600030101010101" pitchFamily="2" charset="-122"/>
              </a:rPr>
              <a:t>to</a:t>
            </a:r>
          </a:p>
          <a:p>
            <a:endParaRPr lang="en-US" sz="2200" dirty="0">
              <a:solidFill>
                <a:schemeClr val="tx1"/>
              </a:solidFill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endParaRPr lang="en-US" sz="2200" dirty="0" smtClean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endParaRPr lang="en-US" sz="2200" dirty="0" smtClean="0">
              <a:solidFill>
                <a:schemeClr val="tx1"/>
              </a:solidFill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endParaRPr lang="en-US" sz="2200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endParaRPr lang="en-US" sz="2200" dirty="0" smtClean="0">
              <a:solidFill>
                <a:schemeClr val="tx1"/>
              </a:solidFill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endParaRPr lang="en-US" sz="2200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0" indent="0">
              <a:buNone/>
            </a:pPr>
            <a:r>
              <a:rPr lang="en-US" sz="2200" dirty="0" smtClean="0">
                <a:latin typeface="Times New Roman" panose="02020603050405020304" pitchFamily="18" charset="0"/>
                <a:ea typeface="SimSun" panose="02010600030101010101" pitchFamily="2" charset="-122"/>
              </a:rPr>
              <a:t>where </a:t>
            </a:r>
            <a:r>
              <a:rPr lang="en-US" sz="2200" dirty="0">
                <a:latin typeface="Times New Roman" panose="02020603050405020304" pitchFamily="18" charset="0"/>
                <a:ea typeface="SimSun" panose="02010600030101010101" pitchFamily="2" charset="-122"/>
              </a:rPr>
              <a:t>the pseudo-random sequence </a:t>
            </a:r>
            <a:r>
              <a:rPr lang="en-US" sz="2200" dirty="0" smtClean="0">
                <a:latin typeface="Times New Roman" panose="02020603050405020304" pitchFamily="18" charset="0"/>
                <a:ea typeface="SimSun" panose="02010600030101010101" pitchFamily="2" charset="-122"/>
              </a:rPr>
              <a:t>c(</a:t>
            </a:r>
            <a:r>
              <a:rPr lang="en-US" sz="2200" dirty="0" err="1" smtClean="0">
                <a:latin typeface="Times New Roman" panose="02020603050405020304" pitchFamily="18" charset="0"/>
                <a:ea typeface="SimSun" panose="02010600030101010101" pitchFamily="2" charset="-122"/>
              </a:rPr>
              <a:t>i</a:t>
            </a:r>
            <a:r>
              <a:rPr lang="en-US" sz="2200" dirty="0" smtClean="0">
                <a:latin typeface="Times New Roman" panose="02020603050405020304" pitchFamily="18" charset="0"/>
                <a:ea typeface="SimSun" panose="02010600030101010101" pitchFamily="2" charset="-122"/>
              </a:rPr>
              <a:t>)  </a:t>
            </a:r>
            <a:r>
              <a:rPr lang="en-US" sz="2200" dirty="0">
                <a:latin typeface="Times New Roman" panose="02020603050405020304" pitchFamily="18" charset="0"/>
                <a:ea typeface="SimSun" panose="02010600030101010101" pitchFamily="2" charset="-122"/>
              </a:rPr>
              <a:t>is defined in clause </a:t>
            </a:r>
            <a:r>
              <a:rPr lang="en-US" sz="2200" dirty="0" smtClean="0">
                <a:latin typeface="Times New Roman" panose="02020603050405020304" pitchFamily="18" charset="0"/>
                <a:ea typeface="SimSun" panose="02010600030101010101" pitchFamily="2" charset="-122"/>
              </a:rPr>
              <a:t>5.2.1, </a:t>
            </a:r>
            <a:r>
              <a:rPr lang="en-US" sz="2200" dirty="0">
                <a:latin typeface="Times New Roman" panose="02020603050405020304" pitchFamily="18" charset="0"/>
                <a:ea typeface="SimSun" panose="02010600030101010101" pitchFamily="2" charset="-122"/>
              </a:rPr>
              <a:t>and </a:t>
            </a:r>
            <a:r>
              <a:rPr lang="en-US" sz="2200" dirty="0" smtClean="0">
                <a:latin typeface="Times New Roman" panose="02020603050405020304" pitchFamily="18" charset="0"/>
                <a:ea typeface="SimSun" panose="02010600030101010101" pitchFamily="2" charset="-122"/>
              </a:rPr>
              <a:t>w(</a:t>
            </a:r>
            <a:r>
              <a:rPr lang="en-US" sz="2200" dirty="0" err="1" smtClean="0">
                <a:latin typeface="Times New Roman" panose="02020603050405020304" pitchFamily="18" charset="0"/>
                <a:ea typeface="SimSun" panose="02010600030101010101" pitchFamily="2" charset="-122"/>
              </a:rPr>
              <a:t>i</a:t>
            </a:r>
            <a:r>
              <a:rPr lang="en-US" sz="2200" dirty="0" smtClean="0">
                <a:latin typeface="Times New Roman" panose="02020603050405020304" pitchFamily="18" charset="0"/>
                <a:ea typeface="SimSun" panose="02010600030101010101" pitchFamily="2" charset="-122"/>
              </a:rPr>
              <a:t>)  </a:t>
            </a:r>
            <a:r>
              <a:rPr lang="en-US" sz="2200" dirty="0">
                <a:latin typeface="Times New Roman" panose="02020603050405020304" pitchFamily="18" charset="0"/>
                <a:ea typeface="SimSun" panose="02010600030101010101" pitchFamily="2" charset="-122"/>
              </a:rPr>
              <a:t>is given by Table 6.4.1.2.1.2-1</a:t>
            </a:r>
            <a:r>
              <a:rPr lang="en-US" sz="2200" dirty="0" smtClean="0">
                <a:latin typeface="Times New Roman" panose="02020603050405020304" pitchFamily="18" charset="0"/>
                <a:ea typeface="SimSun" panose="02010600030101010101" pitchFamily="2" charset="-122"/>
              </a:rPr>
              <a:t>.</a:t>
            </a:r>
          </a:p>
          <a:p>
            <a:r>
              <a:rPr lang="en-US" sz="2200" dirty="0" smtClean="0">
                <a:latin typeface="Times New Roman" panose="02020603050405020304" pitchFamily="18" charset="0"/>
                <a:ea typeface="SimSun" panose="02010600030101010101" pitchFamily="2" charset="-122"/>
              </a:rPr>
              <a:t>Note</a:t>
            </a:r>
            <a:r>
              <a:rPr lang="en-US" sz="2200" dirty="0">
                <a:latin typeface="Times New Roman" panose="02020603050405020304" pitchFamily="18" charset="0"/>
                <a:ea typeface="SimSun" panose="02010600030101010101" pitchFamily="2" charset="-122"/>
              </a:rPr>
              <a:t>: The editor is respectfully asked to crosscheck and harmonize the PUSCH pi/2 BPSK generation in clause 5.1.1 to ensure that pi/2 BPSK property is maintained in transitions between PUSCH and PTRS samples</a:t>
            </a:r>
            <a:endParaRPr lang="fr-FR" sz="2200" dirty="0">
              <a:solidFill>
                <a:schemeClr val="tx1"/>
              </a:solidFill>
              <a:latin typeface="Times New Roman" panose="02020603050405020304" pitchFamily="18" charset="0"/>
              <a:ea typeface="SimSun" panose="02010600030101010101" pitchFamily="2" charset="-122"/>
            </a:endParaRPr>
          </a:p>
        </p:txBody>
      </p:sp>
      <p:sp>
        <p:nvSpPr>
          <p:cNvPr id="42" name="Rectangle 39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/>
          </a:p>
        </p:txBody>
      </p:sp>
      <p:sp>
        <p:nvSpPr>
          <p:cNvPr id="44" name="Rectangle 41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/>
          </a:p>
        </p:txBody>
      </p:sp>
      <p:graphicFrame>
        <p:nvGraphicFramePr>
          <p:cNvPr id="45" name="Objet 4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66630339"/>
              </p:ext>
            </p:extLst>
          </p:nvPr>
        </p:nvGraphicFramePr>
        <p:xfrm>
          <a:off x="2730667" y="2333893"/>
          <a:ext cx="5505474" cy="22551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54" name="Equation" r:id="rId4" imgW="2831760" imgH="1130040" progId="Equation.DSMT4">
                  <p:embed/>
                </p:oleObj>
              </mc:Choice>
              <mc:Fallback>
                <p:oleObj name="Equation" r:id="rId4" imgW="2831760" imgH="1130040" progId="Equation.DSMT4">
                  <p:embed/>
                  <p:pic>
                    <p:nvPicPr>
                      <p:cNvPr id="0" name="Object 4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30667" y="2333893"/>
                        <a:ext cx="5505474" cy="225517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8667724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 smtClean="0"/>
              <a:t>Text</a:t>
            </a:r>
            <a:r>
              <a:rPr lang="fr-FR" dirty="0" smtClean="0"/>
              <a:t> </a:t>
            </a:r>
            <a:r>
              <a:rPr lang="fr-FR" dirty="0" err="1" smtClean="0"/>
              <a:t>Proposals</a:t>
            </a:r>
            <a:endParaRPr lang="fr-FR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Espace réservé du contenu 2"/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 fontScale="85000" lnSpcReduction="20000"/>
              </a:bodyPr>
              <a:lstStyle/>
              <a:p>
                <a:r>
                  <a:rPr lang="en-US" dirty="0" smtClean="0"/>
                  <a:t>The set of time indices </a:t>
                </a:r>
                <a:r>
                  <a:rPr lang="en-US" i="1" dirty="0" smtClean="0"/>
                  <a:t>l</a:t>
                </a:r>
                <a:r>
                  <a:rPr lang="en-US" dirty="0" smtClean="0"/>
                  <a:t> defined </a:t>
                </a:r>
                <a:r>
                  <a:rPr lang="en-US" dirty="0"/>
                  <a:t>relative to the start of the PUSCH allocation </a:t>
                </a:r>
                <a:r>
                  <a:rPr lang="en-US" dirty="0" smtClean="0"/>
                  <a:t>is </a:t>
                </a:r>
                <a:r>
                  <a:rPr lang="en-US" dirty="0"/>
                  <a:t>defined by</a:t>
                </a:r>
              </a:p>
              <a:p>
                <a:pPr marL="457200" lvl="1" indent="0">
                  <a:buNone/>
                </a:pPr>
                <a:r>
                  <a:rPr lang="en-US" dirty="0"/>
                  <a:t>1. set   </a:t>
                </a:r>
                <a:r>
                  <a:rPr lang="en-US" dirty="0" err="1" smtClean="0"/>
                  <a:t>i</a:t>
                </a:r>
                <a:r>
                  <a:rPr lang="en-US" dirty="0" smtClean="0"/>
                  <a:t>=0 and  </a:t>
                </a:r>
                <a:r>
                  <a:rPr lang="en-US" dirty="0" err="1" smtClean="0"/>
                  <a:t>l</a:t>
                </a:r>
                <a:r>
                  <a:rPr lang="en-US" baseline="-25000" dirty="0" err="1" smtClean="0"/>
                  <a:t>ref</a:t>
                </a:r>
                <a:r>
                  <a:rPr lang="en-US" dirty="0" smtClean="0"/>
                  <a:t>=0</a:t>
                </a:r>
                <a:endParaRPr lang="en-US" dirty="0"/>
              </a:p>
              <a:p>
                <a:pPr marL="457200" lvl="1" indent="0">
                  <a:buNone/>
                </a:pPr>
                <a:r>
                  <a:rPr lang="en-US" dirty="0"/>
                  <a:t>2. if </a:t>
                </a:r>
                <a:r>
                  <a:rPr lang="en-US" dirty="0">
                    <a:solidFill>
                      <a:srgbClr val="FF0000"/>
                    </a:solidFill>
                  </a:rPr>
                  <a:t>any symbol from  </a:t>
                </a:r>
                <a:r>
                  <a:rPr lang="en-US" dirty="0" smtClean="0">
                    <a:solidFill>
                      <a:srgbClr val="FF0000"/>
                    </a:solidFill>
                  </a:rPr>
                  <a:t>max(</a:t>
                </a:r>
                <a:r>
                  <a:rPr lang="en-US" dirty="0" err="1" smtClean="0">
                    <a:solidFill>
                      <a:srgbClr val="FF0000"/>
                    </a:solidFill>
                  </a:rPr>
                  <a:t>l</a:t>
                </a:r>
                <a:r>
                  <a:rPr lang="en-US" baseline="-25000" dirty="0" err="1" smtClean="0">
                    <a:solidFill>
                      <a:srgbClr val="FF0000"/>
                    </a:solidFill>
                  </a:rPr>
                  <a:t>ref</a:t>
                </a:r>
                <a:r>
                  <a:rPr lang="en-US" dirty="0" smtClean="0">
                    <a:solidFill>
                      <a:srgbClr val="FF0000"/>
                    </a:solidFill>
                  </a:rPr>
                  <a:t>+(i-1)L</a:t>
                </a:r>
                <a:r>
                  <a:rPr lang="en-US" baseline="-25000" dirty="0" smtClean="0">
                    <a:solidFill>
                      <a:srgbClr val="FF0000"/>
                    </a:solidFill>
                  </a:rPr>
                  <a:t>PTRS</a:t>
                </a:r>
                <a:r>
                  <a:rPr lang="en-US" dirty="0" smtClean="0">
                    <a:solidFill>
                      <a:srgbClr val="FF0000"/>
                    </a:solidFill>
                  </a:rPr>
                  <a:t>+1, </a:t>
                </a:r>
                <a:r>
                  <a:rPr lang="en-US" dirty="0" err="1">
                    <a:solidFill>
                      <a:srgbClr val="FF0000"/>
                    </a:solidFill>
                  </a:rPr>
                  <a:t>l</a:t>
                </a:r>
                <a:r>
                  <a:rPr lang="en-US" baseline="-25000" dirty="0" err="1">
                    <a:solidFill>
                      <a:srgbClr val="FF0000"/>
                    </a:solidFill>
                  </a:rPr>
                  <a:t>ref</a:t>
                </a:r>
                <a:r>
                  <a:rPr lang="en-US" dirty="0" smtClean="0">
                    <a:solidFill>
                      <a:srgbClr val="FF0000"/>
                    </a:solidFill>
                  </a:rPr>
                  <a:t>) </a:t>
                </a:r>
                <a:r>
                  <a:rPr lang="en-US" dirty="0">
                    <a:solidFill>
                      <a:srgbClr val="FF0000"/>
                    </a:solidFill>
                  </a:rPr>
                  <a:t>to </a:t>
                </a:r>
                <a:r>
                  <a:rPr lang="en-US" dirty="0" err="1" smtClean="0">
                    <a:solidFill>
                      <a:srgbClr val="FF0000"/>
                    </a:solidFill>
                  </a:rPr>
                  <a:t>l</a:t>
                </a:r>
                <a:r>
                  <a:rPr lang="en-US" baseline="-25000" dirty="0" err="1" smtClean="0">
                    <a:solidFill>
                      <a:srgbClr val="FF0000"/>
                    </a:solidFill>
                  </a:rPr>
                  <a:t>ref</a:t>
                </a:r>
                <a:r>
                  <a:rPr lang="en-US" dirty="0" err="1" smtClean="0">
                    <a:solidFill>
                      <a:srgbClr val="FF0000"/>
                    </a:solidFill>
                  </a:rPr>
                  <a:t>+iL</a:t>
                </a:r>
                <a:r>
                  <a:rPr lang="en-US" baseline="-25000" dirty="0" err="1" smtClean="0">
                    <a:solidFill>
                      <a:srgbClr val="FF0000"/>
                    </a:solidFill>
                  </a:rPr>
                  <a:t>PTRS</a:t>
                </a:r>
                <a:r>
                  <a:rPr lang="en-US" dirty="0" smtClean="0">
                    <a:solidFill>
                      <a:srgbClr val="FF0000"/>
                    </a:solidFill>
                  </a:rPr>
                  <a:t>   </a:t>
                </a:r>
                <a:r>
                  <a:rPr lang="en-US" dirty="0"/>
                  <a:t>overlaps with a symbol used for DM-RS according to clause 6.4.1.1.2</a:t>
                </a:r>
              </a:p>
              <a:p>
                <a:pPr marL="457200" lvl="1" indent="0">
                  <a:buNone/>
                </a:pPr>
                <a:r>
                  <a:rPr lang="en-US" dirty="0" smtClean="0"/>
                  <a:t>	- set  </a:t>
                </a:r>
                <a:r>
                  <a:rPr lang="en-US" dirty="0" err="1" smtClean="0"/>
                  <a:t>i</a:t>
                </a:r>
                <a:r>
                  <a:rPr lang="en-US" dirty="0" smtClean="0"/>
                  <a:t>=1</a:t>
                </a:r>
                <a:endParaRPr lang="en-US" dirty="0"/>
              </a:p>
              <a:p>
                <a:pPr marL="457200" lvl="1" indent="0">
                  <a:buNone/>
                </a:pPr>
                <a:r>
                  <a:rPr lang="en-US" dirty="0" smtClean="0"/>
                  <a:t>	- </a:t>
                </a:r>
                <a:r>
                  <a:rPr lang="en-US" dirty="0"/>
                  <a:t>set </a:t>
                </a:r>
                <a:r>
                  <a:rPr lang="en-US" dirty="0" err="1"/>
                  <a:t>l</a:t>
                </a:r>
                <a:r>
                  <a:rPr lang="en-US" baseline="-25000" dirty="0" err="1"/>
                  <a:t>ref</a:t>
                </a:r>
                <a:r>
                  <a:rPr lang="en-US" dirty="0" smtClean="0"/>
                  <a:t>  </a:t>
                </a:r>
                <a:r>
                  <a:rPr lang="en-US" dirty="0"/>
                  <a:t>to the number of the last DM-RS symbol in a sequence of time-contiguous DM-RS occasions</a:t>
                </a:r>
              </a:p>
              <a:p>
                <a:pPr marL="457200" lvl="1" indent="0">
                  <a:buNone/>
                </a:pPr>
                <a:r>
                  <a:rPr lang="en-US" dirty="0" smtClean="0"/>
                  <a:t>	</a:t>
                </a:r>
                <a:r>
                  <a:rPr lang="en-US" dirty="0" smtClean="0">
                    <a:solidFill>
                      <a:srgbClr val="FF0000"/>
                    </a:solidFill>
                  </a:rPr>
                  <a:t>- </a:t>
                </a:r>
                <a:r>
                  <a:rPr lang="en-US" dirty="0">
                    <a:solidFill>
                      <a:srgbClr val="FF0000"/>
                    </a:solidFill>
                  </a:rPr>
                  <a:t>repeat from step 2 above as long as </a:t>
                </a:r>
                <a:r>
                  <a:rPr lang="en-US" dirty="0" err="1" smtClean="0">
                    <a:solidFill>
                      <a:srgbClr val="FF0000"/>
                    </a:solidFill>
                  </a:rPr>
                  <a:t>l</a:t>
                </a:r>
                <a:r>
                  <a:rPr lang="en-US" baseline="-25000" dirty="0" err="1" smtClean="0">
                    <a:solidFill>
                      <a:srgbClr val="FF0000"/>
                    </a:solidFill>
                  </a:rPr>
                  <a:t>ref</a:t>
                </a:r>
                <a:r>
                  <a:rPr lang="en-US" dirty="0" err="1" smtClean="0">
                    <a:solidFill>
                      <a:srgbClr val="FF0000"/>
                    </a:solidFill>
                  </a:rPr>
                  <a:t>+iL</a:t>
                </a:r>
                <a:r>
                  <a:rPr lang="en-US" baseline="-25000" dirty="0" err="1" smtClean="0">
                    <a:solidFill>
                      <a:srgbClr val="FF0000"/>
                    </a:solidFill>
                  </a:rPr>
                  <a:t>PTRS</a:t>
                </a:r>
                <a:r>
                  <a:rPr lang="en-US" dirty="0" smtClean="0">
                    <a:solidFill>
                      <a:srgbClr val="FF0000"/>
                    </a:solidFill>
                  </a:rPr>
                  <a:t>  </a:t>
                </a:r>
                <a:r>
                  <a:rPr lang="en-US" dirty="0">
                    <a:solidFill>
                      <a:srgbClr val="FF0000"/>
                    </a:solidFill>
                  </a:rPr>
                  <a:t>is inside the PUSCH allocation</a:t>
                </a:r>
                <a:r>
                  <a:rPr lang="en-US" dirty="0"/>
                  <a:t>.</a:t>
                </a:r>
              </a:p>
              <a:p>
                <a:pPr marL="457200" lvl="1" indent="0">
                  <a:buNone/>
                </a:pPr>
                <a:endParaRPr lang="en-US" dirty="0"/>
              </a:p>
              <a:p>
                <a:pPr marL="457200" lvl="1" indent="0">
                  <a:buNone/>
                </a:pPr>
                <a:r>
                  <a:rPr lang="en-US" dirty="0"/>
                  <a:t>3. add </a:t>
                </a:r>
                <a:r>
                  <a:rPr lang="en-US" dirty="0" err="1" smtClean="0"/>
                  <a:t>l</a:t>
                </a:r>
                <a:r>
                  <a:rPr lang="en-US" baseline="-25000" dirty="0" err="1" smtClean="0"/>
                  <a:t>ref</a:t>
                </a:r>
                <a:r>
                  <a:rPr lang="en-US" dirty="0" err="1" smtClean="0"/>
                  <a:t>+iL</a:t>
                </a:r>
                <a:r>
                  <a:rPr lang="en-US" baseline="-25000" dirty="0" err="1" smtClean="0"/>
                  <a:t>PTRS</a:t>
                </a:r>
                <a:r>
                  <a:rPr lang="en-US" dirty="0" smtClean="0"/>
                  <a:t>  </a:t>
                </a:r>
                <a:r>
                  <a:rPr lang="en-US" dirty="0"/>
                  <a:t>to the set of time indices for PT-RS</a:t>
                </a:r>
              </a:p>
              <a:p>
                <a:pPr marL="457200" lvl="1" indent="0">
                  <a:buNone/>
                </a:pPr>
                <a:r>
                  <a:rPr lang="en-US" dirty="0"/>
                  <a:t>4. increment </a:t>
                </a:r>
                <a:r>
                  <a:rPr lang="en-US" i="1" dirty="0" err="1" smtClean="0"/>
                  <a:t>i</a:t>
                </a:r>
                <a:r>
                  <a:rPr lang="en-US" dirty="0" smtClean="0"/>
                  <a:t>  </a:t>
                </a:r>
                <a:r>
                  <a:rPr lang="en-US" dirty="0"/>
                  <a:t>by one</a:t>
                </a:r>
              </a:p>
              <a:p>
                <a:pPr marL="457200" lvl="1" indent="0">
                  <a:buNone/>
                </a:pPr>
                <a:r>
                  <a:rPr lang="en-US" dirty="0"/>
                  <a:t>5. repeat from step 2 above as long as </a:t>
                </a:r>
                <a:r>
                  <a:rPr lang="en-US" dirty="0" err="1" smtClean="0"/>
                  <a:t>l</a:t>
                </a:r>
                <a:r>
                  <a:rPr lang="en-US" baseline="-25000" dirty="0" err="1" smtClean="0"/>
                  <a:t>ref</a:t>
                </a:r>
                <a:r>
                  <a:rPr lang="en-US" dirty="0" err="1" smtClean="0"/>
                  <a:t>+iL</a:t>
                </a:r>
                <a:r>
                  <a:rPr lang="en-US" baseline="-25000" dirty="0" err="1" smtClean="0"/>
                  <a:t>PTRS</a:t>
                </a:r>
                <a:r>
                  <a:rPr lang="en-US" dirty="0" smtClean="0"/>
                  <a:t>  </a:t>
                </a:r>
                <a:r>
                  <a:rPr lang="en-US" dirty="0"/>
                  <a:t>is inside the PUSCH allocation</a:t>
                </a:r>
              </a:p>
              <a:p>
                <a:pPr marL="0" indent="0">
                  <a:buNone/>
                </a:pPr>
                <a:r>
                  <a:rPr lang="en-US" dirty="0"/>
                  <a:t>where </a:t>
                </a:r>
                <a:r>
                  <a:rPr lang="en-US" dirty="0" smtClean="0"/>
                  <a:t>L</a:t>
                </a:r>
                <a:r>
                  <a:rPr lang="en-US" baseline="-25000" dirty="0" smtClean="0"/>
                  <a:t>P</a:t>
                </a:r>
                <a:r>
                  <a:rPr lang="en-US" baseline="-25000" dirty="0"/>
                  <a:t>T</a:t>
                </a:r>
                <a:r>
                  <a:rPr lang="en-US" baseline="-25000" dirty="0" smtClean="0"/>
                  <a:t>RS</a:t>
                </a:r>
                <a:r>
                  <a:rPr lang="en-US" dirty="0" smtClean="0"/>
                  <a:t> </a:t>
                </a:r>
                <a14:m>
                  <m:oMath xmlns:m="http://schemas.openxmlformats.org/officeDocument/2006/math">
                    <m:r>
                      <a:rPr lang="en-US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∈</m:t>
                    </m:r>
                    <m:r>
                      <a:rPr lang="fr-FR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{1,2}</m:t>
                    </m:r>
                  </m:oMath>
                </a14:m>
                <a:r>
                  <a:rPr lang="en-US" dirty="0" smtClean="0"/>
                  <a:t> </a:t>
                </a:r>
                <a:r>
                  <a:rPr lang="en-US" dirty="0"/>
                  <a:t>is given by the higher-layer parameter </a:t>
                </a:r>
                <a:r>
                  <a:rPr lang="en-US" i="1" dirty="0"/>
                  <a:t>UL-PTRS-time-density-transform-precoding</a:t>
                </a:r>
                <a:r>
                  <a:rPr lang="en-US" dirty="0"/>
                  <a:t>.</a:t>
                </a:r>
              </a:p>
              <a:p>
                <a:endParaRPr lang="en-US" dirty="0"/>
              </a:p>
              <a:p>
                <a:endParaRPr lang="fr-FR" dirty="0"/>
              </a:p>
            </p:txBody>
          </p:sp>
        </mc:Choice>
        <mc:Fallback xmlns="">
          <p:sp>
            <p:nvSpPr>
              <p:cNvPr id="3" name="Espace réservé du contenu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0">
                <a:blip r:embed="rId2"/>
                <a:stretch>
                  <a:fillRect l="-928" t="-3361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739719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 smtClean="0"/>
              <a:t>Proposals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Confirm the WA from RAN1#91</a:t>
            </a:r>
            <a:endParaRPr lang="fr-FR" dirty="0"/>
          </a:p>
          <a:p>
            <a:pPr lvl="1"/>
            <a:r>
              <a:rPr lang="en-US" dirty="0"/>
              <a:t>OCC is applied onto the BPSK sequence before pi/2 modulation as r’’(n)=w(n)r’(n), where w(n) is the X times repetition of a length K OCC which is determined based on C-RNTI mod K</a:t>
            </a:r>
            <a:endParaRPr lang="fr-FR" dirty="0"/>
          </a:p>
          <a:p>
            <a:pPr lvl="2"/>
            <a:r>
              <a:rPr lang="en-GB" dirty="0"/>
              <a:t>OCC is drawn from a </a:t>
            </a:r>
            <a:r>
              <a:rPr lang="en-GB" dirty="0" err="1"/>
              <a:t>Hadamard</a:t>
            </a:r>
            <a:r>
              <a:rPr lang="en-GB" dirty="0"/>
              <a:t> matrix of order </a:t>
            </a:r>
            <a:r>
              <a:rPr lang="en-GB" dirty="0" smtClean="0"/>
              <a:t>K</a:t>
            </a:r>
          </a:p>
          <a:p>
            <a:r>
              <a:rPr lang="fr-FR" dirty="0" smtClean="0"/>
              <a:t>Capture as a conclusion: No modification </a:t>
            </a:r>
            <a:r>
              <a:rPr lang="fr-FR" dirty="0" err="1" smtClean="0"/>
              <a:t>is</a:t>
            </a:r>
            <a:r>
              <a:rPr lang="fr-FR" dirty="0" smtClean="0"/>
              <a:t> </a:t>
            </a:r>
            <a:r>
              <a:rPr lang="fr-FR" dirty="0" err="1" smtClean="0"/>
              <a:t>brought</a:t>
            </a:r>
            <a:r>
              <a:rPr lang="fr-FR" dirty="0" smtClean="0"/>
              <a:t> to the </a:t>
            </a:r>
            <a:r>
              <a:rPr lang="fr-FR" dirty="0" err="1" smtClean="0"/>
              <a:t>head</a:t>
            </a:r>
            <a:r>
              <a:rPr lang="fr-FR" dirty="0" smtClean="0"/>
              <a:t>/</a:t>
            </a:r>
            <a:r>
              <a:rPr lang="fr-FR" dirty="0" err="1" smtClean="0"/>
              <a:t>tail</a:t>
            </a:r>
            <a:r>
              <a:rPr lang="fr-FR" dirty="0" smtClean="0"/>
              <a:t> pattern</a:t>
            </a:r>
          </a:p>
          <a:p>
            <a:pPr marL="0" indent="0">
              <a:buNone/>
            </a:pPr>
            <a:r>
              <a:rPr lang="fr-FR" dirty="0" smtClean="0"/>
              <a:t> 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58962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/>
              <a:t>References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410789"/>
            <a:ext cx="10515600" cy="5059680"/>
          </a:xfrm>
        </p:spPr>
        <p:txBody>
          <a:bodyPr>
            <a:normAutofit fontScale="62500" lnSpcReduction="20000"/>
          </a:bodyPr>
          <a:lstStyle/>
          <a:p>
            <a:r>
              <a:rPr lang="fr-FR" sz="3200" dirty="0"/>
              <a:t>The </a:t>
            </a:r>
            <a:r>
              <a:rPr lang="fr-FR" sz="3200" dirty="0" err="1"/>
              <a:t>following</a:t>
            </a:r>
            <a:r>
              <a:rPr lang="fr-FR" sz="3200" dirty="0"/>
              <a:t> documents </a:t>
            </a:r>
            <a:r>
              <a:rPr lang="fr-FR" sz="3200" dirty="0" err="1"/>
              <a:t>relating</a:t>
            </a:r>
            <a:r>
              <a:rPr lang="fr-FR" sz="3200" dirty="0"/>
              <a:t> to </a:t>
            </a:r>
            <a:r>
              <a:rPr lang="fr-FR" sz="3200" dirty="0" smtClean="0"/>
              <a:t>PTRS </a:t>
            </a:r>
            <a:r>
              <a:rPr lang="fr-FR" sz="3200" dirty="0" err="1" smtClean="0"/>
              <a:t>were</a:t>
            </a:r>
            <a:r>
              <a:rPr lang="fr-FR" sz="3200" dirty="0" smtClean="0"/>
              <a:t> </a:t>
            </a:r>
            <a:r>
              <a:rPr lang="fr-FR" sz="3200" dirty="0" err="1"/>
              <a:t>submitted</a:t>
            </a:r>
            <a:r>
              <a:rPr lang="fr-FR" sz="3200" dirty="0"/>
              <a:t> </a:t>
            </a:r>
            <a:r>
              <a:rPr lang="fr-FR" sz="3200" dirty="0" smtClean="0"/>
              <a:t>to the NR AH #1801</a:t>
            </a:r>
          </a:p>
          <a:p>
            <a:pPr lvl="1"/>
            <a:r>
              <a:rPr lang="fr-FR" dirty="0" smtClean="0"/>
              <a:t>R1-1800087	</a:t>
            </a:r>
            <a:r>
              <a:rPr lang="fr-FR" dirty="0" err="1" smtClean="0"/>
              <a:t>Summary</a:t>
            </a:r>
            <a:r>
              <a:rPr lang="fr-FR" dirty="0" smtClean="0"/>
              <a:t> </a:t>
            </a:r>
            <a:r>
              <a:rPr lang="fr-FR" dirty="0"/>
              <a:t>of </a:t>
            </a:r>
            <a:r>
              <a:rPr lang="fr-FR" dirty="0" err="1"/>
              <a:t>remaining</a:t>
            </a:r>
            <a:r>
              <a:rPr lang="fr-FR" dirty="0"/>
              <a:t> issues of PTRS	</a:t>
            </a:r>
            <a:r>
              <a:rPr lang="fr-FR" dirty="0" smtClean="0"/>
              <a:t>		Huawei</a:t>
            </a:r>
            <a:r>
              <a:rPr lang="fr-FR" dirty="0"/>
              <a:t>, HiSilicon	</a:t>
            </a:r>
            <a:endParaRPr lang="fr-FR" dirty="0" smtClean="0"/>
          </a:p>
          <a:p>
            <a:pPr lvl="1"/>
            <a:r>
              <a:rPr lang="fr-FR" dirty="0" smtClean="0"/>
              <a:t>R1-1800115	</a:t>
            </a:r>
            <a:r>
              <a:rPr lang="fr-FR" dirty="0" err="1" smtClean="0"/>
              <a:t>Remaining</a:t>
            </a:r>
            <a:r>
              <a:rPr lang="fr-FR" dirty="0" smtClean="0"/>
              <a:t> </a:t>
            </a:r>
            <a:r>
              <a:rPr lang="fr-FR" dirty="0" err="1"/>
              <a:t>details</a:t>
            </a:r>
            <a:r>
              <a:rPr lang="fr-FR" dirty="0"/>
              <a:t> on PT-RS	</a:t>
            </a:r>
            <a:r>
              <a:rPr lang="fr-FR" dirty="0" smtClean="0"/>
              <a:t>			ZTE</a:t>
            </a:r>
            <a:r>
              <a:rPr lang="fr-FR" dirty="0"/>
              <a:t>, </a:t>
            </a:r>
            <a:r>
              <a:rPr lang="fr-FR" dirty="0" err="1"/>
              <a:t>Sanechips</a:t>
            </a:r>
            <a:r>
              <a:rPr lang="fr-FR" dirty="0"/>
              <a:t>	</a:t>
            </a:r>
            <a:endParaRPr lang="fr-FR" dirty="0" smtClean="0"/>
          </a:p>
          <a:p>
            <a:pPr lvl="1"/>
            <a:r>
              <a:rPr lang="fr-FR" dirty="0" smtClean="0"/>
              <a:t>R1-1800191	</a:t>
            </a:r>
            <a:r>
              <a:rPr lang="fr-FR" dirty="0" err="1" smtClean="0"/>
              <a:t>Remaining</a:t>
            </a:r>
            <a:r>
              <a:rPr lang="fr-FR" dirty="0" smtClean="0"/>
              <a:t> </a:t>
            </a:r>
            <a:r>
              <a:rPr lang="fr-FR" dirty="0"/>
              <a:t>issues and </a:t>
            </a:r>
            <a:r>
              <a:rPr lang="fr-FR" dirty="0" err="1"/>
              <a:t>text</a:t>
            </a:r>
            <a:r>
              <a:rPr lang="fr-FR" dirty="0"/>
              <a:t> </a:t>
            </a:r>
            <a:r>
              <a:rPr lang="fr-FR" dirty="0" err="1"/>
              <a:t>proposals</a:t>
            </a:r>
            <a:r>
              <a:rPr lang="fr-FR" dirty="0"/>
              <a:t> on PT-RS	</a:t>
            </a:r>
            <a:r>
              <a:rPr lang="fr-FR" dirty="0" smtClean="0"/>
              <a:t>	vivo</a:t>
            </a:r>
            <a:r>
              <a:rPr lang="fr-FR" dirty="0"/>
              <a:t>	</a:t>
            </a:r>
            <a:endParaRPr lang="fr-FR" dirty="0" smtClean="0"/>
          </a:p>
          <a:p>
            <a:pPr lvl="1"/>
            <a:r>
              <a:rPr lang="fr-FR" dirty="0" smtClean="0"/>
              <a:t>R1-1800219	PT-RS </a:t>
            </a:r>
            <a:r>
              <a:rPr lang="fr-FR" dirty="0"/>
              <a:t>design	</a:t>
            </a:r>
            <a:r>
              <a:rPr lang="fr-FR" dirty="0" smtClean="0"/>
              <a:t>				Panasonic </a:t>
            </a:r>
            <a:r>
              <a:rPr lang="fr-FR" dirty="0"/>
              <a:t>Corporation	</a:t>
            </a:r>
            <a:endParaRPr lang="fr-FR" dirty="0" smtClean="0"/>
          </a:p>
          <a:p>
            <a:pPr lvl="1"/>
            <a:r>
              <a:rPr lang="fr-FR" dirty="0" smtClean="0"/>
              <a:t>R1-1800224	</a:t>
            </a:r>
            <a:r>
              <a:rPr lang="fr-FR" dirty="0" err="1" smtClean="0"/>
              <a:t>Remaining</a:t>
            </a:r>
            <a:r>
              <a:rPr lang="fr-FR" dirty="0" smtClean="0"/>
              <a:t> </a:t>
            </a:r>
            <a:r>
              <a:rPr lang="fr-FR" dirty="0"/>
              <a:t>issues on PTRS	</a:t>
            </a:r>
            <a:r>
              <a:rPr lang="fr-FR" dirty="0" smtClean="0"/>
              <a:t>			NEC</a:t>
            </a:r>
            <a:r>
              <a:rPr lang="fr-FR" dirty="0"/>
              <a:t>	</a:t>
            </a:r>
            <a:endParaRPr lang="fr-FR" dirty="0" smtClean="0"/>
          </a:p>
          <a:p>
            <a:pPr lvl="1"/>
            <a:r>
              <a:rPr lang="fr-FR" dirty="0" smtClean="0"/>
              <a:t>R1-1800246	</a:t>
            </a:r>
            <a:r>
              <a:rPr lang="fr-FR" dirty="0" err="1" smtClean="0"/>
              <a:t>Remaining</a:t>
            </a:r>
            <a:r>
              <a:rPr lang="fr-FR" dirty="0" smtClean="0"/>
              <a:t> </a:t>
            </a:r>
            <a:r>
              <a:rPr lang="fr-FR" dirty="0"/>
              <a:t>issues on PT-RS	</a:t>
            </a:r>
            <a:r>
              <a:rPr lang="fr-FR" dirty="0" smtClean="0"/>
              <a:t>			CATT</a:t>
            </a:r>
            <a:r>
              <a:rPr lang="fr-FR" dirty="0"/>
              <a:t>	</a:t>
            </a:r>
            <a:endParaRPr lang="fr-FR" dirty="0" smtClean="0"/>
          </a:p>
          <a:p>
            <a:pPr lvl="1"/>
            <a:r>
              <a:rPr lang="fr-FR" dirty="0" smtClean="0"/>
              <a:t>R1-1800273	</a:t>
            </a:r>
            <a:r>
              <a:rPr lang="fr-FR" dirty="0" err="1" smtClean="0"/>
              <a:t>Remaining</a:t>
            </a:r>
            <a:r>
              <a:rPr lang="fr-FR" dirty="0" smtClean="0"/>
              <a:t> </a:t>
            </a:r>
            <a:r>
              <a:rPr lang="fr-FR" dirty="0"/>
              <a:t>issues of PT-RS	</a:t>
            </a:r>
            <a:r>
              <a:rPr lang="fr-FR" dirty="0" smtClean="0"/>
              <a:t>			</a:t>
            </a:r>
            <a:r>
              <a:rPr lang="fr-FR" dirty="0" err="1" smtClean="0"/>
              <a:t>Spreadtrum</a:t>
            </a:r>
            <a:r>
              <a:rPr lang="fr-FR" dirty="0" smtClean="0"/>
              <a:t> Communications</a:t>
            </a:r>
          </a:p>
          <a:p>
            <a:pPr lvl="1"/>
            <a:r>
              <a:rPr lang="fr-FR" dirty="0" smtClean="0"/>
              <a:t>R1-1800317	</a:t>
            </a:r>
            <a:r>
              <a:rPr lang="fr-FR" dirty="0" err="1" smtClean="0"/>
              <a:t>Remaining</a:t>
            </a:r>
            <a:r>
              <a:rPr lang="fr-FR" dirty="0" smtClean="0"/>
              <a:t> </a:t>
            </a:r>
            <a:r>
              <a:rPr lang="fr-FR" dirty="0"/>
              <a:t>issues On PT-RS	</a:t>
            </a:r>
            <a:r>
              <a:rPr lang="fr-FR" dirty="0" smtClean="0"/>
              <a:t>			Intel Corporation</a:t>
            </a:r>
          </a:p>
          <a:p>
            <a:pPr lvl="1"/>
            <a:r>
              <a:rPr lang="fr-FR" dirty="0" smtClean="0"/>
              <a:t>R1-1800369	</a:t>
            </a:r>
            <a:r>
              <a:rPr lang="fr-FR" dirty="0" err="1" smtClean="0"/>
              <a:t>Text</a:t>
            </a:r>
            <a:r>
              <a:rPr lang="fr-FR" dirty="0" smtClean="0"/>
              <a:t> </a:t>
            </a:r>
            <a:r>
              <a:rPr lang="fr-FR" dirty="0" err="1"/>
              <a:t>proposals</a:t>
            </a:r>
            <a:r>
              <a:rPr lang="fr-FR" dirty="0"/>
              <a:t> on UL PT-RS power </a:t>
            </a:r>
            <a:r>
              <a:rPr lang="fr-FR" dirty="0" err="1"/>
              <a:t>boosting</a:t>
            </a:r>
            <a:r>
              <a:rPr lang="fr-FR" dirty="0"/>
              <a:t> and DL PT-RS </a:t>
            </a:r>
            <a:r>
              <a:rPr lang="fr-FR" dirty="0" err="1"/>
              <a:t>reception</a:t>
            </a:r>
            <a:r>
              <a:rPr lang="fr-FR" dirty="0"/>
              <a:t>	LG Electronics	</a:t>
            </a:r>
            <a:endParaRPr lang="fr-FR" dirty="0" smtClean="0"/>
          </a:p>
          <a:p>
            <a:pPr lvl="1"/>
            <a:r>
              <a:rPr lang="fr-FR" dirty="0" smtClean="0"/>
              <a:t>R1-1800394	Corrections </a:t>
            </a:r>
            <a:r>
              <a:rPr lang="fr-FR" dirty="0"/>
              <a:t>on PTRS	</a:t>
            </a:r>
            <a:r>
              <a:rPr lang="fr-FR" dirty="0" smtClean="0"/>
              <a:t>				Lenovo</a:t>
            </a:r>
            <a:r>
              <a:rPr lang="fr-FR" dirty="0"/>
              <a:t>, Motorola </a:t>
            </a:r>
            <a:r>
              <a:rPr lang="fr-FR" dirty="0" err="1"/>
              <a:t>Mobility</a:t>
            </a:r>
            <a:r>
              <a:rPr lang="fr-FR" dirty="0"/>
              <a:t>	</a:t>
            </a:r>
            <a:endParaRPr lang="fr-FR" dirty="0" smtClean="0"/>
          </a:p>
          <a:p>
            <a:pPr lvl="1"/>
            <a:r>
              <a:rPr lang="fr-FR" dirty="0" smtClean="0"/>
              <a:t>R1-1800438	Issues </a:t>
            </a:r>
            <a:r>
              <a:rPr lang="fr-FR" dirty="0"/>
              <a:t>on PT-RS	</a:t>
            </a:r>
            <a:r>
              <a:rPr lang="fr-FR" dirty="0" smtClean="0"/>
              <a:t>				Samsung</a:t>
            </a:r>
            <a:r>
              <a:rPr lang="fr-FR" dirty="0"/>
              <a:t>	</a:t>
            </a:r>
            <a:endParaRPr lang="fr-FR" dirty="0" smtClean="0"/>
          </a:p>
          <a:p>
            <a:pPr lvl="1"/>
            <a:r>
              <a:rPr lang="fr-FR" dirty="0" smtClean="0"/>
              <a:t>R1-1800500	</a:t>
            </a:r>
            <a:r>
              <a:rPr lang="fr-FR" dirty="0" err="1" smtClean="0"/>
              <a:t>Text</a:t>
            </a:r>
            <a:r>
              <a:rPr lang="fr-FR" dirty="0" smtClean="0"/>
              <a:t> </a:t>
            </a:r>
            <a:r>
              <a:rPr lang="fr-FR" dirty="0" err="1"/>
              <a:t>Proposal</a:t>
            </a:r>
            <a:r>
              <a:rPr lang="fr-FR" dirty="0"/>
              <a:t> for PT-RS	</a:t>
            </a:r>
            <a:r>
              <a:rPr lang="fr-FR" dirty="0" smtClean="0"/>
              <a:t>			Guangdong OPPO</a:t>
            </a:r>
          </a:p>
          <a:p>
            <a:pPr lvl="1"/>
            <a:r>
              <a:rPr lang="fr-FR" dirty="0" smtClean="0"/>
              <a:t>R1-1800555	</a:t>
            </a:r>
            <a:r>
              <a:rPr lang="fr-FR" dirty="0" err="1" smtClean="0"/>
              <a:t>Remaining</a:t>
            </a:r>
            <a:r>
              <a:rPr lang="fr-FR" dirty="0" smtClean="0"/>
              <a:t> </a:t>
            </a:r>
            <a:r>
              <a:rPr lang="fr-FR" dirty="0"/>
              <a:t>issues on PTRS for UL DFTsOFDM </a:t>
            </a:r>
            <a:r>
              <a:rPr lang="fr-FR" dirty="0" err="1"/>
              <a:t>waveform</a:t>
            </a:r>
            <a:r>
              <a:rPr lang="fr-FR" dirty="0"/>
              <a:t>	Mitsubishi </a:t>
            </a:r>
            <a:r>
              <a:rPr lang="fr-FR" dirty="0" smtClean="0"/>
              <a:t>Electric</a:t>
            </a:r>
            <a:endParaRPr lang="fr-FR" dirty="0"/>
          </a:p>
          <a:p>
            <a:pPr lvl="1"/>
            <a:r>
              <a:rPr lang="fr-FR" dirty="0" smtClean="0"/>
              <a:t>R1-1800630	</a:t>
            </a:r>
            <a:r>
              <a:rPr lang="fr-FR" dirty="0" err="1" smtClean="0"/>
              <a:t>Remaining</a:t>
            </a:r>
            <a:r>
              <a:rPr lang="fr-FR" dirty="0" smtClean="0"/>
              <a:t> </a:t>
            </a:r>
            <a:r>
              <a:rPr lang="fr-FR" dirty="0" err="1"/>
              <a:t>details</a:t>
            </a:r>
            <a:r>
              <a:rPr lang="fr-FR" dirty="0"/>
              <a:t> on PT-RS	</a:t>
            </a:r>
            <a:r>
              <a:rPr lang="fr-FR" dirty="0" smtClean="0"/>
              <a:t>			</a:t>
            </a:r>
            <a:r>
              <a:rPr lang="fr-FR" dirty="0" err="1" smtClean="0"/>
              <a:t>InterDigital</a:t>
            </a:r>
            <a:r>
              <a:rPr lang="fr-FR" dirty="0"/>
              <a:t>, Inc.	</a:t>
            </a:r>
          </a:p>
          <a:p>
            <a:pPr lvl="1"/>
            <a:r>
              <a:rPr lang="fr-FR" dirty="0" smtClean="0"/>
              <a:t>R1-1800667	</a:t>
            </a:r>
            <a:r>
              <a:rPr lang="fr-FR" dirty="0" err="1" smtClean="0"/>
              <a:t>Remaining</a:t>
            </a:r>
            <a:r>
              <a:rPr lang="fr-FR" dirty="0" smtClean="0"/>
              <a:t> </a:t>
            </a:r>
            <a:r>
              <a:rPr lang="fr-FR" dirty="0" err="1"/>
              <a:t>details</a:t>
            </a:r>
            <a:r>
              <a:rPr lang="fr-FR" dirty="0"/>
              <a:t> on PT-RS	</a:t>
            </a:r>
            <a:r>
              <a:rPr lang="fr-FR" dirty="0" smtClean="0"/>
              <a:t>			NTT </a:t>
            </a:r>
            <a:r>
              <a:rPr lang="fr-FR" dirty="0"/>
              <a:t>DOCOMO, INC.	</a:t>
            </a:r>
            <a:endParaRPr lang="fr-FR" dirty="0" smtClean="0"/>
          </a:p>
          <a:p>
            <a:pPr lvl="1"/>
            <a:r>
              <a:rPr lang="fr-FR" dirty="0" smtClean="0"/>
              <a:t>R1-1800707	Corrections </a:t>
            </a:r>
            <a:r>
              <a:rPr lang="fr-FR" dirty="0" err="1"/>
              <a:t>related</a:t>
            </a:r>
            <a:r>
              <a:rPr lang="fr-FR" dirty="0"/>
              <a:t> to PT-RS	</a:t>
            </a:r>
            <a:r>
              <a:rPr lang="fr-FR" dirty="0" smtClean="0"/>
              <a:t>			Ericsson</a:t>
            </a:r>
            <a:r>
              <a:rPr lang="fr-FR" dirty="0"/>
              <a:t>	</a:t>
            </a:r>
            <a:endParaRPr lang="fr-FR" dirty="0" smtClean="0"/>
          </a:p>
          <a:p>
            <a:pPr lvl="1"/>
            <a:r>
              <a:rPr lang="fr-FR" dirty="0" smtClean="0"/>
              <a:t>R1-1800757	On </a:t>
            </a:r>
            <a:r>
              <a:rPr lang="fr-FR" dirty="0" err="1"/>
              <a:t>remaining</a:t>
            </a:r>
            <a:r>
              <a:rPr lang="fr-FR" dirty="0"/>
              <a:t> </a:t>
            </a:r>
            <a:r>
              <a:rPr lang="fr-FR" dirty="0" err="1"/>
              <a:t>details</a:t>
            </a:r>
            <a:r>
              <a:rPr lang="fr-FR" dirty="0"/>
              <a:t> of PT-RS design	</a:t>
            </a:r>
            <a:r>
              <a:rPr lang="fr-FR" dirty="0" smtClean="0"/>
              <a:t>		Nokia</a:t>
            </a:r>
            <a:r>
              <a:rPr lang="fr-FR" dirty="0"/>
              <a:t>, Nokia Shanghai Bell	</a:t>
            </a:r>
            <a:endParaRPr lang="fr-FR" dirty="0" smtClean="0"/>
          </a:p>
          <a:p>
            <a:pPr lvl="1"/>
            <a:r>
              <a:rPr lang="fr-FR" dirty="0" smtClean="0"/>
              <a:t>R1-1800864	PTRS </a:t>
            </a:r>
            <a:r>
              <a:rPr lang="fr-FR" dirty="0" err="1"/>
              <a:t>considerations</a:t>
            </a:r>
            <a:r>
              <a:rPr lang="fr-FR" dirty="0"/>
              <a:t>	</a:t>
            </a:r>
            <a:r>
              <a:rPr lang="fr-FR" dirty="0" smtClean="0"/>
              <a:t>				</a:t>
            </a:r>
            <a:r>
              <a:rPr lang="fr-FR" dirty="0" err="1" smtClean="0"/>
              <a:t>Qualcomm</a:t>
            </a:r>
            <a:r>
              <a:rPr lang="fr-FR" dirty="0" smtClean="0"/>
              <a:t> </a:t>
            </a:r>
            <a:r>
              <a:rPr lang="fr-FR" dirty="0" err="1"/>
              <a:t>Incorporated</a:t>
            </a:r>
            <a:r>
              <a:rPr lang="fr-FR" dirty="0"/>
              <a:t>	</a:t>
            </a:r>
          </a:p>
          <a:p>
            <a:pPr lvl="1"/>
            <a:r>
              <a:rPr lang="fr-FR" dirty="0" smtClean="0"/>
              <a:t>R1-1800713 	“</a:t>
            </a:r>
            <a:r>
              <a:rPr lang="fr-FR" dirty="0" err="1"/>
              <a:t>Further</a:t>
            </a:r>
            <a:r>
              <a:rPr lang="fr-FR" dirty="0"/>
              <a:t> </a:t>
            </a:r>
            <a:r>
              <a:rPr lang="fr-FR" dirty="0" err="1"/>
              <a:t>evaluations</a:t>
            </a:r>
            <a:r>
              <a:rPr lang="fr-FR" dirty="0"/>
              <a:t> on PTRS</a:t>
            </a:r>
            <a:r>
              <a:rPr lang="fr-FR" dirty="0" smtClean="0"/>
              <a:t>” 				Ericsson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1606437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13268</TotalTime>
  <Words>340</Words>
  <Application>Microsoft Office PowerPoint</Application>
  <PresentationFormat>Grand écran</PresentationFormat>
  <Paragraphs>61</Paragraphs>
  <Slides>6</Slides>
  <Notes>1</Notes>
  <HiddenSlides>0</HiddenSlides>
  <MMClips>0</MMClips>
  <ScaleCrop>false</ScaleCrop>
  <HeadingPairs>
    <vt:vector size="8" baseType="variant">
      <vt:variant>
        <vt:lpstr>Polices utilisées</vt:lpstr>
      </vt:variant>
      <vt:variant>
        <vt:i4>8</vt:i4>
      </vt:variant>
      <vt:variant>
        <vt:lpstr>Thème</vt:lpstr>
      </vt:variant>
      <vt:variant>
        <vt:i4>1</vt:i4>
      </vt:variant>
      <vt:variant>
        <vt:lpstr>Serveurs OLE incorporés</vt:lpstr>
      </vt:variant>
      <vt:variant>
        <vt:i4>1</vt:i4>
      </vt:variant>
      <vt:variant>
        <vt:lpstr>Titres des diapositives</vt:lpstr>
      </vt:variant>
      <vt:variant>
        <vt:i4>6</vt:i4>
      </vt:variant>
    </vt:vector>
  </HeadingPairs>
  <TitlesOfParts>
    <vt:vector size="16" baseType="lpstr">
      <vt:lpstr>Arial Unicode MS</vt:lpstr>
      <vt:lpstr>SimSun</vt:lpstr>
      <vt:lpstr>Arial</vt:lpstr>
      <vt:lpstr>Calibri</vt:lpstr>
      <vt:lpstr>Cambria Math</vt:lpstr>
      <vt:lpstr>Times New Roman</vt:lpstr>
      <vt:lpstr>游ゴシック</vt:lpstr>
      <vt:lpstr>游ゴシック Light</vt:lpstr>
      <vt:lpstr>Office テーマ</vt:lpstr>
      <vt:lpstr>Equation</vt:lpstr>
      <vt:lpstr>WF on DFTsOFDM   PT-RS remaining issues</vt:lpstr>
      <vt:lpstr>Background</vt:lpstr>
      <vt:lpstr>Text Proposals</vt:lpstr>
      <vt:lpstr>Text Proposals</vt:lpstr>
      <vt:lpstr>Proposals</vt:lpstr>
      <vt:lpstr>References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multiple access scheme for NR uplink</dc:title>
  <dc:creator>sano</dc:creator>
  <cp:lastModifiedBy>Cristina Ciochina</cp:lastModifiedBy>
  <cp:revision>393</cp:revision>
  <dcterms:created xsi:type="dcterms:W3CDTF">2016-05-22T13:45:11Z</dcterms:created>
  <dcterms:modified xsi:type="dcterms:W3CDTF">2018-01-25T19:22:59Z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1487153097</vt:lpwstr>
  </property>
  <property fmtid="{D5CDD505-2E9C-101B-9397-08002B2CF9AE}" pid="6" name="_2015_ms_pID_725343">
    <vt:lpwstr>(3)xwjFvNaJZmHGeFTwyBLWQkKaOrAbA+Ix0noj5PVh0ySPgv5D4L8QTrLGv/MCm9e+nbnnVlsj
rECbWmt552BACs+PykPLmR6M1/oiKNQ7ikmi5GsN3Ryj3lZeVChhCmqrkfpEbpmBy09ewybj
8JB9tqGChteJzJJMwN0CshBco9nxdKxPs/U5efCslm+fyi2E3AzoQI8178eHTnCY5nu/V3oS
OobjswotE9oWQr/I2L</vt:lpwstr>
  </property>
  <property fmtid="{D5CDD505-2E9C-101B-9397-08002B2CF9AE}" pid="7" name="_2015_ms_pID_7253431">
    <vt:lpwstr>hWcujN2ilqh059Ef4A3aKun4I4K7n7MY40j+nh1QR1IVscmfDVUgaI
4PXdyR2pLU9fdgSW0/dHBjs23yc5pBhwn3J/jPbDw93A01XzERtun0oA/sLO/n+QDkXaZs9R
ocwzC0XHhed+9iJoARVOWPZOCGjGeKfYxHLKSvOy5AYP/iKx/WzUJqya5DHsuRTxSsdyv3Iu
EOV+KKU+K5DHY4f1vWK3BwXOMmvMMA7wDHgP</vt:lpwstr>
  </property>
  <property fmtid="{D5CDD505-2E9C-101B-9397-08002B2CF9AE}" pid="8" name="_NewReviewCycle">
    <vt:lpwstr/>
  </property>
  <property fmtid="{D5CDD505-2E9C-101B-9397-08002B2CF9AE}" pid="9" name="_2015_ms_pID_7253432">
    <vt:lpwstr>BA==</vt:lpwstr>
  </property>
</Properties>
</file>