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72" r:id="rId4"/>
  </p:sldMasterIdLst>
  <p:notesMasterIdLst>
    <p:notesMasterId r:id="rId20"/>
  </p:notesMasterIdLst>
  <p:handoutMasterIdLst>
    <p:handoutMasterId r:id="rId21"/>
  </p:handoutMasterIdLst>
  <p:sldIdLst>
    <p:sldId id="614" r:id="rId5"/>
    <p:sldId id="616" r:id="rId6"/>
    <p:sldId id="617" r:id="rId7"/>
    <p:sldId id="618" r:id="rId8"/>
    <p:sldId id="619" r:id="rId9"/>
    <p:sldId id="620" r:id="rId10"/>
    <p:sldId id="621" r:id="rId11"/>
    <p:sldId id="622" r:id="rId12"/>
    <p:sldId id="623" r:id="rId13"/>
    <p:sldId id="624" r:id="rId14"/>
    <p:sldId id="629" r:id="rId15"/>
    <p:sldId id="625" r:id="rId16"/>
    <p:sldId id="628" r:id="rId17"/>
    <p:sldId id="626" r:id="rId18"/>
    <p:sldId id="627" r:id="rId19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00CCFF"/>
    <a:srgbClr val="4080C0"/>
    <a:srgbClr val="336699"/>
    <a:srgbClr val="315683"/>
    <a:srgbClr val="0000FF"/>
    <a:srgbClr val="CCD5E6"/>
    <a:srgbClr val="FFE1E1"/>
    <a:srgbClr val="DDDDDD"/>
    <a:srgbClr val="FFFF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9757" autoAdjust="0"/>
  </p:normalViewPr>
  <p:slideViewPr>
    <p:cSldViewPr>
      <p:cViewPr varScale="1">
        <p:scale>
          <a:sx n="122" d="100"/>
          <a:sy n="122" d="100"/>
        </p:scale>
        <p:origin x="-960" y="-10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2018-01-23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1/23/2018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8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7524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001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80337" y="274641"/>
            <a:ext cx="2414588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576" y="274641"/>
            <a:ext cx="70786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703148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872870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506" y="4406903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08153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575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8300" y="1600203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1218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112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112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68982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4273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70996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2972" y="273053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721038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996748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600203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912E0-DA59-4F0F-9214-D1A25966A030}" type="datetimeFigureOut">
              <a:rPr lang="en-US" smtClean="0"/>
              <a:t>1/23/2018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4550" y="6356353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9300" y="6356353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567C-A343-49C2-869D-F19AD3DCEBA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66383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3" r:id="rId1"/>
    <p:sldLayoutId id="2147484174" r:id="rId2"/>
    <p:sldLayoutId id="2147484175" r:id="rId3"/>
    <p:sldLayoutId id="2147484176" r:id="rId4"/>
    <p:sldLayoutId id="2147484177" r:id="rId5"/>
    <p:sldLayoutId id="2147484178" r:id="rId6"/>
    <p:sldLayoutId id="2147484179" r:id="rId7"/>
    <p:sldLayoutId id="2147484180" r:id="rId8"/>
    <p:sldLayoutId id="2147484181" r:id="rId9"/>
    <p:sldLayoutId id="2147484182" r:id="rId10"/>
    <p:sldLayoutId id="2147484183" r:id="rId11"/>
    <p:sldLayoutId id="2147484184" r:id="rId1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57200" y="381000"/>
            <a:ext cx="91043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3GPP TSG RAN </a:t>
            </a:r>
            <a:r>
              <a:rPr lang="en-US" sz="2000" b="1" dirty="0" smtClean="0"/>
              <a:t>NR-AH 1801</a:t>
            </a:r>
            <a:r>
              <a:rPr lang="en-US" sz="2000" b="1" dirty="0"/>
              <a:t>	</a:t>
            </a:r>
            <a:r>
              <a:rPr lang="en-US" sz="2000" b="1" dirty="0" smtClean="0"/>
              <a:t>				R1-1801071</a:t>
            </a:r>
            <a:endParaRPr lang="en-US" sz="2000" b="1" dirty="0"/>
          </a:p>
          <a:p>
            <a:r>
              <a:rPr lang="en-US" sz="2000" b="1" dirty="0"/>
              <a:t>Vancouver, Canada 22th - 26th January </a:t>
            </a:r>
            <a:r>
              <a:rPr lang="en-US" sz="2000" b="1" dirty="0" smtClean="0"/>
              <a:t>2018</a:t>
            </a:r>
          </a:p>
          <a:p>
            <a:r>
              <a:rPr kumimoji="1" lang="en-US" altLang="ja-JP" sz="2000" b="1" dirty="0" smtClean="0"/>
              <a:t>Agenda </a:t>
            </a:r>
            <a:r>
              <a:rPr kumimoji="1" lang="en-US" altLang="ja-JP" sz="2000" b="1" dirty="0"/>
              <a:t>item: </a:t>
            </a:r>
            <a:r>
              <a:rPr kumimoji="1" lang="en-US" altLang="ja-JP" sz="2000" b="1" dirty="0" smtClean="0"/>
              <a:t>7.1.2.2</a:t>
            </a:r>
            <a:endParaRPr kumimoji="1" lang="ja-JP" altLang="en-US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2132856"/>
            <a:ext cx="9252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latinLnBrk="0" hangingPunct="0"/>
            <a:r>
              <a:rPr 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Further Discussion on RMSI CORESET Configuration</a:t>
            </a:r>
            <a:endParaRPr 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3272" y="4941168"/>
            <a:ext cx="8458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/>
              <a:t>Samsung</a:t>
            </a:r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649921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{SS SCS, CORESET SCS} = {15 kHz, 30 kHz}, min CH BW = 10 MHz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CORESET BW = 48 </a:t>
            </a:r>
            <a:r>
              <a:rPr kumimoji="0" lang="en-US" sz="1800" smtClean="0"/>
              <a:t>PRBs (exceed </a:t>
            </a:r>
            <a:r>
              <a:rPr kumimoji="0" lang="en-US" sz="1800" dirty="0" smtClean="0"/>
              <a:t>min CH BW), 4 configurations: 13, 17, 21, 25</a:t>
            </a:r>
            <a:endParaRPr kumimoji="0" lang="en-US" sz="24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64" y="1017901"/>
            <a:ext cx="7848872" cy="572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3865742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2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Down-select from the Proposal 2a and Proposal 2b for band(s)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with {SS SCS, CORESET SCS} = {15 kHz, 30 kHz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} and min CH </a:t>
            </a: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BW = 10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88412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2a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30} kHz and minimum carrier bandwidth is 10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436200"/>
              </p:ext>
            </p:extLst>
          </p:nvPr>
        </p:nvGraphicFramePr>
        <p:xfrm>
          <a:off x="495300" y="1613376"/>
          <a:ext cx="8915400" cy="44996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6083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7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7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25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  <a:ea typeface="Batang"/>
                          <a:cs typeface="Times New Roman"/>
                        </a:rPr>
                        <a:t>Reserved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  <a:ea typeface="Batang"/>
                          <a:cs typeface="Times New Roman"/>
                        </a:rPr>
                        <a:t>Reserved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4224061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2b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30} kHz and minimum carrier bandwidth is 10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298465"/>
              </p:ext>
            </p:extLst>
          </p:nvPr>
        </p:nvGraphicFramePr>
        <p:xfrm>
          <a:off x="495300" y="1613376"/>
          <a:ext cx="8915400" cy="44996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6083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3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5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6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7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8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9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10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12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13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Batang"/>
                          <a:cs typeface="Times New Roman" panose="02020603050405020304" pitchFamily="18" charset="0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2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"/>
                          <a:ea typeface="Batang"/>
                          <a:cs typeface="Times New Roman"/>
                        </a:rPr>
                        <a:t>14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effectLst/>
                          <a:latin typeface="Times"/>
                          <a:ea typeface="Batang"/>
                          <a:cs typeface="Times New Roman"/>
                        </a:rPr>
                        <a:t>Reserved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043026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3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15} kHz and minimum carrier bandwidth is 40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673589"/>
              </p:ext>
            </p:extLst>
          </p:nvPr>
        </p:nvGraphicFramePr>
        <p:xfrm>
          <a:off x="495300" y="1613376"/>
          <a:ext cx="8915400" cy="44996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6083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96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56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964819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4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{30, 30} kHz and minimum carrier bandwidth is 40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5723512"/>
              </p:ext>
            </p:extLst>
          </p:nvPr>
        </p:nvGraphicFramePr>
        <p:xfrm>
          <a:off x="495300" y="1613376"/>
          <a:ext cx="8915400" cy="44996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6083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0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Pattern 1 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48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3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28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Times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000" dirty="0">
                        <a:effectLst/>
                        <a:latin typeface="Times"/>
                        <a:ea typeface="Batang"/>
                        <a:cs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368095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RAN4 agreement on the SS </a:t>
            </a:r>
            <a:r>
              <a:rPr kumimoji="0" lang="en-US" sz="1800" dirty="0" err="1" smtClean="0"/>
              <a:t>rasters</a:t>
            </a:r>
            <a:endParaRPr kumimoji="0" lang="en-US" sz="1400" dirty="0" smtClean="0">
              <a:solidFill>
                <a:srgbClr val="FF000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817584"/>
              </p:ext>
            </p:extLst>
          </p:nvPr>
        </p:nvGraphicFramePr>
        <p:xfrm>
          <a:off x="344488" y="1484784"/>
          <a:ext cx="9289032" cy="468052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40160"/>
                <a:gridCol w="954573"/>
                <a:gridCol w="1125383"/>
                <a:gridCol w="1093593"/>
                <a:gridCol w="1146931"/>
                <a:gridCol w="1152128"/>
                <a:gridCol w="2376264"/>
              </a:tblGrid>
              <a:tr h="4680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Carrier Frequency Range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SS SCS (kHz)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min CH BW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SS Raster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Comment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(MHz)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(PRB in SS SCS)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(kHz)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(PRB in SS SCS)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80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0~2.65 GHz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25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900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Already covered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68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52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[5400]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[30]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Need new </a:t>
                      </a:r>
                      <a:r>
                        <a:rPr lang="en-US" sz="1200" u="none" strike="noStrike" dirty="0" smtClean="0">
                          <a:effectLst/>
                        </a:rPr>
                        <a:t>design if supported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8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30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900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2.5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Can reuse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2.4~24.5 GHz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52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[4320]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[24]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>
                          <a:effectLst/>
                        </a:rPr>
                        <a:t>Can reuse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30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24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1440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Already covered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68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40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106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[30240]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[84]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Need new design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6805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24.25~100 GHz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120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50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17280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Already covered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46805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240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100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32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</a:rPr>
                        <a:t>34560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</a:rPr>
                        <a:t>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>
                          <a:effectLst/>
                        </a:rPr>
                        <a:t>Already covered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6249" marR="6249" marT="6249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774851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{SS SCS, CORESET SCS} = {15 kHz, 15 kHz}, min CH BW = 10 MHz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315" y="1124744"/>
            <a:ext cx="7477125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CORESET BW = 24 PRBs, 2 configurations: 0, 4</a:t>
            </a:r>
            <a:endParaRPr kumimoji="0" lang="en-US" sz="1400" dirty="0" smtClean="0">
              <a:solidFill>
                <a:srgbClr val="FF000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</p:spTree>
    <p:extLst>
      <p:ext uri="{BB962C8B-B14F-4D97-AF65-F5344CB8AC3E}">
        <p14:creationId xmlns:p14="http://schemas.microsoft.com/office/powerpoint/2010/main" val="4272614111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{SS SCS, CORESET SCS} = {15 kHz, 15 kHz}, min CH BW = 10 MHz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CORESET BW = 48 PRBs, 6 configurations: 2, </a:t>
            </a:r>
            <a:r>
              <a:rPr kumimoji="0" lang="en-US" sz="1800" dirty="0"/>
              <a:t>7</a:t>
            </a:r>
            <a:r>
              <a:rPr kumimoji="0" lang="en-US" sz="1800" dirty="0" smtClean="0"/>
              <a:t>, 12, 17, 22, 27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340768"/>
            <a:ext cx="9314114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70858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{SS SCS, CORESET SCS} = {15 kHz, 15 kHz}, min CH BW = 10 MHz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CORESET BW = 96 PRBs (exceeding the min CH BW), </a:t>
            </a:r>
            <a:r>
              <a:rPr kumimoji="0" lang="en-US" sz="1800" dirty="0"/>
              <a:t>3</a:t>
            </a:r>
            <a:r>
              <a:rPr kumimoji="0" lang="en-US" sz="1800" dirty="0" smtClean="0"/>
              <a:t> configurations: 27, 38, 49</a:t>
            </a:r>
            <a:endParaRPr kumimoji="0" 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616" y="1002752"/>
            <a:ext cx="6205438" cy="5837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268384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Proposal 1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GB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Set of resource blocks and slot symbols of control resource set for Type0-PDCCH search space when {SS/PBCH block, PDCCH} subcarrier spacing is </a:t>
            </a:r>
            <a:r>
              <a:rPr lang="en-GB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{15, 15} kHz and minimum carrier bandwidth is 10 MHz</a:t>
            </a:r>
            <a:endParaRPr kumimoji="0"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105007"/>
              </p:ext>
            </p:extLst>
          </p:nvPr>
        </p:nvGraphicFramePr>
        <p:xfrm>
          <a:off x="495300" y="1613376"/>
          <a:ext cx="8915400" cy="449961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783080"/>
                <a:gridCol w="1783080"/>
                <a:gridCol w="1783080"/>
                <a:gridCol w="1783080"/>
                <a:gridCol w="1783080"/>
              </a:tblGrid>
              <a:tr h="60833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Index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SS/PBCH block and control resource set multiplexing pattern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RBs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Number of Symbols 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Offset (RBs) </a:t>
                      </a:r>
                      <a:endParaRPr lang="en-US" sz="1000" b="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205"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Pattern 1 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indent="-457200" algn="ctr" fontAlgn="b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Batang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6188382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{SS SCS, CORESET SCS} = {15 kHz, 30 kHz}, min CH BW = 10 MHz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CORESET BW = 12 PRBs, 2 configurations: 0, 2</a:t>
            </a:r>
          </a:p>
          <a:p>
            <a:pPr lvl="1" fontAlgn="auto">
              <a:spcAft>
                <a:spcPts val="0"/>
              </a:spcAft>
            </a:pPr>
            <a:r>
              <a:rPr kumimoji="0" lang="en-US" sz="1200" b="1" dirty="0">
                <a:solidFill>
                  <a:srgbClr val="FF0000"/>
                </a:solidFill>
              </a:rPr>
              <a:t>Note that if </a:t>
            </a:r>
            <a:r>
              <a:rPr kumimoji="0" lang="en-US" sz="1200" b="1" dirty="0" smtClean="0">
                <a:solidFill>
                  <a:srgbClr val="FF0000"/>
                </a:solidFill>
              </a:rPr>
              <a:t>12 </a:t>
            </a:r>
            <a:r>
              <a:rPr kumimoji="0" lang="en-US" sz="1200" b="1" dirty="0">
                <a:solidFill>
                  <a:srgbClr val="FF0000"/>
                </a:solidFill>
              </a:rPr>
              <a:t>PRBs CORESET BW </a:t>
            </a:r>
            <a:r>
              <a:rPr kumimoji="0" lang="en-US" sz="1200" b="1" dirty="0" smtClean="0">
                <a:solidFill>
                  <a:srgbClr val="FF0000"/>
                </a:solidFill>
              </a:rPr>
              <a:t>may not be supported</a:t>
            </a:r>
            <a:r>
              <a:rPr kumimoji="0" lang="en-US" sz="1200" b="1" dirty="0">
                <a:solidFill>
                  <a:srgbClr val="FF0000"/>
                </a:solidFill>
              </a:rPr>
              <a:t> </a:t>
            </a:r>
            <a:r>
              <a:rPr kumimoji="0" lang="en-US" sz="1200" b="1" dirty="0" smtClean="0">
                <a:solidFill>
                  <a:srgbClr val="FF0000"/>
                </a:solidFill>
              </a:rPr>
              <a:t>due to coverage issue</a:t>
            </a:r>
            <a:endParaRPr kumimoji="0" lang="en-US" sz="1200" b="1" dirty="0">
              <a:solidFill>
                <a:srgbClr val="FF0000"/>
              </a:solidFill>
            </a:endParaRPr>
          </a:p>
          <a:p>
            <a:pPr lvl="1" fontAlgn="auto">
              <a:spcAft>
                <a:spcPts val="0"/>
              </a:spcAft>
            </a:pPr>
            <a:endParaRPr kumimoji="0" lang="en-US" sz="1000" dirty="0" smtClean="0">
              <a:solidFill>
                <a:srgbClr val="FF000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2680" y="1493899"/>
            <a:ext cx="4724400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1043073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{SS SCS, CORESET SCS} = {15 kHz, 30 kHz}, min CH BW = 10 MHz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CORESET BW = 24 PRBs (confined within min CH BW), 15 configurations: 0, 1, …, 14</a:t>
            </a:r>
          </a:p>
          <a:p>
            <a:pPr lvl="1" fontAlgn="auto">
              <a:spcAft>
                <a:spcPts val="0"/>
              </a:spcAft>
            </a:pPr>
            <a:r>
              <a:rPr kumimoji="0" lang="en-US" sz="1200" b="1" dirty="0" smtClean="0">
                <a:solidFill>
                  <a:srgbClr val="FF0000"/>
                </a:solidFill>
              </a:rPr>
              <a:t>Note that if 24 PRBs CORESET BW is supported, only one </a:t>
            </a:r>
            <a:r>
              <a:rPr kumimoji="0" lang="en-US" sz="1200" b="1" dirty="0">
                <a:solidFill>
                  <a:srgbClr val="FF0000"/>
                </a:solidFill>
              </a:rPr>
              <a:t>CORESET BW </a:t>
            </a:r>
            <a:r>
              <a:rPr kumimoji="0" lang="en-US" sz="1200" b="1" dirty="0" smtClean="0">
                <a:solidFill>
                  <a:srgbClr val="FF0000"/>
                </a:solidFill>
              </a:rPr>
              <a:t>configuration can be supported using 4 bits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728" y="1916832"/>
            <a:ext cx="3819525" cy="423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7501499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27856" y="8384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{SS SCS, CORESET SCS} = {15 kHz, 30 kHz}, min CH BW = 10 MHz</a:t>
            </a:r>
            <a:endParaRPr lang="en-US" sz="24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272480" y="980728"/>
            <a:ext cx="9361040" cy="568863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</a:pPr>
            <a:endParaRPr kumimoji="0" lang="en-US" sz="2400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272480" y="620688"/>
            <a:ext cx="9361040" cy="5985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sz="1800" dirty="0" smtClean="0"/>
              <a:t>CORESET BW = 24 PRBs (</a:t>
            </a:r>
            <a:r>
              <a:rPr kumimoji="0" lang="en-US" sz="1800" dirty="0" smtClean="0">
                <a:solidFill>
                  <a:srgbClr val="FF0000"/>
                </a:solidFill>
              </a:rPr>
              <a:t>can exceed min CH BW</a:t>
            </a:r>
            <a:r>
              <a:rPr kumimoji="0" lang="en-US" sz="1800" dirty="0" smtClean="0"/>
              <a:t>), </a:t>
            </a:r>
            <a:r>
              <a:rPr kumimoji="0" lang="en-US" sz="1800" dirty="0"/>
              <a:t>1</a:t>
            </a:r>
            <a:r>
              <a:rPr kumimoji="0" lang="en-US" sz="1800" dirty="0" smtClean="0"/>
              <a:t> configurations: 7</a:t>
            </a:r>
          </a:p>
          <a:p>
            <a:pPr lvl="1" fontAlgn="auto">
              <a:spcAft>
                <a:spcPts val="0"/>
              </a:spcAft>
            </a:pPr>
            <a:r>
              <a:rPr kumimoji="0" lang="en-US" sz="1200" b="1" dirty="0">
                <a:solidFill>
                  <a:srgbClr val="FF0000"/>
                </a:solidFill>
              </a:rPr>
              <a:t>Note that if 24 PRBs CORESET BW </a:t>
            </a:r>
            <a:r>
              <a:rPr kumimoji="0" lang="en-US" sz="1200" b="1" dirty="0" smtClean="0">
                <a:solidFill>
                  <a:srgbClr val="FF0000"/>
                </a:solidFill>
              </a:rPr>
              <a:t>can still be supported if the carrier BW is larger than 10 MHz</a:t>
            </a:r>
            <a:endParaRPr kumimoji="0" lang="en-US" sz="1200" b="1" dirty="0">
              <a:solidFill>
                <a:srgbClr val="FF0000"/>
              </a:solidFill>
            </a:endParaRPr>
          </a:p>
          <a:p>
            <a:pPr lvl="1" fontAlgn="auto">
              <a:spcAft>
                <a:spcPts val="0"/>
              </a:spcAft>
            </a:pPr>
            <a:endParaRPr kumimoji="0" lang="en-US" sz="20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776" y="1268759"/>
            <a:ext cx="3096344" cy="555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5985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46D65E4F-B796-48EA-912B-80164599CC00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metadata/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45102</TotalTime>
  <Words>1199</Words>
  <Application>Microsoft Office PowerPoint</Application>
  <PresentationFormat>A4 Paper (210x297 mm)</PresentationFormat>
  <Paragraphs>471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Background</vt:lpstr>
      <vt:lpstr>{SS SCS, CORESET SCS} = {15 kHz, 15 kHz}, min CH BW = 10 MHz</vt:lpstr>
      <vt:lpstr>{SS SCS, CORESET SCS} = {15 kHz, 15 kHz}, min CH BW = 10 MHz</vt:lpstr>
      <vt:lpstr>{SS SCS, CORESET SCS} = {15 kHz, 15 kHz}, min CH BW = 10 MHz</vt:lpstr>
      <vt:lpstr>Proposal 1</vt:lpstr>
      <vt:lpstr>{SS SCS, CORESET SCS} = {15 kHz, 30 kHz}, min CH BW = 10 MHz</vt:lpstr>
      <vt:lpstr>{SS SCS, CORESET SCS} = {15 kHz, 30 kHz}, min CH BW = 10 MHz</vt:lpstr>
      <vt:lpstr>{SS SCS, CORESET SCS} = {15 kHz, 30 kHz}, min CH BW = 10 MHz</vt:lpstr>
      <vt:lpstr>{SS SCS, CORESET SCS} = {15 kHz, 30 kHz}, min CH BW = 10 MHz</vt:lpstr>
      <vt:lpstr>Proposal 2</vt:lpstr>
      <vt:lpstr>Proposal 2a</vt:lpstr>
      <vt:lpstr>Proposal 2b</vt:lpstr>
      <vt:lpstr>Proposal 3</vt:lpstr>
      <vt:lpstr>Proposal 4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Hongbo Si</cp:lastModifiedBy>
  <cp:revision>1266</cp:revision>
  <dcterms:created xsi:type="dcterms:W3CDTF">2011-04-07T04:52:51Z</dcterms:created>
  <dcterms:modified xsi:type="dcterms:W3CDTF">2018-01-24T02:52:17Z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  <property fmtid="{D5CDD505-2E9C-101B-9397-08002B2CF9AE}" pid="3" name="NSCPROP_SA">
    <vt:lpwstr>D:\work-item\Literature Review\标准文档\5G 3GPP meetings\#NR-Adhoc_Vancouver_201801\workplan\CC\20170817 Pre-RAN1 AT&amp;T-Samsung.pptx</vt:lpwstr>
  </property>
  <property fmtid="{5C58129F-E5B8-477A-9B38-B3E54BFA04C8}" pid="2">
    <vt:lpwstr>DD2D86356A0C11F9A58E69E87A25F5CE7C3B582FC62B260DFFD2D32173B749A2</vt:lpwstr>
  </property>
</Properties>
</file>