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5" r:id="rId3"/>
    <p:sldId id="286" r:id="rId4"/>
    <p:sldId id="283" r:id="rId5"/>
    <p:sldId id="284" r:id="rId6"/>
    <p:sldId id="27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88" d="100"/>
          <a:sy n="88" d="100"/>
        </p:scale>
        <p:origin x="1306" y="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R1-1801024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342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 NR AH1801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Vancouver, Canada, Jan. 22 – 26,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DL association set determination for HARQ-ACK transmission in slot </a:t>
            </a:r>
            <a:r>
              <a:rPr lang="en-US" altLang="ja-JP" sz="2000" i="1" dirty="0" smtClean="0"/>
              <a:t>n</a:t>
            </a:r>
            <a:r>
              <a:rPr lang="en-US" altLang="ja-JP" sz="2000" dirty="0" smtClean="0"/>
              <a:t> needs to be defined/agreed</a:t>
            </a:r>
          </a:p>
          <a:p>
            <a:pPr lvl="1"/>
            <a:r>
              <a:rPr lang="en-US" altLang="ja-JP" sz="1600" dirty="0" smtClean="0"/>
              <a:t>Text currently used in 38.213 is not correct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2000" dirty="0"/>
              <a:t>DL association set </a:t>
            </a:r>
            <a:r>
              <a:rPr lang="en-US" altLang="zh-CN" sz="2000" dirty="0"/>
              <a:t>for slot </a:t>
            </a:r>
            <a:r>
              <a:rPr lang="en-US" altLang="zh-CN" sz="2000" i="1" dirty="0"/>
              <a:t>n</a:t>
            </a:r>
            <a:r>
              <a:rPr lang="en-US" altLang="zh-CN" sz="2000" dirty="0"/>
              <a:t> </a:t>
            </a:r>
            <a:r>
              <a:rPr lang="en-US" altLang="ja-JP" sz="2000" dirty="0" smtClean="0"/>
              <a:t>is determined by </a:t>
            </a:r>
          </a:p>
          <a:p>
            <a:pPr lvl="1"/>
            <a:r>
              <a:rPr lang="en-US" altLang="zh-CN" sz="1600" dirty="0" smtClean="0"/>
              <a:t>PDSCH in slot(s) n-</a:t>
            </a:r>
            <a:r>
              <a:rPr lang="en-US" altLang="zh-CN" sz="1600" i="1" dirty="0" smtClean="0"/>
              <a:t>K1 c</a:t>
            </a:r>
            <a:r>
              <a:rPr lang="en-US" altLang="zh-CN" sz="1600" dirty="0" smtClean="0"/>
              <a:t>orresponding </a:t>
            </a:r>
            <a:r>
              <a:rPr lang="en-US" altLang="zh-CN" sz="1600" dirty="0"/>
              <a:t>to configured </a:t>
            </a:r>
            <a:r>
              <a:rPr lang="en-US" altLang="zh-CN" sz="1600" i="1" dirty="0"/>
              <a:t>K1 </a:t>
            </a:r>
            <a:r>
              <a:rPr lang="en-US" altLang="zh-CN" sz="1600" dirty="0"/>
              <a:t>values (by </a:t>
            </a:r>
            <a:r>
              <a:rPr lang="en-GB" altLang="zh-CN" sz="1600" i="1" dirty="0" smtClean="0"/>
              <a:t>HARQ-timing-value-K1</a:t>
            </a:r>
            <a:r>
              <a:rPr lang="en-GB" altLang="zh-CN" sz="1600" dirty="0" smtClean="0"/>
              <a:t>)</a:t>
            </a:r>
          </a:p>
          <a:p>
            <a:pPr lvl="2"/>
            <a:r>
              <a:rPr lang="en-US" altLang="zh-CN" sz="1400" dirty="0" smtClean="0"/>
              <a:t>May </a:t>
            </a:r>
            <a:r>
              <a:rPr lang="en-US" altLang="zh-CN" sz="1400" dirty="0"/>
              <a:t>need to consider interaction with </a:t>
            </a:r>
            <a:r>
              <a:rPr lang="en-US" altLang="zh-CN" sz="1400" dirty="0" smtClean="0"/>
              <a:t>semi-static UL/DL configuration</a:t>
            </a:r>
            <a:endParaRPr lang="en-GB" altLang="zh-CN" sz="1400" dirty="0" smtClean="0"/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  <a:p>
            <a:endParaRPr lang="en-GB" sz="1600" dirty="0">
              <a:sym typeface="Wingdings" pitchFamily="2" charset="2"/>
            </a:endParaRPr>
          </a:p>
          <a:p>
            <a:pPr lvl="1"/>
            <a:r>
              <a:rPr lang="en-US" altLang="ja-JP" sz="1600" dirty="0"/>
              <a:t>PDCCH occasions in slot(s) n-</a:t>
            </a:r>
            <a:r>
              <a:rPr lang="en-US" altLang="ja-JP" sz="1600" i="1" dirty="0"/>
              <a:t>K0</a:t>
            </a:r>
            <a:r>
              <a:rPr lang="en-US" altLang="ja-JP" sz="1600" dirty="0"/>
              <a:t>-</a:t>
            </a:r>
            <a:r>
              <a:rPr lang="en-US" altLang="ja-JP" sz="1600" i="1" dirty="0"/>
              <a:t>K1</a:t>
            </a:r>
            <a:r>
              <a:rPr lang="en-US" altLang="ja-JP" sz="1600" dirty="0"/>
              <a:t> </a:t>
            </a:r>
            <a:r>
              <a:rPr lang="en-US" altLang="zh-CN" sz="1600" i="1" dirty="0"/>
              <a:t>c</a:t>
            </a:r>
            <a:r>
              <a:rPr lang="en-US" altLang="zh-CN" sz="1600" dirty="0"/>
              <a:t>orresponding to configured </a:t>
            </a:r>
            <a:r>
              <a:rPr lang="en-US" altLang="zh-CN" sz="1600" i="1" dirty="0"/>
              <a:t>K1 </a:t>
            </a:r>
            <a:r>
              <a:rPr lang="en-US" altLang="zh-CN" sz="1600" dirty="0"/>
              <a:t>values and </a:t>
            </a:r>
            <a:r>
              <a:rPr lang="en-US" altLang="zh-CN" sz="1600" i="1" dirty="0"/>
              <a:t>K0 </a:t>
            </a:r>
            <a:r>
              <a:rPr lang="en-US" altLang="zh-CN" sz="1600" dirty="0"/>
              <a:t>values (by </a:t>
            </a:r>
            <a:r>
              <a:rPr lang="en-GB" altLang="zh-CN" sz="1600" i="1" dirty="0" smtClean="0"/>
              <a:t>PDSCH-</a:t>
            </a:r>
            <a:r>
              <a:rPr lang="en-GB" altLang="zh-CN" sz="1600" i="1" dirty="0" err="1" smtClean="0"/>
              <a:t>SymbolAllocation</a:t>
            </a:r>
            <a:r>
              <a:rPr lang="en-GB" altLang="zh-CN" sz="1600" dirty="0" smtClean="0"/>
              <a:t>)</a:t>
            </a:r>
            <a:endParaRPr lang="en-GB" altLang="zh-CN" sz="1600" dirty="0"/>
          </a:p>
          <a:p>
            <a:pPr lvl="2"/>
            <a:r>
              <a:rPr lang="en-GB" altLang="ja-JP" sz="1400" dirty="0"/>
              <a:t>Can be more than one PDCCH in one PDCCH occasion, e.g., cross-slot/cross-CC scheduling</a:t>
            </a:r>
            <a:endParaRPr lang="en-US" altLang="ja-JP" sz="1400" dirty="0"/>
          </a:p>
          <a:p>
            <a:endParaRPr lang="en-GB" sz="1600" dirty="0" smtClean="0">
              <a:sym typeface="Wingdings" pitchFamily="2" charset="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5884"/>
            <a:ext cx="612457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For ‘slot-based’ scheduling (PDSCH mapping </a:t>
            </a:r>
            <a:r>
              <a:rPr lang="en-US" sz="2000" dirty="0" smtClean="0"/>
              <a:t>type A), </a:t>
            </a:r>
            <a:r>
              <a:rPr lang="en-US" sz="2000" dirty="0"/>
              <a:t>up to o</a:t>
            </a:r>
            <a:r>
              <a:rPr lang="en-US" altLang="zh-CN" sz="2000" dirty="0"/>
              <a:t>ne </a:t>
            </a:r>
            <a:r>
              <a:rPr lang="en-US" altLang="zh-CN" sz="2000" dirty="0" smtClean="0"/>
              <a:t>PDSCH occasion </a:t>
            </a:r>
            <a:r>
              <a:rPr lang="en-US" sz="2000" dirty="0" smtClean="0"/>
              <a:t>for each valid slot in DL association set.  </a:t>
            </a:r>
          </a:p>
          <a:p>
            <a:r>
              <a:rPr lang="en-US" altLang="ja-JP" sz="2000" dirty="0" smtClean="0"/>
              <a:t>For ‘non-slot-based’ scheduling (PDSCH mapping </a:t>
            </a:r>
            <a:r>
              <a:rPr lang="en-US" sz="2000" dirty="0" smtClean="0"/>
              <a:t>type B), </a:t>
            </a:r>
            <a:r>
              <a:rPr lang="en-US" sz="2000" dirty="0"/>
              <a:t>up to X PDSCH </a:t>
            </a:r>
            <a:r>
              <a:rPr lang="en-US" sz="2000" dirty="0" smtClean="0"/>
              <a:t>occasion(s) for each valid slot in DL association set.  </a:t>
            </a:r>
          </a:p>
          <a:p>
            <a:r>
              <a:rPr lang="en-US" sz="2000" dirty="0" smtClean="0"/>
              <a:t>X = all non-overlapped PDSCH mapping type B symbols (by </a:t>
            </a:r>
            <a:r>
              <a:rPr lang="en-GB" sz="2000" i="1" dirty="0" err="1" smtClean="0"/>
              <a:t>pdsch-symbolAllocation</a:t>
            </a:r>
            <a:r>
              <a:rPr lang="en-US" sz="2000" dirty="0" smtClean="0"/>
              <a:t>) 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r>
              <a:rPr lang="en-GB" sz="2000" dirty="0"/>
              <a:t>Configuration is per BWP which can dynamically vary </a:t>
            </a:r>
            <a:r>
              <a:rPr lang="en-GB" sz="2000" dirty="0">
                <a:sym typeface="Wingdings" pitchFamily="2" charset="2"/>
              </a:rPr>
              <a:t> HARQ-ACK codebook needs to be independent of BWP</a:t>
            </a:r>
            <a:endParaRPr lang="en-GB" sz="2000" dirty="0"/>
          </a:p>
          <a:p>
            <a:pPr>
              <a:buNone/>
            </a:pPr>
            <a:r>
              <a:rPr lang="en-GB" sz="1600" dirty="0" smtClean="0">
                <a:sym typeface="Wingdings" pitchFamily="2" charset="2"/>
              </a:rPr>
              <a:t>        HARQ-ACK codebook needs to be </a:t>
            </a:r>
            <a:r>
              <a:rPr lang="en-US" sz="1600" dirty="0" smtClean="0"/>
              <a:t>determined from superset of possible PDSCH occasions over all configured BWPs</a:t>
            </a:r>
            <a:endParaRPr lang="en-GB" sz="1600" dirty="0" smtClean="0">
              <a:sym typeface="Wingdings" pitchFamily="2" charset="2"/>
            </a:endParaRPr>
          </a:p>
          <a:p>
            <a:endParaRPr lang="en-GB" sz="1600" dirty="0" smtClean="0">
              <a:sym typeface="Wingdings" pitchFamily="2" charset="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2181" y="2420888"/>
            <a:ext cx="3696163" cy="19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23528" y="5517232"/>
            <a:ext cx="856895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GB" sz="2000" u="sng" dirty="0" smtClean="0"/>
              <a:t>Observation 1</a:t>
            </a:r>
            <a:r>
              <a:rPr lang="en-GB" sz="2000" dirty="0" smtClean="0"/>
              <a:t>: The above may be used to describe the DL association set</a:t>
            </a:r>
          </a:p>
          <a:p>
            <a:r>
              <a:rPr lang="en-GB" sz="2000" u="sng" dirty="0" smtClean="0"/>
              <a:t>Observation 2</a:t>
            </a:r>
            <a:r>
              <a:rPr lang="en-GB" sz="2000" dirty="0" smtClean="0"/>
              <a:t>: The resulting HARQ-ACK codebook can be very over-dimensioned and  large particularly with CBG or CA configuration</a:t>
            </a:r>
          </a:p>
        </p:txBody>
      </p:sp>
    </p:spTree>
    <p:extLst>
      <p:ext uri="{BB962C8B-B14F-4D97-AF65-F5344CB8AC3E}">
        <p14:creationId xmlns:p14="http://schemas.microsoft.com/office/powerpoint/2010/main" val="425831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Fallback DCI</a:t>
            </a:r>
          </a:p>
          <a:p>
            <a:pPr lvl="1"/>
            <a:r>
              <a:rPr lang="en-US" altLang="ja-JP" sz="1600" dirty="0" smtClean="0"/>
              <a:t>Should it include counter/DL total DAIs or UL total DAI?</a:t>
            </a:r>
          </a:p>
          <a:p>
            <a:pPr marL="914400" lvl="2" indent="0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PUSCH selection for HARQ-ACK multiplexing in case of UL CA</a:t>
            </a:r>
          </a:p>
          <a:p>
            <a:pPr lvl="1"/>
            <a:r>
              <a:rPr lang="en-US" altLang="ja-JP" sz="1600" dirty="0" smtClean="0"/>
              <a:t>According to cell index</a:t>
            </a:r>
          </a:p>
          <a:p>
            <a:pPr lvl="1"/>
            <a:r>
              <a:rPr lang="en-US" altLang="ja-JP" sz="1600" dirty="0" smtClean="0"/>
              <a:t>By indication in UL DCI</a:t>
            </a:r>
          </a:p>
          <a:p>
            <a:pPr lvl="1"/>
            <a:r>
              <a:rPr lang="en-US" altLang="ja-JP" sz="1600" dirty="0" smtClean="0"/>
              <a:t>Other</a:t>
            </a:r>
          </a:p>
          <a:p>
            <a:pPr marL="914400" lvl="2" indent="0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SPS PDSCH – Location of HARQ-ACK bits in HARQ-ACK codebook is as in LTE</a:t>
            </a:r>
          </a:p>
          <a:p>
            <a:pPr marL="914400" lvl="2" indent="0">
              <a:buNone/>
            </a:pPr>
            <a:endParaRPr lang="en-US" altLang="ja-JP" sz="1200" dirty="0"/>
          </a:p>
          <a:p>
            <a:r>
              <a:rPr lang="en-US" altLang="ja-JP" sz="2000" dirty="0" smtClean="0"/>
              <a:t>Semi-static HARQ-ACK codebook: HARQ-ACK feedback in response to fallback DCI for cell with CBG configuration</a:t>
            </a:r>
          </a:p>
          <a:p>
            <a:pPr lvl="1"/>
            <a:r>
              <a:rPr lang="en-US" altLang="ja-JP" sz="1600" dirty="0" smtClean="0"/>
              <a:t>For dynamic HARQ-ACK codebook, agreement is to use TB-based HARQ-ACK (works due to DAI)</a:t>
            </a:r>
          </a:p>
          <a:p>
            <a:pPr lvl="1"/>
            <a:r>
              <a:rPr lang="en-US" altLang="ja-JP" sz="1600" dirty="0" smtClean="0"/>
              <a:t>For semi-static HARQ-ACK codebook, CBG-based HARQ-ACK seems needed as there is no </a:t>
            </a:r>
            <a:r>
              <a:rPr lang="en-US" altLang="ja-JP" sz="1600" dirty="0" smtClean="0"/>
              <a:t>DAI</a:t>
            </a:r>
          </a:p>
          <a:p>
            <a:pPr marL="457200" lvl="1" indent="0">
              <a:buNone/>
            </a:pPr>
            <a:endParaRPr lang="en-US" altLang="ja-JP" sz="1600" dirty="0"/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 - Misc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760640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Dynamic HARQ-ACK bundling when minimum achievable code rate is larger than configured code rate</a:t>
            </a:r>
          </a:p>
          <a:p>
            <a:pPr lvl="1"/>
            <a:r>
              <a:rPr lang="en-US" altLang="ja-JP" sz="1600" dirty="0" smtClean="0"/>
              <a:t>Across CBGs of same TB</a:t>
            </a:r>
          </a:p>
          <a:p>
            <a:pPr lvl="1"/>
            <a:r>
              <a:rPr lang="en-US" altLang="ja-JP" sz="1600" dirty="0" smtClean="0"/>
              <a:t>Across TBs of same PDSCH</a:t>
            </a:r>
          </a:p>
          <a:p>
            <a:pPr lvl="1"/>
            <a:r>
              <a:rPr lang="en-US" altLang="ja-JP" sz="1600" dirty="0" smtClean="0"/>
              <a:t>Across TBs of different PDSCHs in same cell (time domain) or different cells (cell domain)</a:t>
            </a:r>
          </a:p>
          <a:p>
            <a:pPr lvl="1"/>
            <a:r>
              <a:rPr lang="en-US" altLang="ja-JP" sz="1600" dirty="0" smtClean="0"/>
              <a:t>Etc.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Semi-static HARQ-ACK codebook: Should ‘fallback’ PUCCH be used when UE receives only a single PDSCH for corresponding DL association set?</a:t>
            </a:r>
          </a:p>
          <a:p>
            <a:pPr lvl="1"/>
            <a:r>
              <a:rPr lang="en-US" altLang="ja-JP" sz="1600" dirty="0" smtClean="0"/>
              <a:t>i.e. semi-static HARQ-ACK codebook is either 1-2 bits or maximum number of bits</a:t>
            </a:r>
          </a:p>
          <a:p>
            <a:pPr lvl="1"/>
            <a:endParaRPr lang="en-US" altLang="ja-JP" sz="1600" dirty="0"/>
          </a:p>
          <a:p>
            <a:r>
              <a:rPr lang="en-US" altLang="ja-JP" sz="2000" dirty="0" smtClean="0"/>
              <a:t>Whether </a:t>
            </a:r>
            <a:r>
              <a:rPr lang="en-US" sz="2000" dirty="0"/>
              <a:t>CORESET index </a:t>
            </a:r>
            <a:r>
              <a:rPr lang="en-US" sz="2000" dirty="0" smtClean="0"/>
              <a:t>needs to be </a:t>
            </a:r>
            <a:r>
              <a:rPr lang="en-US" sz="2000" dirty="0"/>
              <a:t>considered as another dimension to construct the HARQ-ACK </a:t>
            </a:r>
            <a:r>
              <a:rPr lang="en-US" sz="2000" dirty="0" smtClean="0"/>
              <a:t>codebook</a:t>
            </a:r>
          </a:p>
          <a:p>
            <a:pPr lvl="1"/>
            <a:endParaRPr lang="en-US" sz="1600" dirty="0" smtClean="0"/>
          </a:p>
          <a:p>
            <a:r>
              <a:rPr lang="en-US" altLang="ja-JP" sz="2200" dirty="0">
                <a:solidFill>
                  <a:schemeClr val="bg1">
                    <a:lumMod val="75000"/>
                  </a:schemeClr>
                </a:solidFill>
              </a:rPr>
              <a:t>HARQ-ACK Timing (to be handled under AI 7.3.3.2)</a:t>
            </a:r>
          </a:p>
          <a:p>
            <a:pPr lvl="1"/>
            <a:r>
              <a:rPr lang="en-US" altLang="ja-JP" sz="1600" dirty="0">
                <a:solidFill>
                  <a:schemeClr val="bg1">
                    <a:lumMod val="75000"/>
                  </a:schemeClr>
                </a:solidFill>
              </a:rPr>
              <a:t>Determine values for “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PDSCH-to-</a:t>
            </a:r>
            <a:r>
              <a:rPr lang="en-GB" sz="1600" dirty="0" err="1">
                <a:solidFill>
                  <a:schemeClr val="bg1">
                    <a:lumMod val="75000"/>
                  </a:schemeClr>
                </a:solidFill>
              </a:rPr>
              <a:t>HARQ_feedback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timing indicator” field to include in TS38.213</a:t>
            </a:r>
          </a:p>
          <a:p>
            <a:pPr lvl="1"/>
            <a:r>
              <a:rPr lang="en-US" altLang="ja-JP" sz="1600" dirty="0">
                <a:solidFill>
                  <a:schemeClr val="bg1">
                    <a:lumMod val="75000"/>
                  </a:schemeClr>
                </a:solidFill>
              </a:rPr>
              <a:t>Determine value for PDSCH not associated with PDCCH (e.g. DL SPS PDSCH)</a:t>
            </a:r>
          </a:p>
          <a:p>
            <a:pPr lvl="1"/>
            <a:r>
              <a:rPr lang="en-US" altLang="ja-JP" sz="1600" dirty="0">
                <a:solidFill>
                  <a:schemeClr val="bg1">
                    <a:lumMod val="75000"/>
                  </a:schemeClr>
                </a:solidFill>
              </a:rPr>
              <a:t>Is “</a:t>
            </a:r>
            <a:r>
              <a:rPr lang="en-GB" altLang="zh-CN" sz="1600" dirty="0">
                <a:solidFill>
                  <a:schemeClr val="bg1">
                    <a:lumMod val="75000"/>
                  </a:schemeClr>
                </a:solidFill>
              </a:rPr>
              <a:t>PDSCH-to-</a:t>
            </a:r>
            <a:r>
              <a:rPr lang="en-GB" altLang="zh-CN" sz="1600" dirty="0" err="1">
                <a:solidFill>
                  <a:schemeClr val="bg1">
                    <a:lumMod val="75000"/>
                  </a:schemeClr>
                </a:solidFill>
              </a:rPr>
              <a:t>HARQ_feedback</a:t>
            </a:r>
            <a:r>
              <a:rPr lang="en-GB" altLang="zh-CN" sz="1600" dirty="0">
                <a:solidFill>
                  <a:schemeClr val="bg1">
                    <a:lumMod val="75000"/>
                  </a:schemeClr>
                </a:solidFill>
              </a:rPr>
              <a:t> timing indicator” field</a:t>
            </a:r>
            <a:r>
              <a:rPr lang="en-US" altLang="ja-JP" sz="1600" dirty="0">
                <a:solidFill>
                  <a:schemeClr val="bg1">
                    <a:lumMod val="75000"/>
                  </a:schemeClr>
                </a:solidFill>
              </a:rPr>
              <a:t> always included in DCI?</a:t>
            </a:r>
            <a:r>
              <a:rPr lang="en-US" altLang="ja-JP" sz="2000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2176463" y="764704"/>
          <a:ext cx="4791075" cy="588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Worksheet" r:id="rId3" imgW="4791197" imgH="5886508" progId="Excel.Sheet.12">
                  <p:embed/>
                </p:oleObj>
              </mc:Choice>
              <mc:Fallback>
                <p:oleObj name="Worksheet" r:id="rId3" imgW="4791197" imgH="5886508" progId="Excel.Shee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463" y="764704"/>
                        <a:ext cx="4791075" cy="588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12286</TotalTime>
  <Words>500</Words>
  <Application>Microsoft Office PowerPoint</Application>
  <PresentationFormat>On-screen Show (4:3)</PresentationFormat>
  <Paragraphs>67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Summary on CA Aspects</vt:lpstr>
      <vt:lpstr>Semi-static HARQ-ACK Codebook</vt:lpstr>
      <vt:lpstr>Semi-static HARQ-ACK Codebook</vt:lpstr>
      <vt:lpstr>HARQ-ACK Codebook</vt:lpstr>
      <vt:lpstr>HARQ-ACK Codebook - Misc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440</cp:revision>
  <dcterms:created xsi:type="dcterms:W3CDTF">2017-01-16T18:53:25Z</dcterms:created>
  <dcterms:modified xsi:type="dcterms:W3CDTF">2018-01-23T00:57:30Z</dcterms:modified>
</cp:coreProperties>
</file>