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27"/>
  </p:notesMasterIdLst>
  <p:sldIdLst>
    <p:sldId id="271" r:id="rId6"/>
    <p:sldId id="284" r:id="rId7"/>
    <p:sldId id="307" r:id="rId8"/>
    <p:sldId id="303" r:id="rId9"/>
    <p:sldId id="304" r:id="rId10"/>
    <p:sldId id="305" r:id="rId11"/>
    <p:sldId id="306" r:id="rId12"/>
    <p:sldId id="293" r:id="rId13"/>
    <p:sldId id="282" r:id="rId14"/>
    <p:sldId id="290" r:id="rId15"/>
    <p:sldId id="291" r:id="rId16"/>
    <p:sldId id="292" r:id="rId17"/>
    <p:sldId id="289" r:id="rId18"/>
    <p:sldId id="283" r:id="rId19"/>
    <p:sldId id="294" r:id="rId20"/>
    <p:sldId id="297" r:id="rId21"/>
    <p:sldId id="298" r:id="rId22"/>
    <p:sldId id="301" r:id="rId23"/>
    <p:sldId id="302" r:id="rId24"/>
    <p:sldId id="299" r:id="rId25"/>
    <p:sldId id="30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50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wmf"/><Relationship Id="rId1" Type="http://schemas.openxmlformats.org/officeDocument/2006/relationships/image" Target="../media/image26.wmf"/><Relationship Id="rId4" Type="http://schemas.openxmlformats.org/officeDocument/2006/relationships/image" Target="../media/image2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6" Type="http://schemas.openxmlformats.org/officeDocument/2006/relationships/image" Target="../media/image45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7" Type="http://schemas.openxmlformats.org/officeDocument/2006/relationships/image" Target="../media/image52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20.wmf"/><Relationship Id="rId1" Type="http://schemas.openxmlformats.org/officeDocument/2006/relationships/image" Target="../media/image15.wmf"/><Relationship Id="rId4" Type="http://schemas.openxmlformats.org/officeDocument/2006/relationships/image" Target="../media/image17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2.wmf"/><Relationship Id="rId1" Type="http://schemas.openxmlformats.org/officeDocument/2006/relationships/image" Target="../media/image21.wmf"/><Relationship Id="rId5" Type="http://schemas.openxmlformats.org/officeDocument/2006/relationships/image" Target="../media/image25.wmf"/><Relationship Id="rId4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79EB97-2D91-40DB-838E-9D1439E085F5}" type="datetimeFigureOut">
              <a:rPr lang="en-US" smtClean="0"/>
              <a:t>1/13/2018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26F9E-1F9B-46CD-A0CF-433BC95DB3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35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6F9E-1F9B-46CD-A0CF-433BC95DB33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8818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7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17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24.wmf"/><Relationship Id="rId4" Type="http://schemas.openxmlformats.org/officeDocument/2006/relationships/image" Target="../media/image21.wmf"/><Relationship Id="rId9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29.wmf"/><Relationship Id="rId4" Type="http://schemas.openxmlformats.org/officeDocument/2006/relationships/image" Target="../media/image26.wmf"/><Relationship Id="rId9" Type="http://schemas.openxmlformats.org/officeDocument/2006/relationships/oleObject" Target="../embeddings/oleObject3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6.bin"/><Relationship Id="rId13" Type="http://schemas.openxmlformats.org/officeDocument/2006/relationships/image" Target="../media/image34.wmf"/><Relationship Id="rId18" Type="http://schemas.openxmlformats.org/officeDocument/2006/relationships/oleObject" Target="../embeddings/oleObject41.bin"/><Relationship Id="rId26" Type="http://schemas.openxmlformats.org/officeDocument/2006/relationships/oleObject" Target="../embeddings/oleObject45.bin"/><Relationship Id="rId39" Type="http://schemas.openxmlformats.org/officeDocument/2006/relationships/oleObject" Target="../embeddings/oleObject54.bin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38.wmf"/><Relationship Id="rId34" Type="http://schemas.openxmlformats.org/officeDocument/2006/relationships/oleObject" Target="../embeddings/oleObject51.bin"/><Relationship Id="rId42" Type="http://schemas.openxmlformats.org/officeDocument/2006/relationships/image" Target="../media/image45.wmf"/><Relationship Id="rId7" Type="http://schemas.openxmlformats.org/officeDocument/2006/relationships/image" Target="../media/image31.wmf"/><Relationship Id="rId12" Type="http://schemas.openxmlformats.org/officeDocument/2006/relationships/oleObject" Target="../embeddings/oleObject38.bin"/><Relationship Id="rId17" Type="http://schemas.openxmlformats.org/officeDocument/2006/relationships/image" Target="../media/image36.wmf"/><Relationship Id="rId25" Type="http://schemas.openxmlformats.org/officeDocument/2006/relationships/image" Target="../media/image40.wmf"/><Relationship Id="rId33" Type="http://schemas.openxmlformats.org/officeDocument/2006/relationships/oleObject" Target="../embeddings/oleObject50.bin"/><Relationship Id="rId38" Type="http://schemas.openxmlformats.org/officeDocument/2006/relationships/image" Target="../media/image4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0.bin"/><Relationship Id="rId20" Type="http://schemas.openxmlformats.org/officeDocument/2006/relationships/oleObject" Target="../embeddings/oleObject42.bin"/><Relationship Id="rId29" Type="http://schemas.openxmlformats.org/officeDocument/2006/relationships/oleObject" Target="../embeddings/oleObject47.bin"/><Relationship Id="rId41" Type="http://schemas.openxmlformats.org/officeDocument/2006/relationships/oleObject" Target="../embeddings/oleObject56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35.bin"/><Relationship Id="rId11" Type="http://schemas.openxmlformats.org/officeDocument/2006/relationships/image" Target="../media/image33.wmf"/><Relationship Id="rId24" Type="http://schemas.openxmlformats.org/officeDocument/2006/relationships/oleObject" Target="../embeddings/oleObject44.bin"/><Relationship Id="rId32" Type="http://schemas.openxmlformats.org/officeDocument/2006/relationships/oleObject" Target="../embeddings/oleObject49.bin"/><Relationship Id="rId37" Type="http://schemas.openxmlformats.org/officeDocument/2006/relationships/oleObject" Target="../embeddings/oleObject53.bin"/><Relationship Id="rId40" Type="http://schemas.openxmlformats.org/officeDocument/2006/relationships/oleObject" Target="../embeddings/oleObject55.bin"/><Relationship Id="rId5" Type="http://schemas.openxmlformats.org/officeDocument/2006/relationships/image" Target="../media/image30.wmf"/><Relationship Id="rId15" Type="http://schemas.openxmlformats.org/officeDocument/2006/relationships/image" Target="../media/image35.wmf"/><Relationship Id="rId23" Type="http://schemas.openxmlformats.org/officeDocument/2006/relationships/image" Target="../media/image39.wmf"/><Relationship Id="rId28" Type="http://schemas.openxmlformats.org/officeDocument/2006/relationships/oleObject" Target="../embeddings/oleObject46.bin"/><Relationship Id="rId36" Type="http://schemas.openxmlformats.org/officeDocument/2006/relationships/oleObject" Target="../embeddings/oleObject52.bin"/><Relationship Id="rId10" Type="http://schemas.openxmlformats.org/officeDocument/2006/relationships/oleObject" Target="../embeddings/oleObject37.bin"/><Relationship Id="rId19" Type="http://schemas.openxmlformats.org/officeDocument/2006/relationships/image" Target="../media/image37.wmf"/><Relationship Id="rId31" Type="http://schemas.openxmlformats.org/officeDocument/2006/relationships/image" Target="../media/image42.wmf"/><Relationship Id="rId44" Type="http://schemas.openxmlformats.org/officeDocument/2006/relationships/oleObject" Target="../embeddings/oleObject58.bin"/><Relationship Id="rId4" Type="http://schemas.openxmlformats.org/officeDocument/2006/relationships/oleObject" Target="../embeddings/oleObject34.bin"/><Relationship Id="rId9" Type="http://schemas.openxmlformats.org/officeDocument/2006/relationships/image" Target="../media/image32.wmf"/><Relationship Id="rId14" Type="http://schemas.openxmlformats.org/officeDocument/2006/relationships/oleObject" Target="../embeddings/oleObject39.bin"/><Relationship Id="rId22" Type="http://schemas.openxmlformats.org/officeDocument/2006/relationships/oleObject" Target="../embeddings/oleObject43.bin"/><Relationship Id="rId27" Type="http://schemas.openxmlformats.org/officeDocument/2006/relationships/image" Target="../media/image41.wmf"/><Relationship Id="rId30" Type="http://schemas.openxmlformats.org/officeDocument/2006/relationships/oleObject" Target="../embeddings/oleObject48.bin"/><Relationship Id="rId35" Type="http://schemas.openxmlformats.org/officeDocument/2006/relationships/image" Target="../media/image43.wmf"/><Relationship Id="rId43" Type="http://schemas.openxmlformats.org/officeDocument/2006/relationships/oleObject" Target="../embeddings/oleObject5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13" Type="http://schemas.openxmlformats.org/officeDocument/2006/relationships/oleObject" Target="../embeddings/oleObject64.bin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50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2.wmf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7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5" Type="http://schemas.openxmlformats.org/officeDocument/2006/relationships/oleObject" Target="../embeddings/oleObject65.bin"/><Relationship Id="rId10" Type="http://schemas.openxmlformats.org/officeDocument/2006/relationships/image" Target="../media/image49.wmf"/><Relationship Id="rId4" Type="http://schemas.openxmlformats.org/officeDocument/2006/relationships/image" Target="../media/image46.wmf"/><Relationship Id="rId9" Type="http://schemas.openxmlformats.org/officeDocument/2006/relationships/oleObject" Target="../embeddings/oleObject62.bin"/><Relationship Id="rId14" Type="http://schemas.openxmlformats.org/officeDocument/2006/relationships/image" Target="../media/image51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7" Type="http://schemas.openxmlformats.org/officeDocument/2006/relationships/image" Target="../media/image5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67.bin"/><Relationship Id="rId5" Type="http://schemas.openxmlformats.org/officeDocument/2006/relationships/image" Target="../media/image46.png"/><Relationship Id="rId4" Type="http://schemas.openxmlformats.org/officeDocument/2006/relationships/image" Target="../media/image53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cid:image028.png@01D37B44.204287E0" TargetMode="External"/><Relationship Id="rId3" Type="http://schemas.openxmlformats.org/officeDocument/2006/relationships/image" Target="cid:image005.png@01D37B44.204287E0" TargetMode="External"/><Relationship Id="rId7" Type="http://schemas.openxmlformats.org/officeDocument/2006/relationships/image" Target="cid:image008.png@01D37B44.204287E0" TargetMode="External"/><Relationship Id="rId12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cid:image026.png@01D37B44.204287E0" TargetMode="External"/><Relationship Id="rId5" Type="http://schemas.openxmlformats.org/officeDocument/2006/relationships/image" Target="cid:image006.png@01D37B44.204287E0" TargetMode="External"/><Relationship Id="rId10" Type="http://schemas.openxmlformats.org/officeDocument/2006/relationships/image" Target="../media/image59.png"/><Relationship Id="rId4" Type="http://schemas.openxmlformats.org/officeDocument/2006/relationships/image" Target="../media/image56.png"/><Relationship Id="rId9" Type="http://schemas.openxmlformats.org/officeDocument/2006/relationships/image" Target="cid:image010.png@01D37B44.204287E0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cid:image044.png@01D37B44.204287E0" TargetMode="External"/><Relationship Id="rId3" Type="http://schemas.openxmlformats.org/officeDocument/2006/relationships/image" Target="cid:image039.png@01D37B44.204287E0" TargetMode="External"/><Relationship Id="rId7" Type="http://schemas.openxmlformats.org/officeDocument/2006/relationships/image" Target="cid:image041.png@01D37B44.204287E0" TargetMode="External"/><Relationship Id="rId12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1" Type="http://schemas.openxmlformats.org/officeDocument/2006/relationships/image" Target="cid:image043.png@01D37B44.204287E0" TargetMode="External"/><Relationship Id="rId5" Type="http://schemas.openxmlformats.org/officeDocument/2006/relationships/image" Target="cid:image040.png@01D37B44.204287E0" TargetMode="External"/><Relationship Id="rId10" Type="http://schemas.openxmlformats.org/officeDocument/2006/relationships/image" Target="../media/image65.png"/><Relationship Id="rId4" Type="http://schemas.openxmlformats.org/officeDocument/2006/relationships/image" Target="../media/image62.png"/><Relationship Id="rId9" Type="http://schemas.openxmlformats.org/officeDocument/2006/relationships/image" Target="cid:image042.png@01D37B44.204287E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1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NR OFDM Symbol Generation Option Analysis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Intel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5791200" y="76200"/>
            <a:ext cx="3246402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Attachment to R1-1800296</a:t>
            </a:r>
            <a:endParaRPr lang="en-US" altLang="ja-JP" sz="2000" dirty="0" smtClean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8071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Ad-hoc #1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Vancouver, Canada, Jan. 22-26, 2018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</a:t>
            </a:r>
            <a:endParaRPr kumimoji="0"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1 and 2 (2/4)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2062" y="1614802"/>
            <a:ext cx="2978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UE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7474" y="2008819"/>
            <a:ext cx="2401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Down-conversion signal waveform</a:t>
            </a:r>
            <a:endParaRPr lang="en-US" sz="1200" i="1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1926948"/>
              </p:ext>
            </p:extLst>
          </p:nvPr>
        </p:nvGraphicFramePr>
        <p:xfrm>
          <a:off x="574493" y="2280992"/>
          <a:ext cx="57118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89" name="Equation" r:id="rId3" imgW="3809880" imgH="291960" progId="Equation.3">
                  <p:embed/>
                </p:oleObj>
              </mc:Choice>
              <mc:Fallback>
                <p:oleObj name="Equation" r:id="rId3" imgW="380988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493" y="2280992"/>
                        <a:ext cx="571182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Down Arrow 14"/>
          <p:cNvSpPr/>
          <p:nvPr/>
        </p:nvSpPr>
        <p:spPr>
          <a:xfrm>
            <a:off x="2793628" y="4505051"/>
            <a:ext cx="293084" cy="12099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150453" y="2872891"/>
            <a:ext cx="3286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No phase term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7760803"/>
              </p:ext>
            </p:extLst>
          </p:nvPr>
        </p:nvGraphicFramePr>
        <p:xfrm>
          <a:off x="383993" y="3149890"/>
          <a:ext cx="5405438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0" name="Equation" r:id="rId5" imgW="3606480" imgH="850680" progId="Equation.3">
                  <p:embed/>
                </p:oleObj>
              </mc:Choice>
              <mc:Fallback>
                <p:oleObj name="Equation" r:id="rId5" imgW="360648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993" y="3149890"/>
                        <a:ext cx="5405438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253600"/>
              </p:ext>
            </p:extLst>
          </p:nvPr>
        </p:nvGraphicFramePr>
        <p:xfrm>
          <a:off x="3251652" y="4755500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1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652" y="4755500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215868" y="4516097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8783372"/>
              </p:ext>
            </p:extLst>
          </p:nvPr>
        </p:nvGraphicFramePr>
        <p:xfrm>
          <a:off x="685800" y="5819454"/>
          <a:ext cx="531018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892" name="Equation" r:id="rId9" imgW="3543120" imgH="469800" progId="Equation.3">
                  <p:embed/>
                </p:oleObj>
              </mc:Choice>
              <mc:Fallback>
                <p:oleObj name="Equation" r:id="rId9" imgW="35431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819454"/>
                        <a:ext cx="5310187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838200" y="1330851"/>
            <a:ext cx="725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1 :SS/PBCH block, Option 2</a:t>
            </a:r>
            <a:r>
              <a:rPr lang="en-US" b="1" dirty="0"/>
              <a:t>: SS/PBCH </a:t>
            </a:r>
            <a:r>
              <a:rPr lang="en-US" b="1" dirty="0" smtClean="0"/>
              <a:t>block, PDCCH/PDSCH of RMSI</a:t>
            </a:r>
            <a:endParaRPr lang="en-US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267467" y="6288953"/>
            <a:ext cx="4205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Received signal shifted in frequency (no phase rotation after FFT)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150453" y="3132826"/>
            <a:ext cx="221147" cy="51677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ounded Rectangle 31"/>
          <p:cNvSpPr/>
          <p:nvPr/>
        </p:nvSpPr>
        <p:spPr>
          <a:xfrm>
            <a:off x="5571424" y="3135012"/>
            <a:ext cx="221147" cy="51677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01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1 and 2 (3/4)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823295"/>
              </p:ext>
            </p:extLst>
          </p:nvPr>
        </p:nvGraphicFramePr>
        <p:xfrm>
          <a:off x="400050" y="2622550"/>
          <a:ext cx="48577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6" name="Equation" r:id="rId3" imgW="3238200" imgH="469800" progId="Equation.3">
                  <p:embed/>
                </p:oleObj>
              </mc:Choice>
              <mc:Fallback>
                <p:oleObj name="Equation" r:id="rId3" imgW="32382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2622550"/>
                        <a:ext cx="48577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8181452"/>
              </p:ext>
            </p:extLst>
          </p:nvPr>
        </p:nvGraphicFramePr>
        <p:xfrm>
          <a:off x="458882" y="4533900"/>
          <a:ext cx="5046662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97" name="Equation" r:id="rId5" imgW="3365280" imgH="533160" progId="Equation.3">
                  <p:embed/>
                </p:oleObj>
              </mc:Choice>
              <mc:Fallback>
                <p:oleObj name="Equation" r:id="rId5" imgW="336528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8882" y="4533900"/>
                        <a:ext cx="5046662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588395" y="4203813"/>
            <a:ext cx="2139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Up-conversion signal waveform</a:t>
            </a:r>
            <a:endParaRPr lang="en-US" sz="12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1433371" y="2256557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8024" y="1788380"/>
            <a:ext cx="311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</a:rPr>
              <a:t>gNB</a:t>
            </a:r>
            <a:r>
              <a:rPr lang="en-US" b="1" i="1" dirty="0" smtClean="0">
                <a:solidFill>
                  <a:srgbClr val="C00000"/>
                </a:solidFill>
              </a:rPr>
              <a:t>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6713" y="1302592"/>
            <a:ext cx="8900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1: Other than SS/PBCH block, Option 2: Other than SS/PBCH, PDCCH/PDSCH of RMSI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073880" y="3299125"/>
            <a:ext cx="32863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No phase term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036653" y="2716590"/>
            <a:ext cx="221147" cy="516770"/>
          </a:xfrm>
          <a:prstGeom prst="round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1108496" y="2717130"/>
            <a:ext cx="221147" cy="516770"/>
          </a:xfrm>
          <a:prstGeom prst="roundRect">
            <a:avLst/>
          </a:prstGeom>
          <a:noFill/>
          <a:ln>
            <a:solidFill>
              <a:srgbClr val="C0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293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1 and 2 (4/4)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32062" y="1614802"/>
            <a:ext cx="2978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UE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67474" y="2008819"/>
            <a:ext cx="2401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Down-conversion signal waveform</a:t>
            </a:r>
            <a:endParaRPr lang="en-US" sz="1200" i="1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574493" y="2280992"/>
          <a:ext cx="57118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98" name="Equation" r:id="rId3" imgW="3809880" imgH="291960" progId="Equation.3">
                  <p:embed/>
                </p:oleObj>
              </mc:Choice>
              <mc:Fallback>
                <p:oleObj name="Equation" r:id="rId3" imgW="380988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4493" y="2280992"/>
                        <a:ext cx="571182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Down Arrow 14"/>
          <p:cNvSpPr/>
          <p:nvPr/>
        </p:nvSpPr>
        <p:spPr>
          <a:xfrm>
            <a:off x="2793628" y="4505051"/>
            <a:ext cx="293084" cy="12099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184923"/>
              </p:ext>
            </p:extLst>
          </p:nvPr>
        </p:nvGraphicFramePr>
        <p:xfrm>
          <a:off x="457200" y="3176474"/>
          <a:ext cx="7537451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899" name="Equation" r:id="rId5" imgW="5029200" imgH="850680" progId="Equation.3">
                  <p:embed/>
                </p:oleObj>
              </mc:Choice>
              <mc:Fallback>
                <p:oleObj name="Equation" r:id="rId5" imgW="50292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176474"/>
                        <a:ext cx="7537451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/>
          </p:nvPr>
        </p:nvGraphicFramePr>
        <p:xfrm>
          <a:off x="3251652" y="4755500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0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652" y="4755500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215868" y="4516097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/>
          </p:nvPr>
        </p:nvGraphicFramePr>
        <p:xfrm>
          <a:off x="685800" y="5819454"/>
          <a:ext cx="531018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01" name="Equation" r:id="rId9" imgW="3543120" imgH="469800" progId="Equation.3">
                  <p:embed/>
                </p:oleObj>
              </mc:Choice>
              <mc:Fallback>
                <p:oleObj name="Equation" r:id="rId9" imgW="354312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819454"/>
                        <a:ext cx="5310187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156713" y="1302592"/>
            <a:ext cx="8900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1: Other than SS/PBCH block, Option 2: Other than SS/PBCH, PDCCH/PDSCH of RMSI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267467" y="6288953"/>
            <a:ext cx="42055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Received signal shifted in frequency (no phase rotation after FFT)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1193428" y="3063868"/>
            <a:ext cx="1893284" cy="70485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2376765" y="2812737"/>
            <a:ext cx="3698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term that needs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6172200" y="2975785"/>
            <a:ext cx="1893284" cy="70485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1199179" y="3788709"/>
            <a:ext cx="1465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compensation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1622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3 (1/2)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2062" y="1614802"/>
            <a:ext cx="311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</a:rPr>
              <a:t>gNB</a:t>
            </a:r>
            <a:r>
              <a:rPr lang="en-US" b="1" i="1" dirty="0" smtClean="0">
                <a:solidFill>
                  <a:srgbClr val="C00000"/>
                </a:solidFill>
              </a:rPr>
              <a:t>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7671339"/>
              </p:ext>
            </p:extLst>
          </p:nvPr>
        </p:nvGraphicFramePr>
        <p:xfrm>
          <a:off x="6748777" y="4742293"/>
          <a:ext cx="23225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46" name="Equation" r:id="rId3" imgW="1549080" imgH="431640" progId="Equation.3">
                  <p:embed/>
                </p:oleObj>
              </mc:Choice>
              <mc:Fallback>
                <p:oleObj name="Equation" r:id="rId3" imgW="15490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8777" y="4742293"/>
                        <a:ext cx="2322512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518694" y="1282162"/>
            <a:ext cx="1465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all signals</a:t>
            </a:r>
            <a:endParaRPr lang="en-US" b="1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3922836"/>
              </p:ext>
            </p:extLst>
          </p:nvPr>
        </p:nvGraphicFramePr>
        <p:xfrm>
          <a:off x="208457" y="2422945"/>
          <a:ext cx="54864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47" name="Equation" r:id="rId5" imgW="3657600" imgH="469800" progId="Equation.3">
                  <p:embed/>
                </p:oleObj>
              </mc:Choice>
              <mc:Fallback>
                <p:oleObj name="Equation" r:id="rId5" imgW="36576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457" y="2422945"/>
                        <a:ext cx="54864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47800" y="2096812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838200" y="3834936"/>
            <a:ext cx="2139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Up-conversion signal waveform</a:t>
            </a:r>
            <a:endParaRPr lang="en-US" sz="1200" i="1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9831805"/>
              </p:ext>
            </p:extLst>
          </p:nvPr>
        </p:nvGraphicFramePr>
        <p:xfrm>
          <a:off x="238649" y="4065531"/>
          <a:ext cx="662622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48" name="Equation" r:id="rId7" imgW="4419360" imgH="939600" progId="Equation.3">
                  <p:embed/>
                </p:oleObj>
              </mc:Choice>
              <mc:Fallback>
                <p:oleObj name="Equation" r:id="rId7" imgW="441936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8649" y="4065531"/>
                        <a:ext cx="6626225" cy="1409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1509959"/>
              </p:ext>
            </p:extLst>
          </p:nvPr>
        </p:nvGraphicFramePr>
        <p:xfrm>
          <a:off x="76200" y="6115050"/>
          <a:ext cx="40751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49" name="Equation" r:id="rId9" imgW="2717640" imgH="342720" progId="Equation.3">
                  <p:embed/>
                </p:oleObj>
              </mc:Choice>
              <mc:Fallback>
                <p:oleObj name="Equation" r:id="rId9" imgW="271764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6115050"/>
                        <a:ext cx="4075113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Down Arrow 17"/>
          <p:cNvSpPr/>
          <p:nvPr/>
        </p:nvSpPr>
        <p:spPr>
          <a:xfrm>
            <a:off x="2438400" y="5475627"/>
            <a:ext cx="293084" cy="41082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947361" y="2452864"/>
            <a:ext cx="500439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222804" y="3440237"/>
            <a:ext cx="3698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term that needs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465116"/>
              </p:ext>
            </p:extLst>
          </p:nvPr>
        </p:nvGraphicFramePr>
        <p:xfrm>
          <a:off x="1325563" y="3195638"/>
          <a:ext cx="18732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50" name="Equation" r:id="rId11" imgW="1498320" imgH="253800" progId="Equation.3">
                  <p:embed/>
                </p:oleObj>
              </mc:Choice>
              <mc:Fallback>
                <p:oleObj name="Equation" r:id="rId11" imgW="14983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5563" y="3195638"/>
                        <a:ext cx="18732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ounded Rectangle 22"/>
          <p:cNvSpPr/>
          <p:nvPr/>
        </p:nvSpPr>
        <p:spPr>
          <a:xfrm>
            <a:off x="5148577" y="2438400"/>
            <a:ext cx="649039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4343400" y="4071963"/>
            <a:ext cx="1600200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5084871" y="3834936"/>
            <a:ext cx="1717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pre-compensation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822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3 (2/2)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2062" y="1614802"/>
            <a:ext cx="2978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</a:rPr>
              <a:t>UE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18694" y="1282162"/>
            <a:ext cx="1465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all signals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851792" y="2016017"/>
            <a:ext cx="24012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Down-conversion signal waveform</a:t>
            </a:r>
            <a:endParaRPr lang="en-US" sz="1200" i="1" dirty="0"/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054939"/>
              </p:ext>
            </p:extLst>
          </p:nvPr>
        </p:nvGraphicFramePr>
        <p:xfrm>
          <a:off x="396875" y="2281238"/>
          <a:ext cx="57118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51" name="Equation" r:id="rId3" imgW="3809880" imgH="291960" progId="Equation.3">
                  <p:embed/>
                </p:oleObj>
              </mc:Choice>
              <mc:Fallback>
                <p:oleObj name="Equation" r:id="rId3" imgW="3809880" imgH="291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2281238"/>
                        <a:ext cx="5711825" cy="438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Down Arrow 17"/>
          <p:cNvSpPr/>
          <p:nvPr/>
        </p:nvSpPr>
        <p:spPr>
          <a:xfrm>
            <a:off x="2793628" y="4505051"/>
            <a:ext cx="293084" cy="12099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1115422" y="2946680"/>
            <a:ext cx="1469520" cy="70485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1561538" y="2645341"/>
            <a:ext cx="3698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term that needs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921377"/>
              </p:ext>
            </p:extLst>
          </p:nvPr>
        </p:nvGraphicFramePr>
        <p:xfrm>
          <a:off x="334483" y="3051861"/>
          <a:ext cx="7575550" cy="127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52" name="Equation" r:id="rId5" imgW="5054400" imgH="850680" progId="Equation.3">
                  <p:embed/>
                </p:oleObj>
              </mc:Choice>
              <mc:Fallback>
                <p:oleObj name="Equation" r:id="rId5" imgW="505440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483" y="3051861"/>
                        <a:ext cx="7575550" cy="127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ounded Rectangle 22"/>
          <p:cNvSpPr/>
          <p:nvPr/>
        </p:nvSpPr>
        <p:spPr>
          <a:xfrm>
            <a:off x="6440513" y="2815854"/>
            <a:ext cx="1469520" cy="704850"/>
          </a:xfrm>
          <a:prstGeom prst="roundRect">
            <a:avLst/>
          </a:prstGeom>
          <a:noFill/>
          <a:ln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2437363"/>
              </p:ext>
            </p:extLst>
          </p:nvPr>
        </p:nvGraphicFramePr>
        <p:xfrm>
          <a:off x="3251652" y="4755500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53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1652" y="4755500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4215868" y="4516097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3931340"/>
              </p:ext>
            </p:extLst>
          </p:nvPr>
        </p:nvGraphicFramePr>
        <p:xfrm>
          <a:off x="398236" y="5789864"/>
          <a:ext cx="677703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54" name="Equation" r:id="rId9" imgW="4520880" imgH="469800" progId="Equation.3">
                  <p:embed/>
                </p:oleObj>
              </mc:Choice>
              <mc:Fallback>
                <p:oleObj name="Equation" r:id="rId9" imgW="45208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8236" y="5789864"/>
                        <a:ext cx="6777037" cy="704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828645" y="3651530"/>
            <a:ext cx="14657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compensation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39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of Phase Values Needed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633210"/>
              </p:ext>
            </p:extLst>
          </p:nvPr>
        </p:nvGraphicFramePr>
        <p:xfrm>
          <a:off x="304800" y="1410449"/>
          <a:ext cx="8534400" cy="36092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3400"/>
                <a:gridCol w="838200"/>
                <a:gridCol w="1193800"/>
                <a:gridCol w="1193800"/>
                <a:gridCol w="1193800"/>
                <a:gridCol w="1193800"/>
                <a:gridCol w="1193800"/>
                <a:gridCol w="1193800"/>
              </a:tblGrid>
              <a:tr h="152399">
                <a:tc rowSpan="2" gridSpan="2"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gNB</a:t>
                      </a:r>
                      <a:r>
                        <a:rPr lang="en-US" sz="1400" dirty="0" smtClean="0"/>
                        <a:t>/UE center frequency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Option 1</a:t>
                      </a:r>
                      <a:endParaRPr lang="en-US" sz="14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Option 2</a:t>
                      </a:r>
                      <a:endParaRPr lang="en-US" sz="14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Option 3</a:t>
                      </a:r>
                      <a:endParaRPr lang="en-US" sz="14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05396">
                <a:tc gridSpan="2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i="1" baseline="-25000" dirty="0" smtClean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i="1" baseline="-250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SS/PBCH</a:t>
                      </a:r>
                    </a:p>
                    <a:p>
                      <a:pPr algn="ctr"/>
                      <a:r>
                        <a:rPr lang="en-US" sz="1400" dirty="0" smtClean="0"/>
                        <a:t>RMSI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SSB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Other signal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TX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SS/PBCH</a:t>
                      </a:r>
                    </a:p>
                    <a:p>
                      <a:pPr algn="ctr"/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SSB</a:t>
                      </a:r>
                      <a:endParaRPr lang="en-US" sz="1400" i="1" baseline="-250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RMSI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RMSI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Other signal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TX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All signals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TX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13804"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err="1" smtClean="0"/>
                        <a:t>gNB</a:t>
                      </a:r>
                      <a:endParaRPr lang="en-US" sz="1400" dirty="0" smtClean="0"/>
                    </a:p>
                    <a:p>
                      <a:pPr algn="ctr"/>
                      <a:r>
                        <a:rPr lang="en-US" sz="1400" dirty="0" err="1" smtClean="0"/>
                        <a:t>f</a:t>
                      </a:r>
                      <a:r>
                        <a:rPr lang="en-US" sz="1400" baseline="-25000" dirty="0" err="1" smtClean="0"/>
                        <a:t>TX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613804">
                <a:tc row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UE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SS/PBCH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SSB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3804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RMSI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i="1" dirty="0" err="1" smtClean="0"/>
                        <a:t>f</a:t>
                      </a:r>
                      <a:r>
                        <a:rPr lang="en-US" sz="1400" i="1" baseline="-25000" dirty="0" err="1" smtClean="0"/>
                        <a:t>RMSI</a:t>
                      </a:r>
                      <a:endParaRPr lang="en-US" sz="1400" i="1" baseline="-25000" dirty="0" smtClean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None</a:t>
                      </a:r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</a:rPr>
                        <a:t>N/A</a:t>
                      </a:r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  <a:tr h="6726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Other signal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aseline="0" dirty="0" err="1" smtClean="0"/>
                        <a:t>f</a:t>
                      </a:r>
                      <a:r>
                        <a:rPr lang="en-US" sz="1400" baseline="-25000" dirty="0" err="1" smtClean="0"/>
                        <a:t>RX</a:t>
                      </a:r>
                      <a:endParaRPr lang="en-US" sz="1400" dirty="0" smtClean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1530477"/>
              </p:ext>
            </p:extLst>
          </p:nvPr>
        </p:nvGraphicFramePr>
        <p:xfrm>
          <a:off x="496887" y="5257692"/>
          <a:ext cx="2682875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6" name="Equation" r:id="rId4" imgW="2145960" imgH="253800" progId="Equation.3">
                  <p:embed/>
                </p:oleObj>
              </mc:Choice>
              <mc:Fallback>
                <p:oleObj name="Equation" r:id="rId4" imgW="214596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7" y="5257692"/>
                        <a:ext cx="2682875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022476"/>
              </p:ext>
            </p:extLst>
          </p:nvPr>
        </p:nvGraphicFramePr>
        <p:xfrm>
          <a:off x="6673850" y="5257800"/>
          <a:ext cx="196850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7" name="Equation" r:id="rId6" imgW="1574640" imgH="253800" progId="Equation.3">
                  <p:embed/>
                </p:oleObj>
              </mc:Choice>
              <mc:Fallback>
                <p:oleObj name="Equation" r:id="rId6" imgW="157464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3850" y="5257800"/>
                        <a:ext cx="196850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889965"/>
              </p:ext>
            </p:extLst>
          </p:nvPr>
        </p:nvGraphicFramePr>
        <p:xfrm>
          <a:off x="457200" y="5772149"/>
          <a:ext cx="27622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8" name="Equation" r:id="rId8" imgW="2209680" imgH="253800" progId="Equation.3">
                  <p:embed/>
                </p:oleObj>
              </mc:Choice>
              <mc:Fallback>
                <p:oleObj name="Equation" r:id="rId8" imgW="220968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5772149"/>
                        <a:ext cx="27622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2435997"/>
              </p:ext>
            </p:extLst>
          </p:nvPr>
        </p:nvGraphicFramePr>
        <p:xfrm>
          <a:off x="2009775" y="2552700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89" name="Equation" r:id="rId10" imgW="330120" imgH="203040" progId="Equation.3">
                  <p:embed/>
                </p:oleObj>
              </mc:Choice>
              <mc:Fallback>
                <p:oleObj name="Equation" r:id="rId10" imgW="3301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9775" y="2552700"/>
                        <a:ext cx="4953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0780616"/>
              </p:ext>
            </p:extLst>
          </p:nvPr>
        </p:nvGraphicFramePr>
        <p:xfrm>
          <a:off x="4356100" y="2552700"/>
          <a:ext cx="4953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0" name="Equation" r:id="rId12" imgW="330120" imgH="203040" progId="Equation.3">
                  <p:embed/>
                </p:oleObj>
              </mc:Choice>
              <mc:Fallback>
                <p:oleObj name="Equation" r:id="rId12" imgW="33012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2552700"/>
                        <a:ext cx="4953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5672484"/>
              </p:ext>
            </p:extLst>
          </p:nvPr>
        </p:nvGraphicFramePr>
        <p:xfrm>
          <a:off x="7978775" y="2552700"/>
          <a:ext cx="4572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1" name="Equation" r:id="rId14" imgW="304560" imgH="203040" progId="Equation.3">
                  <p:embed/>
                </p:oleObj>
              </mc:Choice>
              <mc:Fallback>
                <p:oleObj name="Equation" r:id="rId14" imgW="30456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78775" y="2552700"/>
                        <a:ext cx="4572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352117"/>
              </p:ext>
            </p:extLst>
          </p:nvPr>
        </p:nvGraphicFramePr>
        <p:xfrm>
          <a:off x="5633679" y="2553449"/>
          <a:ext cx="399600" cy="304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2" name="Equation" r:id="rId16" imgW="266400" imgH="203040" progId="Equation.3">
                  <p:embed/>
                </p:oleObj>
              </mc:Choice>
              <mc:Fallback>
                <p:oleObj name="Equation" r:id="rId16" imgW="2664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3679" y="2553449"/>
                        <a:ext cx="399600" cy="3045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6672726"/>
              </p:ext>
            </p:extLst>
          </p:nvPr>
        </p:nvGraphicFramePr>
        <p:xfrm>
          <a:off x="6686550" y="5772149"/>
          <a:ext cx="20002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3" name="Equation" r:id="rId18" imgW="1600200" imgH="253800" progId="Equation.3">
                  <p:embed/>
                </p:oleObj>
              </mc:Choice>
              <mc:Fallback>
                <p:oleObj name="Equation" r:id="rId18" imgW="160020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86550" y="5772149"/>
                        <a:ext cx="20002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54708863"/>
              </p:ext>
            </p:extLst>
          </p:nvPr>
        </p:nvGraphicFramePr>
        <p:xfrm>
          <a:off x="8016875" y="3811588"/>
          <a:ext cx="3810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4" name="Equation" r:id="rId20" imgW="253800" imgH="203040" progId="Equation.3">
                  <p:embed/>
                </p:oleObj>
              </mc:Choice>
              <mc:Fallback>
                <p:oleObj name="Equation" r:id="rId20" imgW="2538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6875" y="3811588"/>
                        <a:ext cx="3810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0363428"/>
              </p:ext>
            </p:extLst>
          </p:nvPr>
        </p:nvGraphicFramePr>
        <p:xfrm>
          <a:off x="2243433" y="4086126"/>
          <a:ext cx="582612" cy="18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5" name="Equation" r:id="rId22" imgW="723600" imgH="228600" progId="Equation.3">
                  <p:embed/>
                </p:oleObj>
              </mc:Choice>
              <mc:Fallback>
                <p:oleObj name="Equation" r:id="rId22" imgW="723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3433" y="4086126"/>
                        <a:ext cx="582612" cy="1839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5338040"/>
              </p:ext>
            </p:extLst>
          </p:nvPr>
        </p:nvGraphicFramePr>
        <p:xfrm>
          <a:off x="6707800" y="4433429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6" name="Equation" r:id="rId24" imgW="457200" imgH="203040" progId="Equation.3">
                  <p:embed/>
                </p:oleObj>
              </mc:Choice>
              <mc:Fallback>
                <p:oleObj name="Equation" r:id="rId24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7800" y="4433429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7304512"/>
              </p:ext>
            </p:extLst>
          </p:nvPr>
        </p:nvGraphicFramePr>
        <p:xfrm>
          <a:off x="4125946" y="4809363"/>
          <a:ext cx="520700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7" name="Equation" r:id="rId26" imgW="647640" imgH="228600" progId="Equation.3">
                  <p:embed/>
                </p:oleObj>
              </mc:Choice>
              <mc:Fallback>
                <p:oleObj name="Equation" r:id="rId26" imgW="64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5946" y="4809363"/>
                        <a:ext cx="520700" cy="184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9211938"/>
              </p:ext>
            </p:extLst>
          </p:nvPr>
        </p:nvGraphicFramePr>
        <p:xfrm>
          <a:off x="5490579" y="4433429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8" name="Equation" r:id="rId28" imgW="457200" imgH="203040" progId="Equation.3">
                  <p:embed/>
                </p:oleObj>
              </mc:Choice>
              <mc:Fallback>
                <p:oleObj name="Equation" r:id="rId28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0579" y="4433429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168053"/>
              </p:ext>
            </p:extLst>
          </p:nvPr>
        </p:nvGraphicFramePr>
        <p:xfrm>
          <a:off x="4353531" y="3786455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99" name="Equation" r:id="rId29" imgW="457200" imgH="203040" progId="Equation.3">
                  <p:embed/>
                </p:oleObj>
              </mc:Choice>
              <mc:Fallback>
                <p:oleObj name="Equation" r:id="rId29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3531" y="3786455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5404904"/>
              </p:ext>
            </p:extLst>
          </p:nvPr>
        </p:nvGraphicFramePr>
        <p:xfrm>
          <a:off x="5789613" y="4835525"/>
          <a:ext cx="573087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0" name="Equation" r:id="rId30" imgW="711000" imgH="228600" progId="Equation.3">
                  <p:embed/>
                </p:oleObj>
              </mc:Choice>
              <mc:Fallback>
                <p:oleObj name="Equation" r:id="rId30" imgW="7110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4835525"/>
                        <a:ext cx="573087" cy="184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833789"/>
              </p:ext>
            </p:extLst>
          </p:nvPr>
        </p:nvGraphicFramePr>
        <p:xfrm>
          <a:off x="3123217" y="3811588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1" name="Equation" r:id="rId32" imgW="457200" imgH="203040" progId="Equation.3">
                  <p:embed/>
                </p:oleObj>
              </mc:Choice>
              <mc:Fallback>
                <p:oleObj name="Equation" r:id="rId32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3217" y="3811588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583914"/>
              </p:ext>
            </p:extLst>
          </p:nvPr>
        </p:nvGraphicFramePr>
        <p:xfrm>
          <a:off x="3123217" y="4486320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2" name="Equation" r:id="rId33" imgW="457200" imgH="203040" progId="Equation.3">
                  <p:embed/>
                </p:oleObj>
              </mc:Choice>
              <mc:Fallback>
                <p:oleObj name="Equation" r:id="rId33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3217" y="4486320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7678022"/>
              </p:ext>
            </p:extLst>
          </p:nvPr>
        </p:nvGraphicFramePr>
        <p:xfrm>
          <a:off x="4625614" y="4099809"/>
          <a:ext cx="582612" cy="18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3" name="Equation" r:id="rId34" imgW="723600" imgH="228600" progId="Equation.3">
                  <p:embed/>
                </p:oleObj>
              </mc:Choice>
              <mc:Fallback>
                <p:oleObj name="Equation" r:id="rId34" imgW="723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5614" y="4099809"/>
                        <a:ext cx="582612" cy="1839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3168053"/>
              </p:ext>
            </p:extLst>
          </p:nvPr>
        </p:nvGraphicFramePr>
        <p:xfrm>
          <a:off x="4404175" y="4410702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4" name="Equation" r:id="rId36" imgW="457200" imgH="203040" progId="Equation.3">
                  <p:embed/>
                </p:oleObj>
              </mc:Choice>
              <mc:Fallback>
                <p:oleObj name="Equation" r:id="rId36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4175" y="4410702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836695"/>
              </p:ext>
            </p:extLst>
          </p:nvPr>
        </p:nvGraphicFramePr>
        <p:xfrm>
          <a:off x="4093181" y="4099809"/>
          <a:ext cx="520700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5" name="Equation" r:id="rId37" imgW="647640" imgH="228600" progId="Equation.3">
                  <p:embed/>
                </p:oleObj>
              </mc:Choice>
              <mc:Fallback>
                <p:oleObj name="Equation" r:id="rId37" imgW="64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3181" y="4099809"/>
                        <a:ext cx="520700" cy="184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749892"/>
              </p:ext>
            </p:extLst>
          </p:nvPr>
        </p:nvGraphicFramePr>
        <p:xfrm>
          <a:off x="1932592" y="4484305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6" name="Equation" r:id="rId39" imgW="457200" imgH="203040" progId="Equation.3">
                  <p:embed/>
                </p:oleObj>
              </mc:Choice>
              <mc:Fallback>
                <p:oleObj name="Equation" r:id="rId39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2592" y="4484305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7833789"/>
              </p:ext>
            </p:extLst>
          </p:nvPr>
        </p:nvGraphicFramePr>
        <p:xfrm>
          <a:off x="1932592" y="3841420"/>
          <a:ext cx="685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7" name="Equation" r:id="rId40" imgW="457200" imgH="203040" progId="Equation.3">
                  <p:embed/>
                </p:oleObj>
              </mc:Choice>
              <mc:Fallback>
                <p:oleObj name="Equation" r:id="rId40" imgW="457200" imgH="203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2592" y="3841420"/>
                        <a:ext cx="685800" cy="3048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235750"/>
              </p:ext>
            </p:extLst>
          </p:nvPr>
        </p:nvGraphicFramePr>
        <p:xfrm>
          <a:off x="3447068" y="4064238"/>
          <a:ext cx="582612" cy="1839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8" name="Equation" r:id="rId41" imgW="723600" imgH="228600" progId="Equation.3">
                  <p:embed/>
                </p:oleObj>
              </mc:Choice>
              <mc:Fallback>
                <p:oleObj name="Equation" r:id="rId41" imgW="72360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7068" y="4064238"/>
                        <a:ext cx="582612" cy="1839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836324"/>
              </p:ext>
            </p:extLst>
          </p:nvPr>
        </p:nvGraphicFramePr>
        <p:xfrm>
          <a:off x="1697946" y="4077759"/>
          <a:ext cx="520700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09" name="Equation" r:id="rId43" imgW="647640" imgH="228600" progId="Equation.3">
                  <p:embed/>
                </p:oleObj>
              </mc:Choice>
              <mc:Fallback>
                <p:oleObj name="Equation" r:id="rId43" imgW="64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7946" y="4077759"/>
                        <a:ext cx="520700" cy="184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37836324"/>
              </p:ext>
            </p:extLst>
          </p:nvPr>
        </p:nvGraphicFramePr>
        <p:xfrm>
          <a:off x="1717757" y="4819151"/>
          <a:ext cx="520700" cy="184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10" name="Equation" r:id="rId44" imgW="647640" imgH="228600" progId="Equation.3">
                  <p:embed/>
                </p:oleObj>
              </mc:Choice>
              <mc:Fallback>
                <p:oleObj name="Equation" r:id="rId44" imgW="6476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7757" y="4819151"/>
                        <a:ext cx="520700" cy="1841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5979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 evolution of phase compensation terms (1/2)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Let’s assume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Assume the Normal CP</a:t>
            </a:r>
            <a:endParaRPr lang="en-US" sz="240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F6220-262B-4A02-B0D2-59F395EC963B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251646"/>
              </p:ext>
            </p:extLst>
          </p:nvPr>
        </p:nvGraphicFramePr>
        <p:xfrm>
          <a:off x="769938" y="2232025"/>
          <a:ext cx="671512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4" name="Equation" r:id="rId3" imgW="596880" imgH="253800" progId="Equation.3">
                  <p:embed/>
                </p:oleObj>
              </mc:Choice>
              <mc:Fallback>
                <p:oleObj name="Equation" r:id="rId3" imgW="5968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9938" y="2232025"/>
                        <a:ext cx="671512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6885082"/>
              </p:ext>
            </p:extLst>
          </p:nvPr>
        </p:nvGraphicFramePr>
        <p:xfrm>
          <a:off x="777875" y="2676525"/>
          <a:ext cx="1028700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5" name="Equation" r:id="rId5" imgW="914400" imgH="253800" progId="Equation.3">
                  <p:embed/>
                </p:oleObj>
              </mc:Choice>
              <mc:Fallback>
                <p:oleObj name="Equation" r:id="rId5" imgW="9144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7875" y="2676525"/>
                        <a:ext cx="1028700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883670" y="2670976"/>
            <a:ext cx="336697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dirty="0"/>
              <a:t>#of OFDM symbols in a </a:t>
            </a:r>
            <a:r>
              <a:rPr lang="en-US" sz="1350" dirty="0" err="1"/>
              <a:t>subframe</a:t>
            </a:r>
            <a:r>
              <a:rPr lang="en-US" sz="1350" dirty="0"/>
              <a:t> (1 </a:t>
            </a:r>
            <a:r>
              <a:rPr lang="en-US" sz="1350" dirty="0" err="1"/>
              <a:t>ms</a:t>
            </a:r>
            <a:r>
              <a:rPr lang="en-US" sz="1350" dirty="0"/>
              <a:t>)</a:t>
            </a:r>
          </a:p>
        </p:txBody>
      </p:sp>
      <p:sp>
        <p:nvSpPr>
          <p:cNvPr id="13" name="Left Arrow 12"/>
          <p:cNvSpPr/>
          <p:nvPr/>
        </p:nvSpPr>
        <p:spPr>
          <a:xfrm>
            <a:off x="2093495" y="2682300"/>
            <a:ext cx="584735" cy="28875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1604831"/>
              </p:ext>
            </p:extLst>
          </p:nvPr>
        </p:nvGraphicFramePr>
        <p:xfrm>
          <a:off x="585788" y="3556345"/>
          <a:ext cx="8101012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6" name="Equation" r:id="rId7" imgW="7200720" imgH="787320" progId="Equation.3">
                  <p:embed/>
                </p:oleObj>
              </mc:Choice>
              <mc:Fallback>
                <p:oleObj name="Equation" r:id="rId7" imgW="7200720" imgH="7873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5788" y="3556345"/>
                        <a:ext cx="8101012" cy="885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5231827"/>
              </p:ext>
            </p:extLst>
          </p:nvPr>
        </p:nvGraphicFramePr>
        <p:xfrm>
          <a:off x="996950" y="5060950"/>
          <a:ext cx="6443663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7" name="Equation" r:id="rId9" imgW="5727600" imgH="1244520" progId="Equation.3">
                  <p:embed/>
                </p:oleObj>
              </mc:Choice>
              <mc:Fallback>
                <p:oleObj name="Equation" r:id="rId9" imgW="5727600" imgH="124452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96950" y="5060950"/>
                        <a:ext cx="6443663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8077530"/>
              </p:ext>
            </p:extLst>
          </p:nvPr>
        </p:nvGraphicFramePr>
        <p:xfrm>
          <a:off x="5342142" y="4680516"/>
          <a:ext cx="1113235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8" name="Equation" r:id="rId11" imgW="990360" imgH="431640" progId="Equation.3">
                  <p:embed/>
                </p:oleObj>
              </mc:Choice>
              <mc:Fallback>
                <p:oleObj name="Equation" r:id="rId11" imgW="99036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5342142" y="4680516"/>
                        <a:ext cx="1113235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Bent Arrow 18"/>
          <p:cNvSpPr/>
          <p:nvPr/>
        </p:nvSpPr>
        <p:spPr>
          <a:xfrm rot="16200000" flipH="1">
            <a:off x="4738226" y="4686632"/>
            <a:ext cx="323260" cy="696073"/>
          </a:xfrm>
          <a:prstGeom prst="bentArrow">
            <a:avLst>
              <a:gd name="adj1" fmla="val 26237"/>
              <a:gd name="adj2" fmla="val 33655"/>
              <a:gd name="adj3" fmla="val 34892"/>
              <a:gd name="adj4" fmla="val 425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9171292"/>
              </p:ext>
            </p:extLst>
          </p:nvPr>
        </p:nvGraphicFramePr>
        <p:xfrm>
          <a:off x="6707188" y="4744817"/>
          <a:ext cx="955675" cy="25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99" name="Equation" r:id="rId13" imgW="850680" imgH="228600" progId="Equation.3">
                  <p:embed/>
                </p:oleObj>
              </mc:Choice>
              <mc:Fallback>
                <p:oleObj name="Equation" r:id="rId13" imgW="850680" imgH="228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707188" y="4744817"/>
                        <a:ext cx="955675" cy="257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1021609"/>
              </p:ext>
            </p:extLst>
          </p:nvPr>
        </p:nvGraphicFramePr>
        <p:xfrm>
          <a:off x="7964187" y="4651582"/>
          <a:ext cx="542925" cy="442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0" name="Equation" r:id="rId15" imgW="482400" imgH="393480" progId="Equation.3">
                  <p:embed/>
                </p:oleObj>
              </mc:Choice>
              <mc:Fallback>
                <p:oleObj name="Equation" r:id="rId15" imgW="48240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964187" y="4651582"/>
                        <a:ext cx="542925" cy="4429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8709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 evolution </a:t>
            </a:r>
            <a:r>
              <a:rPr lang="en-US" dirty="0"/>
              <a:t>of phase compensation </a:t>
            </a:r>
            <a:r>
              <a:rPr lang="en-US" dirty="0" smtClean="0"/>
              <a:t>terms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(continue from previous slide)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Thus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The number of phase compensation terms is limited for all options</a:t>
            </a:r>
          </a:p>
          <a:p>
            <a:r>
              <a:rPr lang="en-US" sz="2400" dirty="0" smtClean="0"/>
              <a:t>The </a:t>
            </a:r>
            <a:r>
              <a:rPr lang="en-US" sz="2400" dirty="0"/>
              <a:t>sequence of phase compensation terms repeats with </a:t>
            </a:r>
          </a:p>
          <a:p>
            <a:pPr lvl="1"/>
            <a:r>
              <a:rPr lang="en-US" sz="2000" dirty="0"/>
              <a:t>1 </a:t>
            </a:r>
            <a:r>
              <a:rPr lang="en-US" sz="2000" dirty="0" err="1"/>
              <a:t>ms</a:t>
            </a:r>
            <a:r>
              <a:rPr lang="en-US" sz="2000" dirty="0"/>
              <a:t> </a:t>
            </a:r>
            <a:r>
              <a:rPr lang="en-US" sz="2000" dirty="0" smtClean="0"/>
              <a:t>periodicity, if </a:t>
            </a:r>
            <a:r>
              <a:rPr lang="en-US" sz="2000" dirty="0"/>
              <a:t>the carrier difference is multiple of </a:t>
            </a:r>
            <a:r>
              <a:rPr lang="en-US" sz="2000" dirty="0" smtClean="0"/>
              <a:t>1kHz</a:t>
            </a:r>
          </a:p>
          <a:p>
            <a:pPr lvl="1"/>
            <a:r>
              <a:rPr lang="en-US" sz="2000" dirty="0" smtClean="0"/>
              <a:t>0.5 </a:t>
            </a:r>
            <a:r>
              <a:rPr lang="en-US" sz="2000" dirty="0" err="1" smtClean="0"/>
              <a:t>ms</a:t>
            </a:r>
            <a:r>
              <a:rPr lang="en-US" sz="2000" dirty="0" smtClean="0"/>
              <a:t> periodicity, if the carrier difference is multiple of 2kHz</a:t>
            </a:r>
          </a:p>
          <a:p>
            <a:pPr lvl="1"/>
            <a:r>
              <a:rPr lang="en-US" sz="2000" dirty="0" smtClean="0"/>
              <a:t>2 </a:t>
            </a:r>
            <a:r>
              <a:rPr lang="en-US" sz="2000" dirty="0" err="1" smtClean="0"/>
              <a:t>ms</a:t>
            </a:r>
            <a:r>
              <a:rPr lang="en-US" sz="2000" dirty="0" smtClean="0"/>
              <a:t> periodicity, if the carrier difference is multiple of 0.5kHz</a:t>
            </a:r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F6220-262B-4A02-B0D2-59F395EC963B}" type="slidenum">
              <a:rPr lang="en-US" smtClean="0"/>
              <a:t>17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8911229"/>
              </p:ext>
            </p:extLst>
          </p:nvPr>
        </p:nvGraphicFramePr>
        <p:xfrm>
          <a:off x="1046571" y="2271712"/>
          <a:ext cx="1557337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4" name="Equation" r:id="rId3" imgW="1384200" imgH="431640" progId="Equation.3">
                  <p:embed/>
                </p:oleObj>
              </mc:Choice>
              <mc:Fallback>
                <p:oleObj name="Equation" r:id="rId3" imgW="138420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6571" y="2271712"/>
                        <a:ext cx="1557337" cy="485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Oval 7"/>
          <p:cNvSpPr/>
          <p:nvPr/>
        </p:nvSpPr>
        <p:spPr>
          <a:xfrm>
            <a:off x="1981200" y="2221973"/>
            <a:ext cx="603182" cy="61437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10" name="Straight Arrow Connector 9"/>
          <p:cNvCxnSpPr>
            <a:endCxn id="8" idx="6"/>
          </p:cNvCxnSpPr>
          <p:nvPr/>
        </p:nvCxnSpPr>
        <p:spPr>
          <a:xfrm flipH="1">
            <a:off x="2584382" y="2514600"/>
            <a:ext cx="1301818" cy="14561"/>
          </a:xfrm>
          <a:prstGeom prst="straightConnector1">
            <a:avLst/>
          </a:prstGeom>
          <a:ln w="25400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027906" y="2311910"/>
                <a:ext cx="4658894" cy="524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350" dirty="0" smtClean="0"/>
                  <a:t>Always integer since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1350" dirty="0">
                        <a:latin typeface="Cambria Math" panose="02040503050406030204" pitchFamily="18" charset="0"/>
                      </a:rPr>
                      <m:t>Δ</m:t>
                    </m:r>
                    <m:sSub>
                      <m:sSubPr>
                        <m:ctrlPr>
                          <a:rPr lang="en-US" sz="1350" i="1" dirty="0" err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50" i="1" dirty="0" err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1350" i="1" dirty="0" err="1">
                            <a:latin typeface="Cambria Math" panose="02040503050406030204" pitchFamily="18" charset="0"/>
                          </a:rPr>
                          <m:t>𝑟𝑒𝑓</m:t>
                        </m:r>
                      </m:sub>
                    </m:sSub>
                    <m:r>
                      <a:rPr lang="en-US" sz="1350" i="1" dirty="0">
                        <a:latin typeface="Cambria Math" panose="02040503050406030204" pitchFamily="18" charset="0"/>
                      </a:rPr>
                      <m:t>=15 </m:t>
                    </m:r>
                    <m:r>
                      <a:rPr lang="en-US" sz="1350" i="1" dirty="0">
                        <a:latin typeface="Cambria Math" panose="02040503050406030204" pitchFamily="18" charset="0"/>
                      </a:rPr>
                      <m:t>𝑘𝐻𝑧</m:t>
                    </m:r>
                  </m:oMath>
                </a14:m>
                <a:r>
                  <a:rPr lang="en-US" sz="135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350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350" i="1" dirty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sz="1350" b="0" i="1" dirty="0" smtClean="0">
                            <a:latin typeface="Cambria Math" panose="02040503050406030204" pitchFamily="18" charset="0"/>
                          </a:rPr>
                          <m:t>𝑡𝑥</m:t>
                        </m:r>
                        <m:r>
                          <a:rPr lang="en-US" sz="1350" b="0" i="1" dirty="0" smtClean="0">
                            <a:latin typeface="Cambria Math" panose="02040503050406030204" pitchFamily="18" charset="0"/>
                          </a:rPr>
                          <m:t>/</m:t>
                        </m:r>
                        <m:r>
                          <a:rPr lang="en-US" sz="1350" b="0" i="1" dirty="0" smtClean="0">
                            <a:latin typeface="Cambria Math" panose="02040503050406030204" pitchFamily="18" charset="0"/>
                          </a:rPr>
                          <m:t>𝑟𝑥</m:t>
                        </m:r>
                      </m:sub>
                    </m:sSub>
                  </m:oMath>
                </a14:m>
                <a:r>
                  <a:rPr lang="en-US" sz="1350" dirty="0"/>
                  <a:t> has integer number of kHz </a:t>
                </a:r>
                <a:r>
                  <a:rPr lang="en-US" sz="1350" dirty="0" smtClean="0"/>
                  <a:t>all options</a:t>
                </a:r>
                <a:endParaRPr lang="en-US" sz="135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906" y="2311910"/>
                <a:ext cx="4658894" cy="524439"/>
              </a:xfrm>
              <a:prstGeom prst="rect">
                <a:avLst/>
              </a:prstGeom>
              <a:blipFill rotWithShape="0">
                <a:blip r:embed="rId5"/>
                <a:stretch>
                  <a:fillRect l="-393" b="-116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8418178"/>
              </p:ext>
            </p:extLst>
          </p:nvPr>
        </p:nvGraphicFramePr>
        <p:xfrm>
          <a:off x="911191" y="3581400"/>
          <a:ext cx="137160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5" name="Equation" r:id="rId6" imgW="914400" imgH="291960" progId="Equation.3">
                  <p:embed/>
                </p:oleObj>
              </mc:Choice>
              <mc:Fallback>
                <p:oleObj name="Equation" r:id="rId6" imgW="914400" imgH="291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11191" y="3581400"/>
                        <a:ext cx="1371600" cy="4381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282238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Examples of Phase Values Needed in FR1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62400" cy="4525963"/>
          </a:xfrm>
        </p:spPr>
        <p:txBody>
          <a:bodyPr>
            <a:normAutofit/>
          </a:bodyPr>
          <a:lstStyle/>
          <a:p>
            <a:r>
              <a:rPr lang="en-US" sz="1600" dirty="0"/>
              <a:t>For 15kHz SCS, 14 values and repeats every 1ms (carrier frequency is N*1kHz for FR1</a:t>
            </a:r>
            <a:r>
              <a:rPr lang="en-US" sz="1600" dirty="0" smtClean="0"/>
              <a:t>)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For </a:t>
            </a:r>
            <a:r>
              <a:rPr lang="en-US" sz="1600" dirty="0"/>
              <a:t>30kHz SCS, 28 values and repeats every 1ms (carrier frequency is N*1kHz for FR1)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4610100" y="1600199"/>
            <a:ext cx="396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For 60kHz SCS, 56 values and repeats every 1ms (if carrier frequency is N*1kHz for FR1</a:t>
            </a:r>
            <a:r>
              <a:rPr lang="en-US" sz="1600" dirty="0" smtClean="0"/>
              <a:t>)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</p:txBody>
      </p:sp>
      <p:pic>
        <p:nvPicPr>
          <p:cNvPr id="23592" name="Picture 1" descr="cid:image005.png@01D37B44.204287E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" y="2394743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91" name="Picture 2" descr="cid:image006.png@01D37B44.204287E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559" y="2378723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90" name="Picture 3" descr="cid:image008.png@01D37B44.204287E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642589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9" name="Picture 4" descr="cid:image010.png@01D37B44.204287E0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0175" y="4642589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4" name="Picture 9" descr="cid:image026.png@01D37B44.204287E0"/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1359" y="2436019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3" name="Picture 10" descr="cid:image028.png@01D37B44.204287E0"/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468453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5475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Examples of Phase Values Needed in FR2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962400" cy="4525963"/>
          </a:xfrm>
        </p:spPr>
        <p:txBody>
          <a:bodyPr>
            <a:normAutofit/>
          </a:bodyPr>
          <a:lstStyle/>
          <a:p>
            <a:r>
              <a:rPr lang="en-US" sz="1600" dirty="0"/>
              <a:t>For 60kHz SCS, 23 values and repeats every 0.5ms (if carrier frequency is N*2kHz for FR2</a:t>
            </a:r>
            <a:r>
              <a:rPr lang="en-US" sz="1600" dirty="0" smtClean="0"/>
              <a:t>)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r>
              <a:rPr lang="en-US" sz="1600" dirty="0"/>
              <a:t>For 120kHz SCS, 56 values and repeats every 0.5ms (carrier frequency is N*2kHz for FR2)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4610100" y="1600199"/>
            <a:ext cx="396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For 240kHz SCS, 112 values and repeats every 0.5ms (carrier frequency is N*2kHz for FR2</a:t>
            </a:r>
            <a:r>
              <a:rPr lang="en-US" sz="1600" dirty="0" smtClean="0"/>
              <a:t>)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pPr lvl="1"/>
            <a:r>
              <a:rPr lang="en-US" sz="1200" dirty="0" smtClean="0"/>
              <a:t>only </a:t>
            </a:r>
            <a:r>
              <a:rPr lang="en-US" sz="1200" dirty="0"/>
              <a:t>applies to SS/PBCH Blocks (and since phase continuity between SS/PBCH is not required and not likely possible due to </a:t>
            </a:r>
            <a:r>
              <a:rPr lang="en-US" sz="1200" dirty="0" err="1"/>
              <a:t>precoder</a:t>
            </a:r>
            <a:r>
              <a:rPr lang="en-US" sz="1200" dirty="0"/>
              <a:t> vector switching transmit schemes, therefore only </a:t>
            </a:r>
            <a:r>
              <a:rPr lang="en-US" sz="1200" b="1" dirty="0"/>
              <a:t>4</a:t>
            </a:r>
            <a:r>
              <a:rPr lang="en-US" sz="1200" dirty="0"/>
              <a:t> phase values is strictly </a:t>
            </a:r>
            <a:r>
              <a:rPr lang="en-US" sz="1200" dirty="0" smtClean="0"/>
              <a:t>required for both </a:t>
            </a:r>
            <a:r>
              <a:rPr lang="en-US" sz="1200" dirty="0" err="1" smtClean="0"/>
              <a:t>gNB</a:t>
            </a:r>
            <a:r>
              <a:rPr lang="en-US" sz="1200" dirty="0" smtClean="0"/>
              <a:t> and UE)</a:t>
            </a:r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</p:txBody>
      </p:sp>
      <p:pic>
        <p:nvPicPr>
          <p:cNvPr id="23582" name="Picture 11" descr="cid:image039.png@01D37B44.204287E0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79975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81" name="Picture 12" descr="cid:image040.png@01D37B44.204287E0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855" y="2579974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14" descr="cid:image041.png@01D37B44.204287E0"/>
          <p:cNvPicPr>
            <a:picLocks noChangeAspect="1" noChangeArrowheads="1"/>
          </p:cNvPicPr>
          <p:nvPr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73" y="5019675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3" descr="cid:image042.png@01D37B44.204287E0"/>
          <p:cNvPicPr>
            <a:picLocks noChangeAspect="1" noChangeArrowheads="1"/>
          </p:cNvPicPr>
          <p:nvPr/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859" y="5019675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" descr="cid:image043.png@01D37B44.204287E0"/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852" y="2514600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" descr="cid:image044.png@01D37B44.204287E0"/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078" y="2522899"/>
            <a:ext cx="1638300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9403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List of 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Down-selection among options:</a:t>
            </a:r>
          </a:p>
          <a:p>
            <a:pPr lvl="1"/>
            <a:r>
              <a:rPr lang="en-US" sz="1600" dirty="0" smtClean="0"/>
              <a:t>Option 1)</a:t>
            </a:r>
          </a:p>
          <a:p>
            <a:pPr lvl="2"/>
            <a:r>
              <a:rPr lang="en-US" sz="1400" dirty="0" err="1" smtClean="0"/>
              <a:t>gNB</a:t>
            </a:r>
            <a:r>
              <a:rPr lang="en-US" sz="1400" dirty="0" smtClean="0"/>
              <a:t> </a:t>
            </a:r>
            <a:r>
              <a:rPr lang="en-US" sz="1400" dirty="0"/>
              <a:t>pre-compensates phase of OFDM symbols of SS/PBCH using center frequency of SS/PBCH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RMSI PDCCH and PDSCH using center frequency of SS/PBCH</a:t>
            </a:r>
          </a:p>
          <a:p>
            <a:pPr lvl="2"/>
            <a:r>
              <a:rPr lang="en-US" sz="1400" dirty="0"/>
              <a:t>For all other signals/channels, </a:t>
            </a:r>
            <a:r>
              <a:rPr lang="en-US" sz="1400" dirty="0" err="1"/>
              <a:t>gNB</a:t>
            </a:r>
            <a:r>
              <a:rPr lang="en-US" sz="1400" dirty="0"/>
              <a:t> does not pre-compensate phase</a:t>
            </a:r>
          </a:p>
          <a:p>
            <a:pPr lvl="2"/>
            <a:r>
              <a:rPr lang="en-US" sz="1400" dirty="0"/>
              <a:t>Note: UE will utilize channel bandwidth and k0 signaling in RMSI for any needed </a:t>
            </a:r>
            <a:r>
              <a:rPr lang="en-US" sz="1400" dirty="0" smtClean="0"/>
              <a:t>compensation</a:t>
            </a:r>
          </a:p>
          <a:p>
            <a:pPr lvl="1"/>
            <a:r>
              <a:rPr lang="en-US" sz="1600" dirty="0"/>
              <a:t>Option </a:t>
            </a:r>
            <a:r>
              <a:rPr lang="en-US" sz="1600" dirty="0" smtClean="0"/>
              <a:t>2)</a:t>
            </a:r>
            <a:endParaRPr lang="en-US" sz="1600" dirty="0"/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SS/PBCH using center frequency of SS/PBCH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phase of OFDM symbols of RMSI PDCCH and PDSCH using center frequency of RMSI CORESET</a:t>
            </a:r>
          </a:p>
          <a:p>
            <a:pPr lvl="2"/>
            <a:r>
              <a:rPr lang="en-US" sz="1400" dirty="0"/>
              <a:t>For all other signals/channels, </a:t>
            </a:r>
            <a:r>
              <a:rPr lang="en-US" sz="1400" dirty="0" err="1"/>
              <a:t>gNB</a:t>
            </a:r>
            <a:r>
              <a:rPr lang="en-US" sz="1400" dirty="0"/>
              <a:t> does not pre-compensate phase.</a:t>
            </a:r>
          </a:p>
          <a:p>
            <a:pPr lvl="2"/>
            <a:r>
              <a:rPr lang="en-US" sz="1400" dirty="0" smtClean="0"/>
              <a:t>Note: UE </a:t>
            </a:r>
            <a:r>
              <a:rPr lang="en-US" sz="1400" dirty="0"/>
              <a:t>will utilize channel bandwidth and k0 signaling in RMSI for any needed compensation</a:t>
            </a:r>
          </a:p>
          <a:p>
            <a:pPr lvl="1"/>
            <a:r>
              <a:rPr lang="en-US" sz="1600" dirty="0" smtClean="0"/>
              <a:t>Option 3)</a:t>
            </a:r>
          </a:p>
          <a:p>
            <a:pPr lvl="2"/>
            <a:r>
              <a:rPr lang="en-US" sz="1400" dirty="0" err="1"/>
              <a:t>gNB</a:t>
            </a:r>
            <a:r>
              <a:rPr lang="en-US" sz="1400" dirty="0"/>
              <a:t> pre-compensates all OFDM symbols using </a:t>
            </a:r>
            <a:r>
              <a:rPr lang="en-US" sz="1400" dirty="0" smtClean="0"/>
              <a:t>center </a:t>
            </a:r>
            <a:r>
              <a:rPr lang="en-US" sz="1400" dirty="0"/>
              <a:t>frequency of its own center </a:t>
            </a:r>
            <a:r>
              <a:rPr lang="en-US" sz="1400" dirty="0" smtClean="0"/>
              <a:t>frequency</a:t>
            </a:r>
          </a:p>
          <a:p>
            <a:pPr lvl="2"/>
            <a:r>
              <a:rPr lang="en-US" sz="1400" dirty="0" smtClean="0"/>
              <a:t>Note: UE will use its own center frequency for compensation of all signals received.</a:t>
            </a:r>
            <a:endParaRPr 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685800" y="6110348"/>
            <a:ext cx="5712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</a:t>
            </a:r>
          </a:p>
          <a:p>
            <a:r>
              <a:rPr lang="en-US" sz="1200" dirty="0" smtClean="0"/>
              <a:t>Pre-compensation refers to multiplication of a phase term for each OFDM symbol at </a:t>
            </a:r>
            <a:r>
              <a:rPr lang="en-US" sz="1200" dirty="0" err="1" smtClean="0"/>
              <a:t>gNB</a:t>
            </a:r>
            <a:endParaRPr lang="en-US" sz="1200" dirty="0" smtClean="0"/>
          </a:p>
          <a:p>
            <a:r>
              <a:rPr lang="en-US" sz="1200" dirty="0" smtClean="0"/>
              <a:t>Compensation refers to multiplication of a phase term for each OFDM symbol at UE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456432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Distribution of Phase Values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Example of Below 6 GHz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0" y="2133600"/>
            <a:ext cx="4851000" cy="3633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545" y="2209800"/>
            <a:ext cx="4851000" cy="363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922" y="5802997"/>
            <a:ext cx="3619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Phase Distribution from the phase compensation value depend on the carrier frequency difference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916106" y="5842800"/>
            <a:ext cx="3619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Phase Distribution from the phase compensation value depend on the absolute carrier frequency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498200" y="6420262"/>
            <a:ext cx="640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Conclusion: No significant phase distribution difference is observed between option 1, 2, and 3</a:t>
            </a:r>
            <a:endParaRPr lang="en-US" sz="1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2660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Distribution of Phase Values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Example of Below 6 GHz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94922" y="5802997"/>
            <a:ext cx="3619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Phase Distribution from the phase compensation value depend on the carrier frequency difference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4916106" y="5842800"/>
            <a:ext cx="3619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Phase Distribution from the phase compensation value depend on the absolute carrier frequency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1498200" y="6420262"/>
            <a:ext cx="6400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FF0000"/>
                </a:solidFill>
              </a:rPr>
              <a:t>Conclusion: No significant phase distribution difference is observed between option 1, 2, and 3</a:t>
            </a:r>
            <a:endParaRPr lang="en-US" sz="1200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17" y="2169997"/>
            <a:ext cx="4851000" cy="363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7742" y="2151902"/>
            <a:ext cx="4851000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108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Specification Changes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506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Potential Specification Changes </a:t>
            </a:r>
            <a:r>
              <a:rPr lang="en-US" sz="3200" dirty="0" smtClean="0"/>
              <a:t>for </a:t>
            </a:r>
            <a:r>
              <a:rPr lang="en-US" sz="3200" dirty="0" smtClean="0"/>
              <a:t>Option 1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317828" y="1365659"/>
            <a:ext cx="5087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Define one new OFDM symbol generation equation</a:t>
            </a:r>
            <a:endParaRPr lang="en-US" b="1" i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222375" y="3413125"/>
          <a:ext cx="2921000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4" name="Equation" r:id="rId3" imgW="2336760" imgH="457200" progId="Equation.3">
                  <p:embed/>
                </p:oleObj>
              </mc:Choice>
              <mc:Fallback>
                <p:oleObj name="Equation" r:id="rId3" imgW="233676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3413125"/>
                        <a:ext cx="2921000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92409" y="2780198"/>
          <a:ext cx="49339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5" name="Equation" r:id="rId5" imgW="3288960" imgH="469800" progId="Equation.3">
                  <p:embed/>
                </p:oleObj>
              </mc:Choice>
              <mc:Fallback>
                <p:oleObj name="Equation" r:id="rId5" imgW="3288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409" y="2780198"/>
                        <a:ext cx="49339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7828" y="2278179"/>
            <a:ext cx="5853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SS/PBCH block, and PDCCH of RMSI and PDSCH of RMSI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5089504"/>
            <a:ext cx="117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Otherwise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9182" y="4228963"/>
            <a:ext cx="120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PRACH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4114" y="4598295"/>
            <a:ext cx="3677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PRACH OFDM symbol generation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838200" y="5617722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617722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051071" y="2801642"/>
            <a:ext cx="2829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</a:t>
            </a:r>
            <a:r>
              <a:rPr lang="en-US" baseline="-25000" dirty="0" err="1"/>
              <a:t>SSB</a:t>
            </a:r>
            <a:r>
              <a:rPr lang="en-US" dirty="0"/>
              <a:t> is the </a:t>
            </a:r>
            <a:r>
              <a:rPr lang="en-US" dirty="0" smtClean="0"/>
              <a:t>frequency </a:t>
            </a:r>
            <a:r>
              <a:rPr lang="en-US" dirty="0"/>
              <a:t>location of the center of the </a:t>
            </a:r>
            <a:r>
              <a:rPr lang="en-US" dirty="0" smtClean="0"/>
              <a:t>SS/PBCH </a:t>
            </a:r>
            <a:r>
              <a:rPr lang="en-US" dirty="0"/>
              <a:t>PRB</a:t>
            </a:r>
          </a:p>
          <a:p>
            <a:r>
              <a:rPr lang="en-US" dirty="0"/>
              <a:t>minus the frequency location of the center of the </a:t>
            </a:r>
            <a:r>
              <a:rPr lang="en-US" dirty="0" smtClean="0"/>
              <a:t>NR signal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309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Potential Specification Changes for Option </a:t>
            </a:r>
            <a:r>
              <a:rPr lang="en-US" sz="3200" dirty="0" smtClean="0"/>
              <a:t>2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461513" y="1320630"/>
            <a:ext cx="5098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Define two new OFDM symbol generation equation</a:t>
            </a:r>
            <a:endParaRPr lang="en-US" b="1" i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169988" y="3998913"/>
          <a:ext cx="3000375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8" name="Equation" r:id="rId3" imgW="2400120" imgH="457200" progId="Equation.3">
                  <p:embed/>
                </p:oleObj>
              </mc:Choice>
              <mc:Fallback>
                <p:oleObj name="Equation" r:id="rId3" imgW="240012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3998913"/>
                        <a:ext cx="3000375" cy="571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80327" y="3367044"/>
          <a:ext cx="493395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9" name="Equation" r:id="rId5" imgW="3288960" imgH="469800" progId="Equation.3">
                  <p:embed/>
                </p:oleObj>
              </mc:Choice>
              <mc:Fallback>
                <p:oleObj name="Equation" r:id="rId5" imgW="328896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327" y="3367044"/>
                        <a:ext cx="493395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2997712"/>
            <a:ext cx="3926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PDCCH of RMSI and PDSCH of RMSI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064868" y="3596329"/>
            <a:ext cx="2829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f</a:t>
            </a:r>
            <a:r>
              <a:rPr lang="en-US" baseline="-25000" dirty="0" err="1" smtClean="0"/>
              <a:t>RMSI</a:t>
            </a:r>
            <a:r>
              <a:rPr lang="en-US" dirty="0" smtClean="0"/>
              <a:t> </a:t>
            </a:r>
            <a:r>
              <a:rPr lang="en-US" dirty="0"/>
              <a:t>is the </a:t>
            </a:r>
            <a:r>
              <a:rPr lang="en-US" dirty="0" smtClean="0"/>
              <a:t>frequency </a:t>
            </a:r>
            <a:r>
              <a:rPr lang="en-US" dirty="0"/>
              <a:t>location of the center of the </a:t>
            </a:r>
            <a:r>
              <a:rPr lang="en-US" dirty="0" smtClean="0"/>
              <a:t>RMSI CORESET </a:t>
            </a:r>
            <a:r>
              <a:rPr lang="en-US" dirty="0"/>
              <a:t>PRB</a:t>
            </a:r>
          </a:p>
          <a:p>
            <a:r>
              <a:rPr lang="en-US" dirty="0"/>
              <a:t>minus the frequency location of the center of the </a:t>
            </a:r>
            <a:r>
              <a:rPr lang="en-US" dirty="0" smtClean="0"/>
              <a:t>NR signal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400" y="5472532"/>
            <a:ext cx="11766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Otherwise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29182" y="4611991"/>
            <a:ext cx="1203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PRACH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894114" y="4981323"/>
            <a:ext cx="3677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Use PRACH OFDM symbol generation</a:t>
            </a:r>
            <a:endParaRPr lang="en-US" dirty="0"/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1123297" y="5834244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0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297" y="5834244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71577" y="1844690"/>
            <a:ext cx="2119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For SS/PBCH block, I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93212" y="2361987"/>
            <a:ext cx="3456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equation as in option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244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Potential Specification Changes for Option </a:t>
            </a:r>
            <a:r>
              <a:rPr lang="en-US" sz="3200" dirty="0" smtClean="0"/>
              <a:t>3</a:t>
            </a:r>
            <a:endParaRPr lang="en-US" sz="32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1158156" y="3575052"/>
          <a:ext cx="1542780" cy="36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Equation" r:id="rId3" imgW="1028520" imgH="241200" progId="Equation.3">
                  <p:embed/>
                </p:oleObj>
              </mc:Choice>
              <mc:Fallback>
                <p:oleObj name="Equation" r:id="rId3" imgW="102852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58156" y="3575052"/>
                        <a:ext cx="1542780" cy="361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ight Arrow 4"/>
          <p:cNvSpPr/>
          <p:nvPr/>
        </p:nvSpPr>
        <p:spPr>
          <a:xfrm>
            <a:off x="3143759" y="3680935"/>
            <a:ext cx="6731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371975" y="3424238"/>
          <a:ext cx="23987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" name="Equation" r:id="rId5" imgW="1600200" imgH="342720" progId="Equation.3">
                  <p:embed/>
                </p:oleObj>
              </mc:Choice>
              <mc:Fallback>
                <p:oleObj name="Equation" r:id="rId5" imgW="1600200" imgH="342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71975" y="3424238"/>
                        <a:ext cx="2398713" cy="514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53757" y="4061344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And state that this represent signal waveform of symbol </a:t>
            </a:r>
            <a:r>
              <a:rPr lang="en-US" i="1" dirty="0" smtClean="0"/>
              <a:t>l </a:t>
            </a:r>
            <a:r>
              <a:rPr lang="en-US" dirty="0" smtClean="0"/>
              <a:t>after the up-conversion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655416" y="2929773"/>
            <a:ext cx="3161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Change up-conversion equation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83079" y="2236033"/>
            <a:ext cx="3743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/>
              <a:t>Update the up-conversion  equation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1939995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70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 Variables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100999"/>
              </p:ext>
            </p:extLst>
          </p:nvPr>
        </p:nvGraphicFramePr>
        <p:xfrm>
          <a:off x="843951" y="4694542"/>
          <a:ext cx="2322512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8" name="Equation" r:id="rId3" imgW="1549080" imgH="431640" progId="Equation.3">
                  <p:embed/>
                </p:oleObj>
              </mc:Choice>
              <mc:Fallback>
                <p:oleObj name="Equation" r:id="rId3" imgW="154908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3951" y="4694542"/>
                        <a:ext cx="2322512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7539739"/>
              </p:ext>
            </p:extLst>
          </p:nvPr>
        </p:nvGraphicFramePr>
        <p:xfrm>
          <a:off x="838200" y="3492254"/>
          <a:ext cx="32004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59" name="Equation" r:id="rId5" imgW="2133360" imgH="507960" progId="Equation.3">
                  <p:embed/>
                </p:oleObj>
              </mc:Choice>
              <mc:Fallback>
                <p:oleObj name="Equation" r:id="rId5" imgW="213336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492254"/>
                        <a:ext cx="3200400" cy="76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31808" y="3215255"/>
            <a:ext cx="36127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Windowing function to limit definition of OFDM symbol</a:t>
            </a:r>
            <a:endParaRPr lang="en-US" sz="1200" i="1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7277507"/>
              </p:ext>
            </p:extLst>
          </p:nvPr>
        </p:nvGraphicFramePr>
        <p:xfrm>
          <a:off x="838200" y="2027200"/>
          <a:ext cx="44958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0" name="Equation" r:id="rId7" imgW="2997000" imgH="469800" progId="Equation.3">
                  <p:embed/>
                </p:oleObj>
              </mc:Choice>
              <mc:Fallback>
                <p:oleObj name="Equation" r:id="rId7" imgW="29970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27200"/>
                        <a:ext cx="44958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762000" y="1725904"/>
            <a:ext cx="30692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Current OFDM symbol generation for symbol, l</a:t>
            </a:r>
            <a:endParaRPr lang="en-US" sz="1200" i="1" dirty="0"/>
          </a:p>
        </p:txBody>
      </p:sp>
    </p:spTree>
    <p:extLst>
      <p:ext uri="{BB962C8B-B14F-4D97-AF65-F5344CB8AC3E}">
        <p14:creationId xmlns:p14="http://schemas.microsoft.com/office/powerpoint/2010/main" val="371397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– Option 1 and 2 (1/4)</a:t>
            </a:r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480818"/>
              </p:ext>
            </p:extLst>
          </p:nvPr>
        </p:nvGraphicFramePr>
        <p:xfrm>
          <a:off x="1219200" y="3594404"/>
          <a:ext cx="2444750" cy="31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1" name="Equation" r:id="rId3" imgW="1955520" imgH="253800" progId="Equation.3">
                  <p:embed/>
                </p:oleObj>
              </mc:Choice>
              <mc:Fallback>
                <p:oleObj name="Equation" r:id="rId3" imgW="1955520" imgH="253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3594404"/>
                        <a:ext cx="2444750" cy="3175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208456"/>
              </p:ext>
            </p:extLst>
          </p:nvPr>
        </p:nvGraphicFramePr>
        <p:xfrm>
          <a:off x="152400" y="2726025"/>
          <a:ext cx="5524500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2" name="Equation" r:id="rId5" imgW="3682800" imgH="469800" progId="Equation.3">
                  <p:embed/>
                </p:oleObj>
              </mc:Choice>
              <mc:Fallback>
                <p:oleObj name="Equation" r:id="rId5" imgW="36828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2726025"/>
                        <a:ext cx="5524500" cy="7048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38200" y="1330851"/>
            <a:ext cx="725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Option 1 :SS/PBCH block, Option 2</a:t>
            </a:r>
            <a:r>
              <a:rPr lang="en-US" b="1" dirty="0"/>
              <a:t>: SS/PBCH </a:t>
            </a:r>
            <a:r>
              <a:rPr lang="en-US" b="1" dirty="0" smtClean="0"/>
              <a:t>block, PDCCH/PDSCH of RMSI</a:t>
            </a:r>
            <a:endParaRPr lang="en-US" b="1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684342"/>
              </p:ext>
            </p:extLst>
          </p:nvPr>
        </p:nvGraphicFramePr>
        <p:xfrm>
          <a:off x="479425" y="5105400"/>
          <a:ext cx="698817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3" name="Equation" r:id="rId7" imgW="4660560" imgH="533160" progId="Equation.3">
                  <p:embed/>
                </p:oleObj>
              </mc:Choice>
              <mc:Fallback>
                <p:oleObj name="Equation" r:id="rId7" imgW="466056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9425" y="5105400"/>
                        <a:ext cx="6988175" cy="800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1974492" y="4715867"/>
            <a:ext cx="21391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Up-conversion signal waveform</a:t>
            </a:r>
            <a:endParaRPr lang="en-US" sz="12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1760396" y="2294863"/>
            <a:ext cx="2567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OFDM symbol generation for symbol, l</a:t>
            </a:r>
            <a:endParaRPr lang="en-US" sz="1200" i="1" dirty="0"/>
          </a:p>
        </p:txBody>
      </p:sp>
      <p:sp>
        <p:nvSpPr>
          <p:cNvPr id="23" name="TextBox 22"/>
          <p:cNvSpPr txBox="1"/>
          <p:nvPr/>
        </p:nvSpPr>
        <p:spPr>
          <a:xfrm>
            <a:off x="298024" y="1826686"/>
            <a:ext cx="311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 smtClean="0">
                <a:solidFill>
                  <a:srgbClr val="C00000"/>
                </a:solidFill>
              </a:rPr>
              <a:t>gNB</a:t>
            </a:r>
            <a:r>
              <a:rPr lang="en-US" b="1" i="1" dirty="0" smtClean="0">
                <a:solidFill>
                  <a:srgbClr val="C00000"/>
                </a:solidFill>
              </a:rPr>
              <a:t> Side closed form equation</a:t>
            </a:r>
            <a:endParaRPr lang="en-US" b="1" i="1" dirty="0">
              <a:solidFill>
                <a:srgbClr val="C00000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56891" y="2753577"/>
            <a:ext cx="545205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3951946" y="3435196"/>
            <a:ext cx="36983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term that needs to be multiplied to OFDM symbol l</a:t>
            </a:r>
            <a:endParaRPr lang="en-US" sz="1200" i="1" dirty="0">
              <a:solidFill>
                <a:srgbClr val="C00000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5131695" y="2739738"/>
            <a:ext cx="545205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>
            <a:off x="4572000" y="5153025"/>
            <a:ext cx="1981200" cy="70485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160450" y="5891123"/>
            <a:ext cx="17174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>
                <a:solidFill>
                  <a:srgbClr val="C00000"/>
                </a:solidFill>
              </a:rPr>
              <a:t>Phase pre-compensation</a:t>
            </a:r>
            <a:endParaRPr lang="en-US" sz="12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43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C91CEF-C222-4E2A-9597-38BE71A10CBB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c06861ca-3f08-4d07-bff7-bb15bac121f4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7181</TotalTime>
  <Words>1123</Words>
  <Application>Microsoft Office PowerPoint</Application>
  <PresentationFormat>On-screen Show (4:3)</PresentationFormat>
  <Paragraphs>192</Paragraphs>
  <Slides>21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 Unicode MS</vt:lpstr>
      <vt:lpstr>Arial</vt:lpstr>
      <vt:lpstr>Calibri</vt:lpstr>
      <vt:lpstr>Cambria Math</vt:lpstr>
      <vt:lpstr>Office Theme</vt:lpstr>
      <vt:lpstr>Equation</vt:lpstr>
      <vt:lpstr>NR OFDM Symbol Generation Option Analysis</vt:lpstr>
      <vt:lpstr>List of Proposals</vt:lpstr>
      <vt:lpstr>Potential Specification Changes</vt:lpstr>
      <vt:lpstr>Potential Specification Changes for Option 1</vt:lpstr>
      <vt:lpstr>Potential Specification Changes for Option 2</vt:lpstr>
      <vt:lpstr>Potential Specification Changes for Option 3</vt:lpstr>
      <vt:lpstr>Analysis</vt:lpstr>
      <vt:lpstr>Common Variables</vt:lpstr>
      <vt:lpstr>Proposal – Option 1 and 2 (1/4)</vt:lpstr>
      <vt:lpstr>Proposal – Option 1 and 2 (2/4)</vt:lpstr>
      <vt:lpstr>Proposal – Option 1 and 2 (3/4)</vt:lpstr>
      <vt:lpstr>Proposal – Option 1 and 2 (4/4)</vt:lpstr>
      <vt:lpstr>Proposal – Option 3 (1/2)</vt:lpstr>
      <vt:lpstr>Proposal – Option 3 (2/2)</vt:lpstr>
      <vt:lpstr>Summary of Phase Values Needed</vt:lpstr>
      <vt:lpstr>Time evolution of phase compensation terms (1/2)</vt:lpstr>
      <vt:lpstr>Time evolution of phase compensation terms (2/2)</vt:lpstr>
      <vt:lpstr>Examples of Phase Values Needed in FR1</vt:lpstr>
      <vt:lpstr>Examples of Phase Values Needed in FR2</vt:lpstr>
      <vt:lpstr>Distribution of Phase Values (1/2)</vt:lpstr>
      <vt:lpstr>Distribution of Phase Values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keywords>CTPClassification=CTP_PUBLIC:VisualMarkings=, CTPClassification=CTP_NT</cp:keywords>
  <cp:lastModifiedBy>Lee, Daewon</cp:lastModifiedBy>
  <cp:revision>604</cp:revision>
  <dcterms:created xsi:type="dcterms:W3CDTF">2006-08-16T00:00:00Z</dcterms:created>
  <dcterms:modified xsi:type="dcterms:W3CDTF">2018-01-13T11:38:59Z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NewReviewCycle">
    <vt:lpwstr/>
  </property>
  <property fmtid="{D5CDD505-2E9C-101B-9397-08002B2CF9AE}" pid="5" name="TitusGUID">
    <vt:lpwstr>85eb771b-e420-469c-aa9b-59b3c033b1bc</vt:lpwstr>
  </property>
  <property fmtid="{D5CDD505-2E9C-101B-9397-08002B2CF9AE}" pid="6" name="CTP_TimeStamp">
    <vt:lpwstr>2018-01-13 11:38:59Z</vt:lpwstr>
  </property>
  <property fmtid="{D5CDD505-2E9C-101B-9397-08002B2CF9AE}" pid="7" name="CTP_BU">
    <vt:lpwstr>NA</vt:lpwstr>
  </property>
  <property fmtid="{D5CDD505-2E9C-101B-9397-08002B2CF9AE}" pid="8" name="CTP_IDSID">
    <vt:lpwstr>NA</vt:lpwstr>
  </property>
  <property fmtid="{D5CDD505-2E9C-101B-9397-08002B2CF9AE}" pid="9" name="CTP_WWID">
    <vt:lpwstr>NA</vt:lpwstr>
  </property>
  <property fmtid="{D5CDD505-2E9C-101B-9397-08002B2CF9AE}" pid="10" name="CTPClassification">
    <vt:lpwstr>CTP_NT</vt:lpwstr>
  </property>
</Properties>
</file>