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6"/>
  </p:notesMasterIdLst>
  <p:handoutMasterIdLst>
    <p:handoutMasterId r:id="rId7"/>
  </p:handoutMasterIdLst>
  <p:sldIdLst>
    <p:sldId id="835" r:id="rId2"/>
    <p:sldId id="836" r:id="rId3"/>
    <p:sldId id="837" r:id="rId4"/>
    <p:sldId id="838" r:id="rId5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0" autoAdjust="0"/>
  </p:normalViewPr>
  <p:slideViewPr>
    <p:cSldViewPr snapToGrid="0" snapToObjects="1">
      <p:cViewPr varScale="1">
        <p:scale>
          <a:sx n="83" d="100"/>
          <a:sy n="83" d="100"/>
        </p:scale>
        <p:origin x="686" y="67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1/2/2018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TSG_RAN/TSGR_78/Docs/RP-172805.zip" TargetMode="External"/><Relationship Id="rId2" Type="http://schemas.openxmlformats.org/officeDocument/2006/relationships/hyperlink" Target="ftp://ftp.3gpp.org/tsg_ran/TSG_RAN/TSGR_78/Docs/RP-172844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TSG_RAN/TSGR_78/Docs/RP-172817.zip" TargetMode="External"/><Relationship Id="rId2" Type="http://schemas.openxmlformats.org/officeDocument/2006/relationships/hyperlink" Target="ftp://ftp.3gpp.org/tsg_ran/TSG_RAN/TSGR_77/Docs/RP-172108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RAN#78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 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Meeting </a:t>
            </a:r>
            <a:r>
              <a:rPr lang="en-GB" sz="2000" b="1" dirty="0" err="1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AdHoc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1801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914400" marR="0" indent="-914400" algn="just">
              <a:spcBef>
                <a:spcPts val="0"/>
              </a:spcBef>
              <a:spcAft>
                <a:spcPts val="0"/>
              </a:spcAft>
              <a:tabLst>
                <a:tab pos="914400" algn="l"/>
                <a:tab pos="1080135" algn="l"/>
                <a:tab pos="5760720" algn="r"/>
                <a:tab pos="6480810" algn="r"/>
              </a:tabLst>
            </a:pP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Vancouver, Canada, 22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nd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26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January 2018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R1-1800002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4414432"/>
          </a:xfrm>
        </p:spPr>
        <p:txBody>
          <a:bodyPr/>
          <a:lstStyle/>
          <a:p>
            <a:r>
              <a:rPr lang="en-US" sz="2000" dirty="0"/>
              <a:t>All CRs were approved</a:t>
            </a:r>
          </a:p>
          <a:p>
            <a:pPr lvl="1"/>
            <a:r>
              <a:rPr lang="en-US" dirty="0"/>
              <a:t>Including CRs for WI Shortened TTI and processing time for </a:t>
            </a:r>
            <a:r>
              <a:rPr lang="en-US" dirty="0" smtClean="0"/>
              <a:t>LTE</a:t>
            </a:r>
          </a:p>
          <a:p>
            <a:pPr lvl="1"/>
            <a:r>
              <a:rPr lang="en-US" dirty="0" smtClean="0"/>
              <a:t>Note CRs for </a:t>
            </a:r>
            <a:r>
              <a:rPr lang="en-US" dirty="0" err="1" smtClean="0"/>
              <a:t>feCoMP</a:t>
            </a:r>
            <a:r>
              <a:rPr lang="en-US" dirty="0" smtClean="0"/>
              <a:t> are postponed till March plenary (awaiting RAN2/RAN4 packs)</a:t>
            </a:r>
            <a:endParaRPr lang="en-US" dirty="0"/>
          </a:p>
          <a:p>
            <a:r>
              <a:rPr lang="en-US" sz="2000" dirty="0"/>
              <a:t>No TU update for LTE in the 1</a:t>
            </a:r>
            <a:r>
              <a:rPr lang="en-US" sz="2000" baseline="30000" dirty="0"/>
              <a:t>st</a:t>
            </a:r>
            <a:r>
              <a:rPr lang="en-US" sz="2000" dirty="0"/>
              <a:t> quarter 2018 for existing WIDs</a:t>
            </a:r>
          </a:p>
          <a:p>
            <a:r>
              <a:rPr lang="en-US" sz="2000" dirty="0"/>
              <a:t>0.5TUs in RAN1#92bis (April 2018) for newly approved RAN2-led WID on Enhanced LTE Support for Aerial Vehicles</a:t>
            </a:r>
          </a:p>
          <a:p>
            <a:r>
              <a:rPr lang="en-US" sz="2000" dirty="0"/>
              <a:t>Handling CRs for WI Shortened TTI and processing time for LTE </a:t>
            </a:r>
          </a:p>
          <a:p>
            <a:pPr lvl="1"/>
            <a:r>
              <a:rPr lang="en-US" dirty="0"/>
              <a:t>Note: </a:t>
            </a:r>
          </a:p>
          <a:p>
            <a:pPr lvl="2"/>
            <a:r>
              <a:rPr lang="en-US" sz="2000" dirty="0"/>
              <a:t>For LTE: The March/2018 ASN.1 freeze contains functions essential for NR NSA Option-3 family only, and does not contain any other Rel-15 LTE feature</a:t>
            </a:r>
          </a:p>
          <a:p>
            <a:pPr lvl="1"/>
            <a:r>
              <a:rPr lang="en-US" dirty="0"/>
              <a:t>Rel-15 RAN1 specifications will be implemented to incorporate </a:t>
            </a:r>
            <a:r>
              <a:rPr lang="en-US" dirty="0" err="1"/>
              <a:t>sTTI</a:t>
            </a:r>
            <a:r>
              <a:rPr lang="en-US" dirty="0"/>
              <a:t> for CRs</a:t>
            </a:r>
          </a:p>
          <a:p>
            <a:pPr lvl="2"/>
            <a:r>
              <a:rPr lang="en-US" sz="2000" dirty="0"/>
              <a:t>Not for RAN2 specifications, though</a:t>
            </a:r>
          </a:p>
          <a:p>
            <a:pPr lvl="2"/>
            <a:r>
              <a:rPr lang="en-US" sz="2000" dirty="0"/>
              <a:t>More details can refer to </a:t>
            </a:r>
            <a:r>
              <a:rPr lang="en-US" sz="2000" dirty="0" smtClean="0"/>
              <a:t>RP-172755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RAN#78: 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All NR specifications are approved while NSA specifications was declared as complete and frozen</a:t>
            </a:r>
          </a:p>
          <a:p>
            <a:pPr lvl="1">
              <a:defRPr/>
            </a:pPr>
            <a:r>
              <a:rPr lang="en-US" altLang="en-US" dirty="0"/>
              <a:t>Delegates from all WGs are highly appreciated for their work!</a:t>
            </a:r>
          </a:p>
          <a:p>
            <a:pPr>
              <a:defRPr/>
            </a:pPr>
            <a:r>
              <a:rPr lang="en-US" altLang="en-US" sz="2000" dirty="0"/>
              <a:t>NR workload management was endorsed in </a:t>
            </a:r>
            <a:r>
              <a:rPr lang="en-US" altLang="en-US" sz="2000" dirty="0">
                <a:hlinkClick r:id="rId2"/>
              </a:rPr>
              <a:t>RP-172844</a:t>
            </a:r>
            <a:endParaRPr lang="en-US" altLang="en-US" sz="2000" dirty="0"/>
          </a:p>
          <a:p>
            <a:pPr lvl="1"/>
            <a:r>
              <a:rPr lang="en-US" altLang="en-US" dirty="0"/>
              <a:t>Potential approval of any new proposed SI/WI shall be targeted to June/2018 at the earliest (for more details see RP-172844)</a:t>
            </a:r>
          </a:p>
          <a:p>
            <a:pPr>
              <a:defRPr/>
            </a:pPr>
            <a:r>
              <a:rPr lang="en-US" altLang="en-US" sz="2000" dirty="0"/>
              <a:t>The revised TU allocation for SIs is endorsed in </a:t>
            </a:r>
            <a:r>
              <a:rPr lang="en-US" altLang="en-US" sz="2000" dirty="0">
                <a:hlinkClick r:id="rId3"/>
              </a:rPr>
              <a:t>RP-172805</a:t>
            </a:r>
            <a:endParaRPr lang="en-US" altLang="en-US" sz="2000" dirty="0"/>
          </a:p>
          <a:p>
            <a:pPr lvl="1"/>
            <a:r>
              <a:rPr lang="en-US" dirty="0"/>
              <a:t>RAN1 Jan Ad-hoc will be completely dedicated to CRs</a:t>
            </a:r>
          </a:p>
          <a:p>
            <a:pPr lvl="1"/>
            <a:r>
              <a:rPr lang="en-US" dirty="0"/>
              <a:t>RAN1 Feb. meeting will have 2 TUs for URLLC, 0.5 TUs each for V2X/non-Terrestrial &amp; 1 TU each for NOMA/shared spectrum</a:t>
            </a:r>
          </a:p>
          <a:p>
            <a:pPr lvl="1"/>
            <a:r>
              <a:rPr lang="en-US" dirty="0"/>
              <a:t>Will further evaluate the situation in March plenary</a:t>
            </a:r>
          </a:p>
          <a:p>
            <a:pPr lvl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RAN#78: NR</a:t>
            </a:r>
          </a:p>
        </p:txBody>
      </p:sp>
    </p:spTree>
    <p:extLst>
      <p:ext uri="{BB962C8B-B14F-4D97-AF65-F5344CB8AC3E}">
        <p14:creationId xmlns:p14="http://schemas.microsoft.com/office/powerpoint/2010/main" val="4170208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RAN1 shall continue to focus on stabilizing basic and essential functionality for </a:t>
            </a:r>
            <a:r>
              <a:rPr lang="en-US" altLang="en-US" sz="2000" b="1" dirty="0"/>
              <a:t>the scope of the December drop </a:t>
            </a:r>
            <a:r>
              <a:rPr lang="en-US" altLang="en-US" sz="2000" dirty="0"/>
              <a:t>that was defined at RAN#78 in </a:t>
            </a:r>
            <a:r>
              <a:rPr lang="en-US" altLang="en-US" sz="2000" dirty="0">
                <a:hlinkClick r:id="rId2"/>
              </a:rPr>
              <a:t>RP-172108</a:t>
            </a:r>
            <a:r>
              <a:rPr lang="en-US" altLang="en-US" sz="2000" dirty="0"/>
              <a:t>, with two additions:</a:t>
            </a:r>
            <a:endParaRPr lang="en-US" altLang="en-US" sz="2000" i="1" dirty="0"/>
          </a:p>
          <a:p>
            <a:pPr lvl="1">
              <a:defRPr/>
            </a:pPr>
            <a:r>
              <a:rPr lang="en-US" altLang="en-US" dirty="0"/>
              <a:t>Scope for URLLC work for Rel-15 in H1 2018 endorsed in </a:t>
            </a:r>
            <a:r>
              <a:rPr lang="en-US" altLang="en-US" dirty="0">
                <a:hlinkClick r:id="rId3"/>
              </a:rPr>
              <a:t>RP-172817</a:t>
            </a:r>
            <a:endParaRPr lang="en-US" altLang="en-US" dirty="0"/>
          </a:p>
          <a:p>
            <a:pPr lvl="1">
              <a:defRPr/>
            </a:pPr>
            <a:r>
              <a:rPr lang="en-US" altLang="en-US" dirty="0"/>
              <a:t>Finalization of the work to enable up to two mixed numerologies across CCs within the same PUCCH group in RAN1 (targeting Dec. Release)</a:t>
            </a:r>
          </a:p>
          <a:p>
            <a:r>
              <a:rPr lang="en-US" altLang="en-US" sz="2000" dirty="0"/>
              <a:t>July 2018 RAN1 Ad-hoc meeting is cancelled</a:t>
            </a:r>
          </a:p>
          <a:p>
            <a:r>
              <a:rPr lang="en-US" altLang="en-US" sz="2000" dirty="0"/>
              <a:t>Number of parallel sessions to be reduced in RAN1 from Q3/2018 onwards</a:t>
            </a:r>
          </a:p>
          <a:p>
            <a:pPr lvl="1"/>
            <a:r>
              <a:rPr lang="en-US" altLang="en-US" dirty="0"/>
              <a:t>Reduction in overall TU numbers (26</a:t>
            </a:r>
            <a:r>
              <a:rPr lang="en-US" altLang="en-US" dirty="0">
                <a:sym typeface="Wingdings" panose="05000000000000000000" pitchFamily="2" charset="2"/>
              </a:rPr>
              <a:t>21 for NR, 1714 for LTE)</a:t>
            </a:r>
            <a:endParaRPr lang="en-US" altLang="en-US" dirty="0"/>
          </a:p>
          <a:p>
            <a:pPr>
              <a:defRPr/>
            </a:pPr>
            <a:r>
              <a:rPr lang="en-US" altLang="en-US" sz="2000" dirty="0"/>
              <a:t>RAN plenary also concluded some aspects for contentious technical issues, including:</a:t>
            </a:r>
          </a:p>
          <a:p>
            <a:pPr lvl="1">
              <a:defRPr/>
            </a:pPr>
            <a:r>
              <a:rPr lang="en-US" altLang="en-US" dirty="0"/>
              <a:t>NR UE features (RP-172816)</a:t>
            </a:r>
          </a:p>
          <a:p>
            <a:pPr lvl="1">
              <a:defRPr/>
            </a:pPr>
            <a:r>
              <a:rPr lang="en-US" altLang="en-US" dirty="0"/>
              <a:t>NR UE categories (RP-172757)</a:t>
            </a:r>
          </a:p>
          <a:p>
            <a:pPr lvl="1">
              <a:defRPr/>
            </a:pPr>
            <a:r>
              <a:rPr lang="en-US" altLang="en-US" dirty="0"/>
              <a:t>Mandatory 4Rx (RP-172788)</a:t>
            </a:r>
          </a:p>
          <a:p>
            <a:pPr lvl="1">
              <a:defRPr/>
            </a:pPr>
            <a:r>
              <a:rPr lang="en-US" altLang="en-US" dirty="0"/>
              <a:t>Mandatory channel bandwidth aspects (RP-172832)</a:t>
            </a:r>
          </a:p>
          <a:p>
            <a:pPr lvl="1">
              <a:defRPr/>
            </a:pPr>
            <a:r>
              <a:rPr lang="en-US" altLang="en-US" dirty="0"/>
              <a:t>UE power sharing aspects (RP-172833</a:t>
            </a:r>
            <a:r>
              <a:rPr lang="en-US" altLang="en-US" dirty="0" smtClean="0"/>
              <a:t>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RAN#78: 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1525789860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32380</TotalTime>
  <Words>416</Words>
  <Application>Microsoft Office PowerPoint</Application>
  <PresentationFormat>Custom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Batang</vt:lpstr>
      <vt:lpstr>MS Mincho</vt:lpstr>
      <vt:lpstr>Arial</vt:lpstr>
      <vt:lpstr>Calibre Regular</vt:lpstr>
      <vt:lpstr>Calibre Semibold</vt:lpstr>
      <vt:lpstr>Qualcomm Office Regular</vt:lpstr>
      <vt:lpstr>Qualcomm Regular</vt:lpstr>
      <vt:lpstr>Times</vt:lpstr>
      <vt:lpstr>Times New Roman</vt:lpstr>
      <vt:lpstr>Wingdings</vt:lpstr>
      <vt:lpstr>Qualcomm_Template_Standard</vt:lpstr>
      <vt:lpstr>PowerPoint Presentation</vt:lpstr>
      <vt:lpstr>Highlights from RAN#78: LTE</vt:lpstr>
      <vt:lpstr>Highlights from RAN#78: NR</vt:lpstr>
      <vt:lpstr>Highlights from RAN#78: NR – Cont’d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CR0409</cp:lastModifiedBy>
  <cp:revision>1247</cp:revision>
  <cp:lastPrinted>2013-04-02T21:48:58Z</cp:lastPrinted>
  <dcterms:created xsi:type="dcterms:W3CDTF">2013-03-06T00:13:51Z</dcterms:created>
  <dcterms:modified xsi:type="dcterms:W3CDTF">2018-01-02T14:19:51Z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