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handoutMasterIdLst>
    <p:handoutMasterId r:id="rId10"/>
  </p:handoutMasterIdLst>
  <p:sldIdLst>
    <p:sldId id="526" r:id="rId5"/>
    <p:sldId id="543" r:id="rId6"/>
    <p:sldId id="544" r:id="rId7"/>
    <p:sldId id="499"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62" autoAdjust="0"/>
    <p:restoredTop sz="95474" autoAdjust="0"/>
  </p:normalViewPr>
  <p:slideViewPr>
    <p:cSldViewPr snapToGrid="0">
      <p:cViewPr varScale="1">
        <p:scale>
          <a:sx n="90" d="100"/>
          <a:sy n="90" d="100"/>
        </p:scale>
        <p:origin x="978"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9/11/2017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9/11/2017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a:solidFill>
                  <a:schemeClr val="bg1"/>
                </a:solidFill>
                <a:cs typeface="Arial" panose="020B0604020202020204" pitchFamily="34" charset="0"/>
              </a:rPr>
              <a:t>For more information, visit us at: </a:t>
            </a:r>
            <a:br>
              <a:rPr lang="en-US" altLang="en-US" sz="2000">
                <a:solidFill>
                  <a:schemeClr val="bg1"/>
                </a:solidFill>
                <a:cs typeface="Arial" panose="020B0604020202020204" pitchFamily="34" charset="0"/>
              </a:rPr>
            </a:br>
            <a:r>
              <a:rPr lang="en-US" altLang="en-US" sz="200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a:solidFill>
                  <a:schemeClr val="bg1"/>
                </a:solidFill>
                <a:latin typeface="Qualcomm Office Light" pitchFamily="34" charset="0"/>
              </a:rPr>
              <a:t>appli</a:t>
            </a: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Incorporated includes Qualcomm’s licensing business, </a:t>
            </a:r>
            <a:r>
              <a:rPr sz="1000" spc="10" dirty="0" err="1">
                <a:solidFill>
                  <a:schemeClr val="bg1"/>
                </a:solidFill>
                <a:latin typeface="Qualcomm Office Light" pitchFamily="34" charset="0"/>
              </a:rPr>
              <a:t>QTL</a:t>
            </a:r>
            <a:r>
              <a:rPr sz="1000" spc="1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7" r:id="rId13"/>
    <p:sldLayoutId id="2147484508" r:id="rId14"/>
  </p:sldLayoutIdLst>
  <p:transition spd="med">
    <p:fade/>
  </p:transition>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8442436" cy="1638300"/>
          </a:xfrm>
        </p:spPr>
        <p:txBody>
          <a:bodyPr>
            <a:normAutofit/>
          </a:bodyPr>
          <a:lstStyle/>
          <a:p>
            <a:r>
              <a:rPr lang="en-US" sz="4400" dirty="0">
                <a:latin typeface="Arial" charset="0"/>
                <a:ea typeface="Arial" charset="0"/>
                <a:cs typeface="Arial" charset="0"/>
              </a:rPr>
              <a:t>Single </a:t>
            </a:r>
            <a:r>
              <a:rPr lang="en-US" sz="4400" dirty="0" err="1">
                <a:latin typeface="Arial" charset="0"/>
                <a:ea typeface="Arial" charset="0"/>
                <a:cs typeface="Arial" charset="0"/>
              </a:rPr>
              <a:t>Tx</a:t>
            </a:r>
            <a:r>
              <a:rPr lang="en-US" sz="4400" dirty="0">
                <a:latin typeface="Arial" charset="0"/>
                <a:ea typeface="Arial" charset="0"/>
                <a:cs typeface="Arial" charset="0"/>
              </a:rPr>
              <a:t> switched UL</a:t>
            </a:r>
          </a:p>
        </p:txBody>
      </p:sp>
      <p:sp>
        <p:nvSpPr>
          <p:cNvPr id="4" name="Title 1"/>
          <p:cNvSpPr txBox="1">
            <a:spLocks/>
          </p:cNvSpPr>
          <p:nvPr/>
        </p:nvSpPr>
        <p:spPr bwMode="black">
          <a:xfrm>
            <a:off x="5348177" y="251883"/>
            <a:ext cx="3754863" cy="6740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400" dirty="0">
                <a:latin typeface="Arial" charset="0"/>
                <a:ea typeface="Arial" charset="0"/>
                <a:cs typeface="Arial" charset="0"/>
              </a:rPr>
              <a:t>DRAFT RP-172064</a:t>
            </a:r>
          </a:p>
          <a:p>
            <a:r>
              <a:rPr lang="en-US" sz="1800" i="1" dirty="0">
                <a:latin typeface="Arial" charset="0"/>
                <a:ea typeface="Arial" charset="0"/>
                <a:cs typeface="Arial" charset="0"/>
              </a:rPr>
              <a:t>Revision of RP-172029</a:t>
            </a:r>
          </a:p>
        </p:txBody>
      </p:sp>
      <p:sp>
        <p:nvSpPr>
          <p:cNvPr id="5" name="Title 1"/>
          <p:cNvSpPr txBox="1">
            <a:spLocks/>
          </p:cNvSpPr>
          <p:nvPr/>
        </p:nvSpPr>
        <p:spPr bwMode="black">
          <a:xfrm>
            <a:off x="460487" y="255106"/>
            <a:ext cx="3799784"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3GPP RAN #77</a:t>
            </a:r>
          </a:p>
          <a:p>
            <a:r>
              <a:rPr lang="en-US" sz="2000" dirty="0">
                <a:latin typeface="Arial" charset="0"/>
                <a:ea typeface="Arial" charset="0"/>
                <a:cs typeface="Arial" charset="0"/>
              </a:rPr>
              <a:t>September 11 - 14,  2017</a:t>
            </a:r>
          </a:p>
          <a:p>
            <a:r>
              <a:rPr lang="en-US" sz="2000" dirty="0">
                <a:latin typeface="Arial" charset="0"/>
                <a:ea typeface="Arial" charset="0"/>
                <a:cs typeface="Arial" charset="0"/>
              </a:rPr>
              <a:t>Sapporo, Japan</a:t>
            </a:r>
          </a:p>
          <a:p>
            <a:r>
              <a:rPr lang="en-US" sz="2000" dirty="0">
                <a:latin typeface="Arial" charset="0"/>
                <a:ea typeface="Arial" charset="0"/>
                <a:cs typeface="Arial" charset="0"/>
              </a:rPr>
              <a:t>Agenda Item  9.2.1</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Intel</a:t>
            </a:r>
          </a:p>
        </p:txBody>
      </p:sp>
    </p:spTree>
    <p:extLst>
      <p:ext uri="{BB962C8B-B14F-4D97-AF65-F5344CB8AC3E}">
        <p14:creationId xmlns:p14="http://schemas.microsoft.com/office/powerpoint/2010/main" val="200187323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ntent Placeholder 19"/>
          <p:cNvGraphicFramePr>
            <a:graphicFrameLocks/>
          </p:cNvGraphicFramePr>
          <p:nvPr>
            <p:extLst>
              <p:ext uri="{D42A27DB-BD31-4B8C-83A1-F6EECF244321}">
                <p14:modId xmlns:p14="http://schemas.microsoft.com/office/powerpoint/2010/main" val="588936433"/>
              </p:ext>
            </p:extLst>
          </p:nvPr>
        </p:nvGraphicFramePr>
        <p:xfrm>
          <a:off x="6783570" y="4277526"/>
          <a:ext cx="5124340" cy="1010920"/>
        </p:xfrm>
        <a:graphic>
          <a:graphicData uri="http://schemas.openxmlformats.org/drawingml/2006/table">
            <a:tbl>
              <a:tblPr firstRow="1" bandRow="1">
                <a:tableStyleId>{5C22544A-7EE6-4342-B048-85BDC9FD1C3A}</a:tableStyleId>
              </a:tblPr>
              <a:tblGrid>
                <a:gridCol w="2774546">
                  <a:extLst>
                    <a:ext uri="{9D8B030D-6E8A-4147-A177-3AD203B41FA5}">
                      <a16:colId xmlns:a16="http://schemas.microsoft.com/office/drawing/2014/main" val="172447911"/>
                    </a:ext>
                  </a:extLst>
                </a:gridCol>
                <a:gridCol w="744279">
                  <a:extLst>
                    <a:ext uri="{9D8B030D-6E8A-4147-A177-3AD203B41FA5}">
                      <a16:colId xmlns:a16="http://schemas.microsoft.com/office/drawing/2014/main" val="2035918844"/>
                    </a:ext>
                  </a:extLst>
                </a:gridCol>
                <a:gridCol w="637953">
                  <a:extLst>
                    <a:ext uri="{9D8B030D-6E8A-4147-A177-3AD203B41FA5}">
                      <a16:colId xmlns:a16="http://schemas.microsoft.com/office/drawing/2014/main" val="1928292568"/>
                    </a:ext>
                  </a:extLst>
                </a:gridCol>
                <a:gridCol w="967562">
                  <a:extLst>
                    <a:ext uri="{9D8B030D-6E8A-4147-A177-3AD203B41FA5}">
                      <a16:colId xmlns:a16="http://schemas.microsoft.com/office/drawing/2014/main" val="2600156860"/>
                    </a:ext>
                  </a:extLst>
                </a:gridCol>
              </a:tblGrid>
              <a:tr h="370840">
                <a:tc>
                  <a:txBody>
                    <a:bodyPr/>
                    <a:lstStyle/>
                    <a:p>
                      <a:pPr algn="ctr"/>
                      <a:r>
                        <a:rPr lang="en-US" dirty="0"/>
                        <a:t>UE Feature</a:t>
                      </a:r>
                    </a:p>
                  </a:txBody>
                  <a:tcPr/>
                </a:tc>
                <a:tc>
                  <a:txBody>
                    <a:bodyPr/>
                    <a:lstStyle/>
                    <a:p>
                      <a:pPr algn="ctr"/>
                      <a:r>
                        <a:rPr lang="en-US" dirty="0"/>
                        <a:t>Mandatory</a:t>
                      </a:r>
                    </a:p>
                  </a:txBody>
                  <a:tcPr/>
                </a:tc>
                <a:tc>
                  <a:txBody>
                    <a:bodyPr/>
                    <a:lstStyle/>
                    <a:p>
                      <a:pPr algn="ctr"/>
                      <a:r>
                        <a:rPr lang="en-US" dirty="0"/>
                        <a:t>Optional</a:t>
                      </a:r>
                    </a:p>
                  </a:txBody>
                  <a:tcPr/>
                </a:tc>
                <a:tc>
                  <a:txBody>
                    <a:bodyPr/>
                    <a:lstStyle/>
                    <a:p>
                      <a:pPr algn="ctr"/>
                      <a:r>
                        <a:rPr lang="en-US" dirty="0"/>
                        <a:t>No</a:t>
                      </a:r>
                      <a:r>
                        <a:rPr lang="en-US" baseline="0" dirty="0"/>
                        <a:t> spec support</a:t>
                      </a:r>
                      <a:endParaRPr lang="en-US" dirty="0"/>
                    </a:p>
                  </a:txBody>
                  <a:tcPr/>
                </a:tc>
                <a:extLst>
                  <a:ext uri="{0D108BD9-81ED-4DB2-BD59-A6C34878D82A}">
                    <a16:rowId xmlns:a16="http://schemas.microsoft.com/office/drawing/2014/main" val="1877781721"/>
                  </a:ext>
                </a:extLst>
              </a:tr>
              <a:tr h="370840">
                <a:tc>
                  <a:txBody>
                    <a:bodyPr/>
                    <a:lstStyle/>
                    <a:p>
                      <a:r>
                        <a:rPr lang="en-US" baseline="0" dirty="0">
                          <a:solidFill>
                            <a:srgbClr val="FF0000"/>
                          </a:solidFill>
                        </a:rPr>
                        <a:t>Simultaneous 2Tx</a:t>
                      </a:r>
                      <a:endParaRPr lang="en-US" dirty="0">
                        <a:solidFill>
                          <a:srgbClr val="FF0000"/>
                        </a:solidFill>
                      </a:endParaRPr>
                    </a:p>
                  </a:txBody>
                  <a:tcPr/>
                </a:tc>
                <a:tc>
                  <a:txBody>
                    <a:bodyPr/>
                    <a:lstStyle/>
                    <a:p>
                      <a:pPr algn="ctr"/>
                      <a:endParaRPr lang="en-US" dirty="0">
                        <a:solidFill>
                          <a:srgbClr val="FF0000"/>
                        </a:solidFill>
                      </a:endParaRPr>
                    </a:p>
                  </a:txBody>
                  <a:tcPr/>
                </a:tc>
                <a:tc>
                  <a:txBody>
                    <a:bodyPr/>
                    <a:lstStyle/>
                    <a:p>
                      <a:pPr algn="ctr"/>
                      <a:r>
                        <a:rPr lang="en-US" dirty="0">
                          <a:solidFill>
                            <a:srgbClr val="FF0000"/>
                          </a:solidFill>
                        </a:rPr>
                        <a:t>x</a:t>
                      </a:r>
                    </a:p>
                  </a:txBody>
                  <a:tcPr/>
                </a:tc>
                <a:tc>
                  <a:txBody>
                    <a:bodyPr/>
                    <a:lstStyle/>
                    <a:p>
                      <a:pPr algn="ctr"/>
                      <a:endParaRPr lang="en-US" dirty="0"/>
                    </a:p>
                  </a:txBody>
                  <a:tcPr/>
                </a:tc>
                <a:extLst>
                  <a:ext uri="{0D108BD9-81ED-4DB2-BD59-A6C34878D82A}">
                    <a16:rowId xmlns:a16="http://schemas.microsoft.com/office/drawing/2014/main" val="3454747598"/>
                  </a:ext>
                </a:extLst>
              </a:tr>
            </a:tbl>
          </a:graphicData>
        </a:graphic>
      </p:graphicFrame>
      <p:sp>
        <p:nvSpPr>
          <p:cNvPr id="25" name="Rectangle 24"/>
          <p:cNvSpPr/>
          <p:nvPr/>
        </p:nvSpPr>
        <p:spPr>
          <a:xfrm>
            <a:off x="6482264" y="2477386"/>
            <a:ext cx="5572453" cy="4348894"/>
          </a:xfrm>
          <a:prstGeom prst="rect">
            <a:avLst/>
          </a:prstGeom>
          <a:solidFill>
            <a:schemeClr val="accent1">
              <a:alpha val="0"/>
            </a:schemeClr>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79734" y="2509106"/>
            <a:ext cx="5517538" cy="4348894"/>
          </a:xfrm>
          <a:prstGeom prst="rect">
            <a:avLst/>
          </a:prstGeom>
          <a:solidFill>
            <a:schemeClr val="accent1">
              <a:alpha val="0"/>
            </a:schemeClr>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0" name="Content Placeholder 19"/>
          <p:cNvGraphicFramePr>
            <a:graphicFrameLocks noGrp="1"/>
          </p:cNvGraphicFramePr>
          <p:nvPr>
            <p:ph idx="1"/>
            <p:extLst>
              <p:ext uri="{D42A27DB-BD31-4B8C-83A1-F6EECF244321}">
                <p14:modId xmlns:p14="http://schemas.microsoft.com/office/powerpoint/2010/main" val="3309529938"/>
              </p:ext>
            </p:extLst>
          </p:nvPr>
        </p:nvGraphicFramePr>
        <p:xfrm>
          <a:off x="297716" y="4258420"/>
          <a:ext cx="5240711" cy="1010920"/>
        </p:xfrm>
        <a:graphic>
          <a:graphicData uri="http://schemas.openxmlformats.org/drawingml/2006/table">
            <a:tbl>
              <a:tblPr firstRow="1" bandRow="1">
                <a:tableStyleId>{5C22544A-7EE6-4342-B048-85BDC9FD1C3A}</a:tableStyleId>
              </a:tblPr>
              <a:tblGrid>
                <a:gridCol w="2763613">
                  <a:extLst>
                    <a:ext uri="{9D8B030D-6E8A-4147-A177-3AD203B41FA5}">
                      <a16:colId xmlns:a16="http://schemas.microsoft.com/office/drawing/2014/main" val="172447911"/>
                    </a:ext>
                  </a:extLst>
                </a:gridCol>
                <a:gridCol w="779858">
                  <a:extLst>
                    <a:ext uri="{9D8B030D-6E8A-4147-A177-3AD203B41FA5}">
                      <a16:colId xmlns:a16="http://schemas.microsoft.com/office/drawing/2014/main" val="2035918844"/>
                    </a:ext>
                  </a:extLst>
                </a:gridCol>
                <a:gridCol w="654067">
                  <a:extLst>
                    <a:ext uri="{9D8B030D-6E8A-4147-A177-3AD203B41FA5}">
                      <a16:colId xmlns:a16="http://schemas.microsoft.com/office/drawing/2014/main" val="1928292568"/>
                    </a:ext>
                  </a:extLst>
                </a:gridCol>
                <a:gridCol w="1043173">
                  <a:extLst>
                    <a:ext uri="{9D8B030D-6E8A-4147-A177-3AD203B41FA5}">
                      <a16:colId xmlns:a16="http://schemas.microsoft.com/office/drawing/2014/main" val="2600156860"/>
                    </a:ext>
                  </a:extLst>
                </a:gridCol>
              </a:tblGrid>
              <a:tr h="370840">
                <a:tc>
                  <a:txBody>
                    <a:bodyPr/>
                    <a:lstStyle/>
                    <a:p>
                      <a:pPr algn="ctr"/>
                      <a:r>
                        <a:rPr lang="en-US" dirty="0"/>
                        <a:t>UE Feature</a:t>
                      </a:r>
                    </a:p>
                  </a:txBody>
                  <a:tcPr/>
                </a:tc>
                <a:tc>
                  <a:txBody>
                    <a:bodyPr/>
                    <a:lstStyle/>
                    <a:p>
                      <a:pPr algn="ctr"/>
                      <a:r>
                        <a:rPr lang="en-US" dirty="0"/>
                        <a:t>Mandatory</a:t>
                      </a:r>
                    </a:p>
                  </a:txBody>
                  <a:tcPr/>
                </a:tc>
                <a:tc>
                  <a:txBody>
                    <a:bodyPr/>
                    <a:lstStyle/>
                    <a:p>
                      <a:pPr algn="ctr"/>
                      <a:r>
                        <a:rPr lang="en-US" dirty="0"/>
                        <a:t>Optional</a:t>
                      </a:r>
                    </a:p>
                  </a:txBody>
                  <a:tcPr/>
                </a:tc>
                <a:tc>
                  <a:txBody>
                    <a:bodyPr/>
                    <a:lstStyle/>
                    <a:p>
                      <a:pPr algn="ctr"/>
                      <a:r>
                        <a:rPr lang="en-US" dirty="0"/>
                        <a:t>No</a:t>
                      </a:r>
                      <a:r>
                        <a:rPr lang="en-US" baseline="0" dirty="0"/>
                        <a:t> spec support</a:t>
                      </a:r>
                      <a:endParaRPr lang="en-US" dirty="0"/>
                    </a:p>
                  </a:txBody>
                  <a:tcPr/>
                </a:tc>
                <a:extLst>
                  <a:ext uri="{0D108BD9-81ED-4DB2-BD59-A6C34878D82A}">
                    <a16:rowId xmlns:a16="http://schemas.microsoft.com/office/drawing/2014/main" val="1877781721"/>
                  </a:ext>
                </a:extLst>
              </a:tr>
              <a:tr h="370840">
                <a:tc>
                  <a:txBody>
                    <a:bodyPr/>
                    <a:lstStyle/>
                    <a:p>
                      <a:r>
                        <a:rPr lang="en-US" dirty="0">
                          <a:solidFill>
                            <a:srgbClr val="FF0000"/>
                          </a:solidFill>
                        </a:rPr>
                        <a:t>Simultaneous</a:t>
                      </a:r>
                      <a:r>
                        <a:rPr lang="en-US" baseline="0" dirty="0">
                          <a:solidFill>
                            <a:srgbClr val="FF0000"/>
                          </a:solidFill>
                        </a:rPr>
                        <a:t> 2Tx</a:t>
                      </a:r>
                      <a:endParaRPr lang="en-US" dirty="0">
                        <a:solidFill>
                          <a:srgbClr val="FF0000"/>
                        </a:solidFill>
                      </a:endParaRPr>
                    </a:p>
                  </a:txBody>
                  <a:tcPr/>
                </a:tc>
                <a:tc>
                  <a:txBody>
                    <a:bodyPr/>
                    <a:lstStyle/>
                    <a:p>
                      <a:pPr algn="ctr"/>
                      <a:r>
                        <a:rPr lang="en-US" dirty="0">
                          <a:solidFill>
                            <a:srgbClr val="FF0000"/>
                          </a:solidFill>
                        </a:rPr>
                        <a:t>x</a:t>
                      </a:r>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3454747598"/>
                  </a:ext>
                </a:extLst>
              </a:tr>
            </a:tbl>
          </a:graphicData>
        </a:graphic>
      </p:graphicFrame>
      <p:sp>
        <p:nvSpPr>
          <p:cNvPr id="3" name="Title 2"/>
          <p:cNvSpPr>
            <a:spLocks noGrp="1"/>
          </p:cNvSpPr>
          <p:nvPr>
            <p:ph type="title"/>
          </p:nvPr>
        </p:nvSpPr>
        <p:spPr>
          <a:xfrm>
            <a:off x="283537" y="618188"/>
            <a:ext cx="11432977" cy="590931"/>
          </a:xfrm>
        </p:spPr>
        <p:txBody>
          <a:bodyPr/>
          <a:lstStyle/>
          <a:p>
            <a:r>
              <a:rPr lang="en-US" dirty="0"/>
              <a:t>UE Feature set for LTE-NR UL DC </a:t>
            </a:r>
          </a:p>
        </p:txBody>
      </p:sp>
      <p:sp>
        <p:nvSpPr>
          <p:cNvPr id="5" name="Oval 4"/>
          <p:cNvSpPr/>
          <p:nvPr/>
        </p:nvSpPr>
        <p:spPr>
          <a:xfrm>
            <a:off x="3762460" y="2369759"/>
            <a:ext cx="5029200" cy="1967024"/>
          </a:xfrm>
          <a:prstGeom prst="ellipse">
            <a:avLst/>
          </a:prstGeom>
          <a:gradFill flip="none" rotWithShape="1">
            <a:gsLst>
              <a:gs pos="0">
                <a:srgbClr val="143C66"/>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22744" y="1900139"/>
            <a:ext cx="9857632" cy="461665"/>
          </a:xfrm>
          <a:prstGeom prst="rect">
            <a:avLst/>
          </a:prstGeom>
          <a:noFill/>
        </p:spPr>
        <p:txBody>
          <a:bodyPr wrap="square" rtlCol="0">
            <a:spAutoFit/>
          </a:bodyPr>
          <a:lstStyle/>
          <a:p>
            <a:r>
              <a:rPr lang="en-US" sz="2400" dirty="0">
                <a:solidFill>
                  <a:schemeClr val="tx1">
                    <a:lumMod val="75000"/>
                    <a:lumOff val="25000"/>
                  </a:schemeClr>
                </a:solidFill>
              </a:rPr>
              <a:t>LTE-NR </a:t>
            </a:r>
            <a:r>
              <a:rPr lang="en-US" sz="2400" u="sng" dirty="0">
                <a:solidFill>
                  <a:schemeClr val="tx1">
                    <a:lumMod val="75000"/>
                    <a:lumOff val="25000"/>
                  </a:schemeClr>
                </a:solidFill>
              </a:rPr>
              <a:t>Band/Channel</a:t>
            </a:r>
            <a:r>
              <a:rPr lang="en-US" sz="2400" dirty="0">
                <a:solidFill>
                  <a:schemeClr val="tx1">
                    <a:lumMod val="75000"/>
                    <a:lumOff val="25000"/>
                  </a:schemeClr>
                </a:solidFill>
              </a:rPr>
              <a:t> Combinations (</a:t>
            </a:r>
            <a:r>
              <a:rPr lang="en-US" sz="2400" u="sng" dirty="0">
                <a:solidFill>
                  <a:schemeClr val="tx1">
                    <a:lumMod val="75000"/>
                    <a:lumOff val="25000"/>
                  </a:schemeClr>
                </a:solidFill>
              </a:rPr>
              <a:t>will include at least channel assignment</a:t>
            </a:r>
            <a:r>
              <a:rPr lang="en-US" sz="2400" dirty="0">
                <a:solidFill>
                  <a:schemeClr val="tx1">
                    <a:lumMod val="75000"/>
                    <a:lumOff val="25000"/>
                  </a:schemeClr>
                </a:solidFill>
              </a:rPr>
              <a:t>)</a:t>
            </a:r>
          </a:p>
        </p:txBody>
      </p:sp>
      <p:sp>
        <p:nvSpPr>
          <p:cNvPr id="7" name="TextBox 6"/>
          <p:cNvSpPr txBox="1"/>
          <p:nvPr/>
        </p:nvSpPr>
        <p:spPr>
          <a:xfrm>
            <a:off x="349044" y="2663734"/>
            <a:ext cx="3616941" cy="1569660"/>
          </a:xfrm>
          <a:prstGeom prst="rect">
            <a:avLst/>
          </a:prstGeom>
          <a:noFill/>
        </p:spPr>
        <p:txBody>
          <a:bodyPr wrap="square" rtlCol="0">
            <a:spAutoFit/>
          </a:bodyPr>
          <a:lstStyle/>
          <a:p>
            <a:pPr algn="ctr"/>
            <a:r>
              <a:rPr lang="en-US" sz="2400" dirty="0">
                <a:solidFill>
                  <a:schemeClr val="tx1">
                    <a:lumMod val="75000"/>
                    <a:lumOff val="25000"/>
                  </a:schemeClr>
                </a:solidFill>
              </a:rPr>
              <a:t>Easy band/channel combinations (including at least channel assignment)</a:t>
            </a:r>
          </a:p>
          <a:p>
            <a:pPr algn="ctr"/>
            <a:r>
              <a:rPr lang="en-US" sz="2400" dirty="0">
                <a:solidFill>
                  <a:schemeClr val="tx1">
                    <a:lumMod val="75000"/>
                    <a:lumOff val="25000"/>
                  </a:schemeClr>
                </a:solidFill>
              </a:rPr>
              <a:t>according to rules in slide 4 </a:t>
            </a:r>
          </a:p>
        </p:txBody>
      </p:sp>
      <p:sp>
        <p:nvSpPr>
          <p:cNvPr id="8" name="Oval 7"/>
          <p:cNvSpPr/>
          <p:nvPr/>
        </p:nvSpPr>
        <p:spPr>
          <a:xfrm>
            <a:off x="3974804" y="3141915"/>
            <a:ext cx="786809" cy="489098"/>
          </a:xfrm>
          <a:prstGeom prst="ellipse">
            <a:avLst/>
          </a:prstGeom>
          <a:solidFill>
            <a:schemeClr val="bg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454503" y="3141915"/>
            <a:ext cx="786809" cy="489098"/>
          </a:xfrm>
          <a:prstGeom prst="ellipse">
            <a:avLst/>
          </a:prstGeom>
          <a:solidFill>
            <a:schemeClr val="bg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654904" y="2621823"/>
            <a:ext cx="3401014" cy="1569660"/>
          </a:xfrm>
          <a:prstGeom prst="rect">
            <a:avLst/>
          </a:prstGeom>
          <a:noFill/>
        </p:spPr>
        <p:txBody>
          <a:bodyPr wrap="square" rtlCol="0">
            <a:spAutoFit/>
          </a:bodyPr>
          <a:lstStyle/>
          <a:p>
            <a:pPr algn="ctr"/>
            <a:r>
              <a:rPr lang="en-US" sz="2400" dirty="0">
                <a:solidFill>
                  <a:schemeClr val="tx1">
                    <a:lumMod val="75000"/>
                    <a:lumOff val="25000"/>
                  </a:schemeClr>
                </a:solidFill>
              </a:rPr>
              <a:t>Difficult band/channel combinations (including at least channel assignment) according rules in slide 4 </a:t>
            </a:r>
          </a:p>
        </p:txBody>
      </p:sp>
      <p:cxnSp>
        <p:nvCxnSpPr>
          <p:cNvPr id="12" name="Straight Connector 11"/>
          <p:cNvCxnSpPr>
            <a:endCxn id="8" idx="1"/>
          </p:cNvCxnSpPr>
          <p:nvPr/>
        </p:nvCxnSpPr>
        <p:spPr>
          <a:xfrm>
            <a:off x="3434316" y="2937995"/>
            <a:ext cx="655714" cy="275547"/>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8135344" y="2909393"/>
            <a:ext cx="721577" cy="352125"/>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a:off x="5061098" y="2909393"/>
            <a:ext cx="2307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750977" y="2572720"/>
            <a:ext cx="2785730" cy="369332"/>
          </a:xfrm>
          <a:prstGeom prst="rect">
            <a:avLst/>
          </a:prstGeom>
          <a:noFill/>
        </p:spPr>
        <p:txBody>
          <a:bodyPr wrap="square" rtlCol="0">
            <a:spAutoFit/>
          </a:bodyPr>
          <a:lstStyle/>
          <a:p>
            <a:pPr algn="ctr"/>
            <a:r>
              <a:rPr lang="en-US" dirty="0">
                <a:solidFill>
                  <a:schemeClr val="tx1">
                    <a:lumMod val="75000"/>
                    <a:lumOff val="25000"/>
                  </a:schemeClr>
                </a:solidFill>
              </a:rPr>
              <a:t>Increasing MSD</a:t>
            </a:r>
          </a:p>
        </p:txBody>
      </p:sp>
      <p:sp>
        <p:nvSpPr>
          <p:cNvPr id="19" name="TextBox 18"/>
          <p:cNvSpPr txBox="1"/>
          <p:nvPr/>
        </p:nvSpPr>
        <p:spPr>
          <a:xfrm>
            <a:off x="7368362" y="5791020"/>
            <a:ext cx="4348151" cy="461665"/>
          </a:xfrm>
          <a:prstGeom prst="rect">
            <a:avLst/>
          </a:prstGeom>
          <a:noFill/>
        </p:spPr>
        <p:txBody>
          <a:bodyPr wrap="square" rtlCol="0">
            <a:spAutoFit/>
          </a:bodyPr>
          <a:lstStyle/>
          <a:p>
            <a:pPr algn="ctr"/>
            <a:r>
              <a:rPr lang="en-US" sz="2400" dirty="0">
                <a:solidFill>
                  <a:schemeClr val="tx1">
                    <a:lumMod val="75000"/>
                    <a:lumOff val="25000"/>
                  </a:schemeClr>
                </a:solidFill>
              </a:rPr>
              <a:t> </a:t>
            </a:r>
          </a:p>
        </p:txBody>
      </p:sp>
    </p:spTree>
    <p:extLst>
      <p:ext uri="{BB962C8B-B14F-4D97-AF65-F5344CB8AC3E}">
        <p14:creationId xmlns:p14="http://schemas.microsoft.com/office/powerpoint/2010/main" val="1548739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3550599" y="3206294"/>
            <a:ext cx="5869847" cy="3651706"/>
          </a:xfrm>
          <a:prstGeom prst="rect">
            <a:avLst/>
          </a:prstGeom>
          <a:solidFill>
            <a:schemeClr val="accent1">
              <a:alpha val="0"/>
            </a:schemeClr>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283537" y="618188"/>
            <a:ext cx="11432977" cy="590931"/>
          </a:xfrm>
        </p:spPr>
        <p:txBody>
          <a:bodyPr/>
          <a:lstStyle/>
          <a:p>
            <a:r>
              <a:rPr lang="en-US" dirty="0"/>
              <a:t>UE Feature set for LTE-NR UL DC (Cont.) </a:t>
            </a:r>
          </a:p>
        </p:txBody>
      </p:sp>
      <p:sp>
        <p:nvSpPr>
          <p:cNvPr id="5" name="Oval 4"/>
          <p:cNvSpPr/>
          <p:nvPr/>
        </p:nvSpPr>
        <p:spPr>
          <a:xfrm>
            <a:off x="3710763" y="1807524"/>
            <a:ext cx="5029200" cy="1967024"/>
          </a:xfrm>
          <a:prstGeom prst="ellipse">
            <a:avLst/>
          </a:prstGeom>
          <a:gradFill flip="none" rotWithShape="1">
            <a:gsLst>
              <a:gs pos="0">
                <a:srgbClr val="143C66"/>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073350" y="1304711"/>
            <a:ext cx="10118650" cy="461665"/>
          </a:xfrm>
          <a:prstGeom prst="rect">
            <a:avLst/>
          </a:prstGeom>
          <a:noFill/>
        </p:spPr>
        <p:txBody>
          <a:bodyPr wrap="square" rtlCol="0">
            <a:spAutoFit/>
          </a:bodyPr>
          <a:lstStyle/>
          <a:p>
            <a:r>
              <a:rPr lang="en-US" sz="2400" dirty="0">
                <a:solidFill>
                  <a:schemeClr val="tx1">
                    <a:lumMod val="75000"/>
                    <a:lumOff val="25000"/>
                  </a:schemeClr>
                </a:solidFill>
              </a:rPr>
              <a:t>LTE-NR Band/Channel Combinations (will include at least channel assignment)</a:t>
            </a:r>
          </a:p>
        </p:txBody>
      </p:sp>
      <p:sp>
        <p:nvSpPr>
          <p:cNvPr id="8" name="Oval 7"/>
          <p:cNvSpPr/>
          <p:nvPr/>
        </p:nvSpPr>
        <p:spPr>
          <a:xfrm>
            <a:off x="5061099" y="2695039"/>
            <a:ext cx="2307264" cy="489098"/>
          </a:xfrm>
          <a:prstGeom prst="ellipse">
            <a:avLst/>
          </a:prstGeom>
          <a:solidFill>
            <a:schemeClr val="bg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912801" y="3781254"/>
            <a:ext cx="5135519" cy="830997"/>
          </a:xfrm>
          <a:prstGeom prst="rect">
            <a:avLst/>
          </a:prstGeom>
          <a:noFill/>
        </p:spPr>
        <p:txBody>
          <a:bodyPr wrap="square" rtlCol="0">
            <a:spAutoFit/>
          </a:bodyPr>
          <a:lstStyle/>
          <a:p>
            <a:r>
              <a:rPr lang="en-US" sz="2400" dirty="0">
                <a:solidFill>
                  <a:schemeClr val="tx1">
                    <a:lumMod val="75000"/>
                    <a:lumOff val="25000"/>
                  </a:schemeClr>
                </a:solidFill>
              </a:rPr>
              <a:t>Intermediate band/channel combinations (including at least channel assignment) </a:t>
            </a:r>
          </a:p>
        </p:txBody>
      </p:sp>
      <p:cxnSp>
        <p:nvCxnSpPr>
          <p:cNvPr id="13" name="Straight Connector 12"/>
          <p:cNvCxnSpPr>
            <a:endCxn id="8" idx="4"/>
          </p:cNvCxnSpPr>
          <p:nvPr/>
        </p:nvCxnSpPr>
        <p:spPr>
          <a:xfrm flipH="1" flipV="1">
            <a:off x="6214731" y="3184137"/>
            <a:ext cx="10632" cy="744131"/>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a:off x="5061098" y="2313965"/>
            <a:ext cx="2307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750977" y="1977292"/>
            <a:ext cx="2785730" cy="369332"/>
          </a:xfrm>
          <a:prstGeom prst="rect">
            <a:avLst/>
          </a:prstGeom>
          <a:noFill/>
        </p:spPr>
        <p:txBody>
          <a:bodyPr wrap="square" rtlCol="0">
            <a:spAutoFit/>
          </a:bodyPr>
          <a:lstStyle/>
          <a:p>
            <a:pPr algn="ctr"/>
            <a:r>
              <a:rPr lang="en-US" dirty="0">
                <a:solidFill>
                  <a:schemeClr val="tx1">
                    <a:lumMod val="75000"/>
                    <a:lumOff val="25000"/>
                  </a:schemeClr>
                </a:solidFill>
              </a:rPr>
              <a:t>Increasing MSD</a:t>
            </a:r>
          </a:p>
        </p:txBody>
      </p:sp>
      <p:graphicFrame>
        <p:nvGraphicFramePr>
          <p:cNvPr id="21" name="Content Placeholder 19"/>
          <p:cNvGraphicFramePr>
            <a:graphicFrameLocks/>
          </p:cNvGraphicFramePr>
          <p:nvPr>
            <p:extLst>
              <p:ext uri="{D42A27DB-BD31-4B8C-83A1-F6EECF244321}">
                <p14:modId xmlns:p14="http://schemas.microsoft.com/office/powerpoint/2010/main" val="3763656561"/>
              </p:ext>
            </p:extLst>
          </p:nvPr>
        </p:nvGraphicFramePr>
        <p:xfrm>
          <a:off x="3923411" y="4862321"/>
          <a:ext cx="5124324" cy="1010920"/>
        </p:xfrm>
        <a:graphic>
          <a:graphicData uri="http://schemas.openxmlformats.org/drawingml/2006/table">
            <a:tbl>
              <a:tblPr firstRow="1" bandRow="1">
                <a:tableStyleId>{5C22544A-7EE6-4342-B048-85BDC9FD1C3A}</a:tableStyleId>
              </a:tblPr>
              <a:tblGrid>
                <a:gridCol w="2816661">
                  <a:extLst>
                    <a:ext uri="{9D8B030D-6E8A-4147-A177-3AD203B41FA5}">
                      <a16:colId xmlns:a16="http://schemas.microsoft.com/office/drawing/2014/main" val="172447911"/>
                    </a:ext>
                  </a:extLst>
                </a:gridCol>
                <a:gridCol w="730934">
                  <a:extLst>
                    <a:ext uri="{9D8B030D-6E8A-4147-A177-3AD203B41FA5}">
                      <a16:colId xmlns:a16="http://schemas.microsoft.com/office/drawing/2014/main" val="2035918844"/>
                    </a:ext>
                  </a:extLst>
                </a:gridCol>
                <a:gridCol w="626515">
                  <a:extLst>
                    <a:ext uri="{9D8B030D-6E8A-4147-A177-3AD203B41FA5}">
                      <a16:colId xmlns:a16="http://schemas.microsoft.com/office/drawing/2014/main" val="1928292568"/>
                    </a:ext>
                  </a:extLst>
                </a:gridCol>
                <a:gridCol w="950214">
                  <a:extLst>
                    <a:ext uri="{9D8B030D-6E8A-4147-A177-3AD203B41FA5}">
                      <a16:colId xmlns:a16="http://schemas.microsoft.com/office/drawing/2014/main" val="2600156860"/>
                    </a:ext>
                  </a:extLst>
                </a:gridCol>
              </a:tblGrid>
              <a:tr h="370840">
                <a:tc>
                  <a:txBody>
                    <a:bodyPr/>
                    <a:lstStyle/>
                    <a:p>
                      <a:pPr algn="ctr"/>
                      <a:r>
                        <a:rPr lang="en-US" dirty="0"/>
                        <a:t>UE Feature</a:t>
                      </a:r>
                    </a:p>
                  </a:txBody>
                  <a:tcPr/>
                </a:tc>
                <a:tc>
                  <a:txBody>
                    <a:bodyPr/>
                    <a:lstStyle/>
                    <a:p>
                      <a:pPr algn="ctr"/>
                      <a:r>
                        <a:rPr lang="en-US" dirty="0"/>
                        <a:t>Mandatory</a:t>
                      </a:r>
                    </a:p>
                  </a:txBody>
                  <a:tcPr/>
                </a:tc>
                <a:tc>
                  <a:txBody>
                    <a:bodyPr/>
                    <a:lstStyle/>
                    <a:p>
                      <a:pPr algn="ctr"/>
                      <a:r>
                        <a:rPr lang="en-US" dirty="0"/>
                        <a:t>Optional</a:t>
                      </a:r>
                    </a:p>
                  </a:txBody>
                  <a:tcPr/>
                </a:tc>
                <a:tc>
                  <a:txBody>
                    <a:bodyPr/>
                    <a:lstStyle/>
                    <a:p>
                      <a:pPr algn="ctr"/>
                      <a:r>
                        <a:rPr lang="en-US" dirty="0"/>
                        <a:t>No</a:t>
                      </a:r>
                      <a:r>
                        <a:rPr lang="en-US" baseline="0" dirty="0"/>
                        <a:t> spec support</a:t>
                      </a:r>
                      <a:endParaRPr lang="en-US" dirty="0"/>
                    </a:p>
                  </a:txBody>
                  <a:tcPr/>
                </a:tc>
                <a:extLst>
                  <a:ext uri="{0D108BD9-81ED-4DB2-BD59-A6C34878D82A}">
                    <a16:rowId xmlns:a16="http://schemas.microsoft.com/office/drawing/2014/main" val="1877781721"/>
                  </a:ext>
                </a:extLst>
              </a:tr>
              <a:tr h="370840">
                <a:tc>
                  <a:txBody>
                    <a:bodyPr/>
                    <a:lstStyle/>
                    <a:p>
                      <a:r>
                        <a:rPr lang="en-US" baseline="0" dirty="0">
                          <a:solidFill>
                            <a:schemeClr val="tx1"/>
                          </a:solidFill>
                        </a:rPr>
                        <a:t>Simultaneous 2Tx</a:t>
                      </a:r>
                      <a:endParaRPr lang="en-US" dirty="0">
                        <a:solidFill>
                          <a:schemeClr val="tx1"/>
                        </a:solidFill>
                      </a:endParaRPr>
                    </a:p>
                  </a:txBody>
                  <a:tcPr/>
                </a:tc>
                <a:tc>
                  <a:txBody>
                    <a:bodyPr/>
                    <a:lstStyle/>
                    <a:p>
                      <a:pPr algn="ctr"/>
                      <a:r>
                        <a:rPr lang="en-US" dirty="0">
                          <a:solidFill>
                            <a:schemeClr val="tx1"/>
                          </a:solidFill>
                        </a:rPr>
                        <a:t>x</a:t>
                      </a:r>
                    </a:p>
                  </a:txBody>
                  <a:tcPr/>
                </a:tc>
                <a:tc>
                  <a:txBody>
                    <a:bodyPr/>
                    <a:lstStyle/>
                    <a:p>
                      <a:pPr algn="ctr"/>
                      <a:endParaRPr lang="en-US" dirty="0">
                        <a:solidFill>
                          <a:srgbClr val="FF0000"/>
                        </a:solidFill>
                      </a:endParaRPr>
                    </a:p>
                  </a:txBody>
                  <a:tcPr/>
                </a:tc>
                <a:tc>
                  <a:txBody>
                    <a:bodyPr/>
                    <a:lstStyle/>
                    <a:p>
                      <a:pPr algn="ctr"/>
                      <a:endParaRPr lang="en-US" dirty="0"/>
                    </a:p>
                  </a:txBody>
                  <a:tcPr/>
                </a:tc>
                <a:extLst>
                  <a:ext uri="{0D108BD9-81ED-4DB2-BD59-A6C34878D82A}">
                    <a16:rowId xmlns:a16="http://schemas.microsoft.com/office/drawing/2014/main" val="3454747598"/>
                  </a:ext>
                </a:extLst>
              </a:tr>
            </a:tbl>
          </a:graphicData>
        </a:graphic>
      </p:graphicFrame>
    </p:spTree>
    <p:extLst>
      <p:ext uri="{BB962C8B-B14F-4D97-AF65-F5344CB8AC3E}">
        <p14:creationId xmlns:p14="http://schemas.microsoft.com/office/powerpoint/2010/main" val="3087704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960936" cy="3553005"/>
          </a:xfrm>
        </p:spPr>
        <p:txBody>
          <a:bodyPr/>
          <a:lstStyle/>
          <a:p>
            <a:r>
              <a:rPr lang="en-US" sz="2800" dirty="0"/>
              <a:t>The categorization of band combinations is up to RAN4</a:t>
            </a:r>
          </a:p>
          <a:p>
            <a:pPr lvl="1"/>
            <a:r>
              <a:rPr lang="en-US" sz="2400" dirty="0"/>
              <a:t>RAN4 is to define a rule for categorization (of band combinations including channel assignments) in order to apply them</a:t>
            </a:r>
          </a:p>
          <a:p>
            <a:pPr lvl="2"/>
            <a:r>
              <a:rPr lang="en-US" sz="2200" dirty="0"/>
              <a:t>A possible rule could be based on presence of resulting IMD[2]…[7] (including harmonics as long as the cause includes simultaneous </a:t>
            </a:r>
            <a:r>
              <a:rPr lang="en-US" sz="2200" dirty="0" err="1"/>
              <a:t>Tx</a:t>
            </a:r>
            <a:r>
              <a:rPr lang="en-US" sz="2200" dirty="0"/>
              <a:t>) falling in Rx with the given </a:t>
            </a:r>
            <a:r>
              <a:rPr lang="en-US" sz="2200"/>
              <a:t>channel assignment</a:t>
            </a:r>
            <a:endParaRPr lang="en-US" sz="2800" dirty="0"/>
          </a:p>
          <a:p>
            <a:pPr lvl="2"/>
            <a:endParaRPr lang="en-US" sz="2200" dirty="0"/>
          </a:p>
          <a:p>
            <a:r>
              <a:rPr lang="en-US" sz="2800" dirty="0"/>
              <a:t>Applies to a triplet of CCs</a:t>
            </a:r>
          </a:p>
          <a:p>
            <a:pPr lvl="1"/>
            <a:r>
              <a:rPr lang="en-US" sz="2400" dirty="0"/>
              <a:t>1 LTE </a:t>
            </a:r>
            <a:r>
              <a:rPr lang="en-US" sz="2400" dirty="0" err="1"/>
              <a:t>PCell</a:t>
            </a:r>
            <a:r>
              <a:rPr lang="en-US" sz="2400" dirty="0"/>
              <a:t> UL + 1 NR </a:t>
            </a:r>
            <a:r>
              <a:rPr lang="en-US" sz="2400" dirty="0" err="1"/>
              <a:t>PSCell</a:t>
            </a:r>
            <a:r>
              <a:rPr lang="en-US" sz="2400" dirty="0"/>
              <a:t> UL + 1 NR </a:t>
            </a:r>
            <a:r>
              <a:rPr lang="en-US" sz="2400" dirty="0" err="1"/>
              <a:t>PSCell</a:t>
            </a:r>
            <a:r>
              <a:rPr lang="en-US" sz="2400" dirty="0"/>
              <a:t> DL, or</a:t>
            </a:r>
          </a:p>
          <a:p>
            <a:pPr lvl="1"/>
            <a:r>
              <a:rPr lang="en-US" sz="2400" dirty="0"/>
              <a:t>1 LTE </a:t>
            </a:r>
            <a:r>
              <a:rPr lang="en-US" sz="2400" dirty="0" err="1"/>
              <a:t>PCell</a:t>
            </a:r>
            <a:r>
              <a:rPr lang="en-US" sz="2400" dirty="0"/>
              <a:t> UL + 1 NR </a:t>
            </a:r>
            <a:r>
              <a:rPr lang="en-US" sz="2400" dirty="0" err="1"/>
              <a:t>PSCell</a:t>
            </a:r>
            <a:r>
              <a:rPr lang="en-US" sz="2400" dirty="0"/>
              <a:t> UL + 1 LTE </a:t>
            </a:r>
            <a:r>
              <a:rPr lang="en-US" sz="2400" dirty="0" err="1"/>
              <a:t>PCell</a:t>
            </a:r>
            <a:r>
              <a:rPr lang="en-US" sz="2400" dirty="0"/>
              <a:t> DL</a:t>
            </a:r>
          </a:p>
          <a:p>
            <a:pPr marL="3175" indent="0">
              <a:buNone/>
            </a:pPr>
            <a:r>
              <a:rPr lang="en-US" sz="2800" dirty="0"/>
              <a:t> </a:t>
            </a:r>
          </a:p>
        </p:txBody>
      </p:sp>
      <p:sp>
        <p:nvSpPr>
          <p:cNvPr id="3" name="Title 2"/>
          <p:cNvSpPr>
            <a:spLocks noGrp="1"/>
          </p:cNvSpPr>
          <p:nvPr>
            <p:ph type="title"/>
          </p:nvPr>
        </p:nvSpPr>
        <p:spPr>
          <a:xfrm>
            <a:off x="283538" y="695067"/>
            <a:ext cx="11432977" cy="590931"/>
          </a:xfrm>
        </p:spPr>
        <p:txBody>
          <a:bodyPr/>
          <a:lstStyle/>
          <a:p>
            <a:r>
              <a:rPr lang="en-US" dirty="0"/>
              <a:t>General notes</a:t>
            </a:r>
          </a:p>
        </p:txBody>
      </p:sp>
      <p:sp>
        <p:nvSpPr>
          <p:cNvPr id="4" name="Text Placeholder 3"/>
          <p:cNvSpPr>
            <a:spLocks noGrp="1"/>
          </p:cNvSpPr>
          <p:nvPr>
            <p:ph type="body" idx="13"/>
          </p:nvPr>
        </p:nvSpPr>
        <p:spPr/>
        <p:txBody>
          <a:bodyPr/>
          <a:lstStyle/>
          <a:p>
            <a:r>
              <a:rPr lang="en-US" dirty="0"/>
              <a:t>For the previous slides</a:t>
            </a:r>
          </a:p>
        </p:txBody>
      </p:sp>
    </p:spTree>
    <p:extLst>
      <p:ext uri="{BB962C8B-B14F-4D97-AF65-F5344CB8AC3E}">
        <p14:creationId xmlns:p14="http://schemas.microsoft.com/office/powerpoint/2010/main" val="3088618381"/>
      </p:ext>
    </p:extLst>
  </p:cSld>
  <p:clrMapOvr>
    <a:masterClrMapping/>
  </p:clrMapOvr>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9C865D-052F-45FE-8367-56AAD7AEAA2C}">
  <ds:schemaRefs>
    <ds:schemaRef ds:uri="http://purl.org/dc/terms/"/>
    <ds:schemaRef ds:uri="http://purl.org/dc/elements/1.1/"/>
    <ds:schemaRef ds:uri="http://schemas.microsoft.com/office/2006/documentManagement/types"/>
    <ds:schemaRef ds:uri="b4b33aa9-2354-4d53-bed7-232b42d25ff3"/>
    <ds:schemaRef ds:uri="http://purl.org/dc/dcmitype/"/>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17151</TotalTime>
  <Words>262</Words>
  <Application>Microsoft Office PowerPoint</Application>
  <PresentationFormat>Widescreen</PresentationFormat>
  <Paragraphs>47</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Calibre Semibold</vt:lpstr>
      <vt:lpstr>Qualcomm Office Bold</vt:lpstr>
      <vt:lpstr>Qualcomm Office Light</vt:lpstr>
      <vt:lpstr>Qualcomm Office Regular</vt:lpstr>
      <vt:lpstr>Qualcomm Regular</vt:lpstr>
      <vt:lpstr>QTI_Template_NDA_June2014</vt:lpstr>
      <vt:lpstr>PowerPoint Presentation</vt:lpstr>
      <vt:lpstr>UE Feature set for LTE-NR UL DC </vt:lpstr>
      <vt:lpstr>UE Feature set for LTE-NR UL DC (Cont.) </vt:lpstr>
      <vt:lpstr>General notes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Peter Gaal</cp:lastModifiedBy>
  <cp:revision>642</cp:revision>
  <dcterms:created xsi:type="dcterms:W3CDTF">2014-07-09T00:20:26Z</dcterms:created>
  <dcterms:modified xsi:type="dcterms:W3CDTF">2017-09-12T04:44:28Z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y fmtid="{D5CDD505-2E9C-101B-9397-08002B2CF9AE}" pid="6" name="_AdHocReviewCycleID">
    <vt:i4>-1730464715</vt:i4>
  </property>
  <property fmtid="{D5CDD505-2E9C-101B-9397-08002B2CF9AE}" pid="7" name="_EmailSubject">
    <vt:lpwstr>Our 3GPP leadership, measurable?</vt:lpwstr>
  </property>
  <property fmtid="{D5CDD505-2E9C-101B-9397-08002B2CF9AE}" pid="8" name="_AuthorEmail">
    <vt:lpwstr>pgaal@qti.qualcomm.com</vt:lpwstr>
  </property>
  <property fmtid="{D5CDD505-2E9C-101B-9397-08002B2CF9AE}" pid="9" name="_AuthorEmailDisplayName">
    <vt:lpwstr>Peter Gaal</vt:lpwstr>
  </property>
  <property fmtid="{D5CDD505-2E9C-101B-9397-08002B2CF9AE}" pid="10" name="_PreviousAdHocReviewCycleID">
    <vt:i4>549799288</vt:i4>
  </property>
</Properties>
</file>