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10"/>
  </p:notesMasterIdLst>
  <p:handoutMasterIdLst>
    <p:handoutMasterId r:id="rId11"/>
  </p:handoutMasterIdLst>
  <p:sldIdLst>
    <p:sldId id="591" r:id="rId2"/>
    <p:sldId id="634" r:id="rId3"/>
    <p:sldId id="633" r:id="rId4"/>
    <p:sldId id="641" r:id="rId5"/>
    <p:sldId id="635" r:id="rId6"/>
    <p:sldId id="642" r:id="rId7"/>
    <p:sldId id="636" r:id="rId8"/>
    <p:sldId id="63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74" d="100"/>
          <a:sy n="74" d="100"/>
        </p:scale>
        <p:origin x="4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en-US" sz="2900">
                <a:ea typeface="MS PGothic" panose="020B0600070205080204" pitchFamily="50" charset="-128"/>
              </a:rPr>
            </a:b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>
                <a:solidFill>
                  <a:srgbClr val="FF0000"/>
                </a:solidFill>
              </a:rPr>
              <a:t>3GPP submission towards IMT-2020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2400" b="1" dirty="0">
                <a:solidFill>
                  <a:schemeClr val="accent1"/>
                </a:solidFill>
              </a:rPr>
              <a:t>Version agreed at the drafting session</a:t>
            </a: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>
                <a:ea typeface="MS PGothic" panose="020B0600070205080204" pitchFamily="50" charset="-128"/>
              </a:rPr>
              <a:t>ITU-R Ad-Hoc Contact person</a:t>
            </a: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/>
              <a:t>Submission </a:t>
            </a:r>
            <a:r>
              <a:rPr lang="en-US" sz="2400" dirty="0" err="1"/>
              <a:t>timeplan</a:t>
            </a:r>
            <a:endParaRPr lang="en-US" sz="2400" dirty="0"/>
          </a:p>
          <a:p>
            <a:pPr lvl="0"/>
            <a:r>
              <a:rPr lang="en-GB" sz="2400" dirty="0"/>
              <a:t>Format of submission </a:t>
            </a:r>
          </a:p>
          <a:p>
            <a:pPr lvl="0"/>
            <a:r>
              <a:rPr lang="en-GB" sz="2400" dirty="0"/>
              <a:t>Naming </a:t>
            </a:r>
            <a:r>
              <a:rPr lang="en-GB" sz="2400" dirty="0">
                <a:solidFill>
                  <a:srgbClr val="FF0000"/>
                </a:solidFill>
              </a:rPr>
              <a:t>(not for discussion – already endorsed by RAN)</a:t>
            </a:r>
          </a:p>
          <a:p>
            <a:pPr lvl="0"/>
            <a:r>
              <a:rPr lang="en-GB" sz="2400" dirty="0"/>
              <a:t>Distribution of this document</a:t>
            </a:r>
            <a:r>
              <a:rPr lang="en-US" sz="240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3" y="1666943"/>
            <a:ext cx="8201353" cy="371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403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171458"/>
              </p:ext>
            </p:extLst>
          </p:nvPr>
        </p:nvGraphicFramePr>
        <p:xfrm>
          <a:off x="327260" y="1022684"/>
          <a:ext cx="8239225" cy="5349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4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3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2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49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Milestone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Name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3GPP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ITU-R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General 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Content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Submission Templates 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 Evaluation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Workshop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77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WP 5D #28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Overview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6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Initial Templates Only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29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Description Templates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Update &amp;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Final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84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June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32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July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(R15+R16)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(R15+R16) 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Self-Evaluation </a:t>
                      </a:r>
                      <a:endParaRPr lang="it-IT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(R15+R16)  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877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Submission </a:t>
            </a:r>
            <a:r>
              <a:rPr lang="en-US" dirty="0" err="1"/>
              <a:t>timeplan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3935"/>
          </a:xfrm>
        </p:spPr>
        <p:txBody>
          <a:bodyPr/>
          <a:lstStyle/>
          <a:p>
            <a:r>
              <a:rPr lang="en-US" sz="1600" dirty="0"/>
              <a:t>WF: </a:t>
            </a:r>
          </a:p>
          <a:p>
            <a:pPr lvl="1"/>
            <a:r>
              <a:rPr lang="en-US" sz="1600" dirty="0"/>
              <a:t>Follow the </a:t>
            </a:r>
            <a:r>
              <a:rPr lang="en-US" sz="1600" dirty="0" err="1"/>
              <a:t>timeplan</a:t>
            </a:r>
            <a:r>
              <a:rPr lang="en-US" sz="1600" dirty="0"/>
              <a:t> as per slide 2 and slide 3</a:t>
            </a:r>
          </a:p>
          <a:p>
            <a:pPr lvl="1"/>
            <a:r>
              <a:rPr lang="en-US" sz="1600" dirty="0"/>
              <a:t>February submission: </a:t>
            </a:r>
          </a:p>
          <a:p>
            <a:pPr lvl="2"/>
            <a:r>
              <a:rPr lang="en-US" sz="1600" dirty="0"/>
              <a:t>High level description of NR and LTE (including NB-</a:t>
            </a:r>
            <a:r>
              <a:rPr lang="en-US" sz="1600" dirty="0" err="1"/>
              <a:t>IoT</a:t>
            </a:r>
            <a:r>
              <a:rPr lang="en-US" sz="1600" dirty="0"/>
              <a:t> and </a:t>
            </a:r>
            <a:r>
              <a:rPr lang="en-US" sz="1600" dirty="0" err="1"/>
              <a:t>eMTC</a:t>
            </a:r>
            <a:r>
              <a:rPr lang="en-US" sz="1600" dirty="0"/>
              <a:t>)</a:t>
            </a:r>
          </a:p>
          <a:p>
            <a:pPr lvl="3"/>
            <a:r>
              <a:rPr lang="en-US" sz="1400" dirty="0"/>
              <a:t>All architectures are described, including dual connectivity between NR and LTE</a:t>
            </a:r>
            <a:endParaRPr lang="en-US" sz="1400" strike="sngStrike" dirty="0"/>
          </a:p>
          <a:p>
            <a:pPr lvl="2"/>
            <a:r>
              <a:rPr lang="en-US" sz="1600" dirty="0"/>
              <a:t>No self-evaluation required</a:t>
            </a:r>
          </a:p>
          <a:p>
            <a:pPr lvl="2"/>
            <a:r>
              <a:rPr lang="en-US" sz="1600" dirty="0"/>
              <a:t>Target to provide description template</a:t>
            </a:r>
          </a:p>
          <a:p>
            <a:pPr lvl="1"/>
            <a:r>
              <a:rPr lang="en-US" sz="1600" dirty="0"/>
              <a:t>Final submission based on </a:t>
            </a:r>
            <a:r>
              <a:rPr lang="en-US" sz="1600" dirty="0" err="1"/>
              <a:t>Rel</a:t>
            </a:r>
            <a:r>
              <a:rPr lang="en-US" sz="1600" dirty="0"/>
              <a:t> 15 and </a:t>
            </a:r>
            <a:r>
              <a:rPr lang="en-US" sz="1600" dirty="0" err="1"/>
              <a:t>Rel</a:t>
            </a:r>
            <a:r>
              <a:rPr lang="en-US" sz="1600" dirty="0"/>
              <a:t> 16 features and specifications</a:t>
            </a:r>
          </a:p>
          <a:p>
            <a:pPr marL="457200" lvl="1" indent="0">
              <a:buNone/>
            </a:pPr>
            <a:endParaRPr lang="en-US" sz="16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400218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Format of submission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131" y="1138195"/>
            <a:ext cx="8739738" cy="5445485"/>
          </a:xfrm>
        </p:spPr>
        <p:txBody>
          <a:bodyPr/>
          <a:lstStyle/>
          <a:p>
            <a:r>
              <a:rPr lang="en-US" sz="1600" dirty="0"/>
              <a:t>WF: </a:t>
            </a:r>
          </a:p>
          <a:p>
            <a:pPr marL="541338" lvl="1"/>
            <a:r>
              <a:rPr lang="en-US" sz="1600" dirty="0" err="1"/>
              <a:t>Submisison</a:t>
            </a:r>
            <a:r>
              <a:rPr lang="en-US" sz="1600" dirty="0"/>
              <a:t> 1</a:t>
            </a:r>
          </a:p>
          <a:p>
            <a:pPr marL="941388" lvl="2"/>
            <a:r>
              <a:rPr lang="en-US" sz="1600" dirty="0"/>
              <a:t>SRIT </a:t>
            </a:r>
          </a:p>
          <a:p>
            <a:pPr marL="1398588" lvl="3"/>
            <a:r>
              <a:rPr lang="en-US" sz="1600" dirty="0"/>
              <a:t>Component RIT: NR (TBD incl. NB-</a:t>
            </a:r>
            <a:r>
              <a:rPr lang="en-US" sz="1600" dirty="0" err="1"/>
              <a:t>IoT</a:t>
            </a:r>
            <a:r>
              <a:rPr lang="en-US" sz="1600" dirty="0"/>
              <a:t>, </a:t>
            </a:r>
            <a:r>
              <a:rPr lang="en-US" sz="1600" dirty="0" err="1"/>
              <a:t>eMTC</a:t>
            </a:r>
            <a:r>
              <a:rPr lang="en-US" sz="1600" dirty="0"/>
              <a:t>)</a:t>
            </a:r>
          </a:p>
          <a:p>
            <a:pPr marL="1398588" lvl="3"/>
            <a:r>
              <a:rPr lang="en-US" sz="1600" dirty="0"/>
              <a:t>Component RIT: EUTRA/LTE (incl. standalone LTE, NB-IoT, </a:t>
            </a:r>
            <a:r>
              <a:rPr lang="en-US" sz="1600" dirty="0" err="1"/>
              <a:t>eMTC</a:t>
            </a:r>
            <a:r>
              <a:rPr lang="en-US" sz="1600" dirty="0"/>
              <a:t>, and LTE-NR DC)</a:t>
            </a:r>
          </a:p>
          <a:p>
            <a:pPr marL="1398588" lvl="3"/>
            <a:r>
              <a:rPr lang="en-US" sz="1600" dirty="0"/>
              <a:t>full 38 and 36 series, and subset of 37 series (excluding operation in unlicensed spectrum, details TBD)</a:t>
            </a:r>
          </a:p>
          <a:p>
            <a:pPr marL="1398588" lvl="3"/>
            <a:r>
              <a:rPr lang="en-US" sz="1600" dirty="0"/>
              <a:t>For each component RIT, evaluation shall be performed for all IMT2020 requirements and test environments, and IMT2020 compliance demonstrated against as many IMT2020 requirements and test environments as possible</a:t>
            </a:r>
          </a:p>
          <a:p>
            <a:pPr marL="1169988" lvl="3" indent="0">
              <a:buNone/>
            </a:pPr>
            <a:endParaRPr lang="en-US" sz="1600" dirty="0"/>
          </a:p>
          <a:p>
            <a:pPr marL="404813" lvl="1" defTabSz="808038"/>
            <a:r>
              <a:rPr lang="en-US" sz="1600" dirty="0"/>
              <a:t>Submission 2</a:t>
            </a:r>
          </a:p>
          <a:p>
            <a:pPr marL="804863" lvl="2" defTabSz="808038"/>
            <a:r>
              <a:rPr lang="en-US" sz="1600" dirty="0"/>
              <a:t>In addition to above, submit an NR RIT </a:t>
            </a:r>
          </a:p>
          <a:p>
            <a:pPr marL="804863" lvl="2" defTabSz="808038"/>
            <a:r>
              <a:rPr lang="en-US" sz="1600" dirty="0"/>
              <a:t>The plan is to leverage the NR RIT as in submission 1; exact proposal TBD by final submission</a:t>
            </a:r>
          </a:p>
          <a:p>
            <a:pPr marL="804863" lvl="2" defTabSz="808038"/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781085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870768"/>
          </a:xfrm>
        </p:spPr>
        <p:txBody>
          <a:bodyPr/>
          <a:lstStyle/>
          <a:p>
            <a:r>
              <a:rPr lang="en-GB" dirty="0"/>
              <a:t>Naming (already agreed)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 Name of the 3GPP technology endorsed by RAN:</a:t>
            </a:r>
          </a:p>
          <a:p>
            <a:pPr lvl="1"/>
            <a:r>
              <a:rPr lang="en-US" sz="1600" b="1" dirty="0"/>
              <a:t>Name : 5G</a:t>
            </a:r>
            <a:r>
              <a:rPr lang="en-US" sz="1600" dirty="0"/>
              <a:t>				</a:t>
            </a:r>
            <a:endParaRPr lang="it-IT" sz="1600" dirty="0"/>
          </a:p>
          <a:p>
            <a:pPr lvl="2"/>
            <a:r>
              <a:rPr lang="en-US" sz="1600" b="1" dirty="0"/>
              <a:t>Footnote: Developed by 3GPP as 5G, Release 15 and beyond </a:t>
            </a:r>
            <a:endParaRPr lang="it-IT" sz="1600" dirty="0"/>
          </a:p>
          <a:p>
            <a:pPr marL="0" indent="0">
              <a:buNone/>
            </a:pPr>
            <a:endParaRPr lang="en-US" sz="1600" dirty="0"/>
          </a:p>
          <a:p>
            <a:pPr marL="0" lvl="1" indent="0">
              <a:buClrTx/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78184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Distribution of this document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agreed way forward to be submitted to RAN WGs</a:t>
            </a:r>
          </a:p>
          <a:p>
            <a:r>
              <a:rPr lang="en-US" sz="2000" dirty="0"/>
              <a:t>Submit the agreed to SA and PCG for their endorsement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76461664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221182</TotalTime>
  <Words>408</Words>
  <Application>Microsoft Office PowerPoint</Application>
  <PresentationFormat>On-screen Show (4:3)</PresentationFormat>
  <Paragraphs>106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MS Mincho</vt:lpstr>
      <vt:lpstr>MS PGothic</vt:lpstr>
      <vt:lpstr>MS PMincho</vt:lpstr>
      <vt:lpstr>Arial</vt:lpstr>
      <vt:lpstr>Calibri</vt:lpstr>
      <vt:lpstr>Times New Roman</vt:lpstr>
      <vt:lpstr>1_3gpp</vt:lpstr>
      <vt:lpstr>  </vt:lpstr>
      <vt:lpstr>Agenda items</vt:lpstr>
      <vt:lpstr>Submission timeplan</vt:lpstr>
      <vt:lpstr>Submission timeplan</vt:lpstr>
      <vt:lpstr>Submission timeplan</vt:lpstr>
      <vt:lpstr>Format of submission </vt:lpstr>
      <vt:lpstr>Naming (already agreed)</vt:lpstr>
      <vt:lpstr>Distribution of this document </vt:lpstr>
    </vt:vector>
  </TitlesOfParts>
  <Company>FUJITSU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Bertenyi, Balazs (Nokia - HU/Budapest)</cp:lastModifiedBy>
  <cp:revision>3710</cp:revision>
  <dcterms:created xsi:type="dcterms:W3CDTF">2009-06-03T18:05:22Z</dcterms:created>
  <dcterms:modified xsi:type="dcterms:W3CDTF">2017-09-14T00:12:20Z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1503377476</vt:lpwstr>
  </property>
</Properties>
</file>