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61" r:id="rId10"/>
  </p:sldMasterIdLst>
  <p:notesMasterIdLst>
    <p:notesMasterId r:id="rId14"/>
  </p:notesMasterIdLst>
  <p:handoutMasterIdLst>
    <p:handoutMasterId r:id="rId15"/>
  </p:handoutMasterIdLst>
  <p:sldIdLst>
    <p:sldId id="264" r:id="rId11"/>
    <p:sldId id="266" r:id="rId12"/>
    <p:sldId id="270" r:id="rId13"/>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userDrawn="1">
          <p15:clr>
            <a:srgbClr val="A4A3A4"/>
          </p15:clr>
        </p15:guide>
        <p15:guide id="2" orient="horz" pos="618" userDrawn="1">
          <p15:clr>
            <a:srgbClr val="A4A3A4"/>
          </p15:clr>
        </p15:guide>
        <p15:guide id="3" orient="horz" pos="845" userDrawn="1">
          <p15:clr>
            <a:srgbClr val="A4A3A4"/>
          </p15:clr>
        </p15:guide>
        <p15:guide id="4" orient="horz" pos="2840" userDrawn="1">
          <p15:clr>
            <a:srgbClr val="A4A3A4"/>
          </p15:clr>
        </p15:guide>
        <p15:guide id="5" orient="horz" pos="4020" userDrawn="1">
          <p15:clr>
            <a:srgbClr val="A4A3A4"/>
          </p15:clr>
        </p15:guide>
        <p15:guide id="6" pos="7045" userDrawn="1">
          <p15:clr>
            <a:srgbClr val="A4A3A4"/>
          </p15:clr>
        </p15:guide>
        <p15:guide id="7" pos="63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peng (Peter, Shanghai)" initials="Z(S"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94" d="100"/>
          <a:sy n="94" d="100"/>
        </p:scale>
        <p:origin x="619" y="82"/>
      </p:cViewPr>
      <p:guideLst>
        <p:guide orient="horz" pos="436"/>
        <p:guide orient="horz" pos="618"/>
        <p:guide orient="horz" pos="845"/>
        <p:guide orient="horz" pos="2840"/>
        <p:guide orient="horz" pos="4020"/>
        <p:guide pos="7045"/>
        <p:guide pos="635"/>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2017/9/20</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9/20/2017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175085"/>
            <a:ext cx="7488767" cy="586957"/>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1007533" y="3068639"/>
            <a:ext cx="8534400"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977682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0038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8282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36928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795104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4681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97828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9021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81860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636839"/>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534" y="325439"/>
            <a:ext cx="10176933"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007534" y="1628776"/>
            <a:ext cx="10176933"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514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040013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12433301" y="3503614"/>
            <a:ext cx="1225551" cy="3224213"/>
            <a:chOff x="5839" y="2251"/>
            <a:chExt cx="579" cy="2031"/>
          </a:xfrm>
        </p:grpSpPr>
        <p:sp>
          <p:nvSpPr>
            <p:cNvPr id="1038" name="Rectangle 78"/>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12335934" y="1333500"/>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5934" y="1"/>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9639300" y="4011613"/>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1007534" y="2174292"/>
            <a:ext cx="7488767"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1007533" y="3068638"/>
            <a:ext cx="71056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398810690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12192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007534" y="2636839"/>
            <a:ext cx="73977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12433301" y="3511550"/>
            <a:ext cx="1225551" cy="3224212"/>
            <a:chOff x="5839" y="2251"/>
            <a:chExt cx="579" cy="2031"/>
          </a:xfrm>
        </p:grpSpPr>
        <p:sp>
          <p:nvSpPr>
            <p:cNvPr id="2061" name="Rectangle 23"/>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1007534" y="6230938"/>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9639300" y="4019551"/>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1007534" y="4508501"/>
            <a:ext cx="7397751"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12433301" y="3511550"/>
            <a:ext cx="1225551" cy="3224212"/>
            <a:chOff x="5839" y="2251"/>
            <a:chExt cx="579" cy="2031"/>
          </a:xfrm>
        </p:grpSpPr>
        <p:sp>
          <p:nvSpPr>
            <p:cNvPr id="5134" name="Rectangle 86"/>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12433301" y="3511550"/>
            <a:ext cx="1225551" cy="3224212"/>
            <a:chOff x="5839" y="2251"/>
            <a:chExt cx="579" cy="2031"/>
          </a:xfrm>
        </p:grpSpPr>
        <p:sp>
          <p:nvSpPr>
            <p:cNvPr id="6158" name="Rectangle 150"/>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12433301" y="3511550"/>
            <a:ext cx="1225551" cy="3224212"/>
            <a:chOff x="5839" y="2251"/>
            <a:chExt cx="579" cy="2031"/>
          </a:xfrm>
        </p:grpSpPr>
        <p:sp>
          <p:nvSpPr>
            <p:cNvPr id="7182" name="Rectangle 149"/>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12433301" y="3511550"/>
            <a:ext cx="1225551" cy="3224212"/>
            <a:chOff x="5839" y="2251"/>
            <a:chExt cx="579" cy="2031"/>
          </a:xfrm>
        </p:grpSpPr>
        <p:sp>
          <p:nvSpPr>
            <p:cNvPr id="8206" name="Rectangle 84"/>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3232031"/>
            <a:ext cx="12192000" cy="393938"/>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12433301" y="3511550"/>
            <a:ext cx="1225551" cy="3224212"/>
            <a:chOff x="5839" y="2251"/>
            <a:chExt cx="579" cy="2031"/>
          </a:xfrm>
        </p:grpSpPr>
        <p:sp>
          <p:nvSpPr>
            <p:cNvPr id="9225" name="Rectangle 15"/>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9"/>
            <a:ext cx="1220046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534" y="6451600"/>
            <a:ext cx="2532337"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11834" y="6386514"/>
            <a:ext cx="174836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12433301" y="3511550"/>
            <a:ext cx="1225551"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5047622" y="6465937"/>
            <a:ext cx="162366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4"/>
            <a:ext cx="12192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12433301" y="3511550"/>
            <a:ext cx="1225551" cy="3224212"/>
            <a:chOff x="5839" y="2251"/>
            <a:chExt cx="579" cy="2031"/>
          </a:xfrm>
        </p:grpSpPr>
        <p:sp>
          <p:nvSpPr>
            <p:cNvPr id="11273" name="Rectangle 12"/>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1007534" y="4508501"/>
            <a:ext cx="10176933"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4742159" y="2668589"/>
            <a:ext cx="2707682"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4844750" y="3429000"/>
            <a:ext cx="2502498"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91544" y="1844824"/>
            <a:ext cx="8382000" cy="1828800"/>
          </a:xfrm>
        </p:spPr>
        <p:txBody>
          <a:bodyPr>
            <a:normAutofit/>
          </a:bodyPr>
          <a:lstStyle/>
          <a:p>
            <a:r>
              <a:rPr lang="en-US" altLang="zh-CN" dirty="0" smtClean="0"/>
              <a:t>WF on preemption indication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1905000" y="4495800"/>
            <a:ext cx="8382000" cy="2057400"/>
          </a:xfrm>
        </p:spPr>
        <p:txBody>
          <a:bodyPr/>
          <a:lstStyle/>
          <a:p>
            <a:r>
              <a:rPr lang="en-US" altLang="zh-CN" sz="2400" dirty="0" smtClean="0">
                <a:latin typeface="Times New Roman" pitchFamily="18" charset="0"/>
                <a:cs typeface="Times New Roman" pitchFamily="18" charset="0"/>
              </a:rPr>
              <a:t>Huawei, HiSilicon</a:t>
            </a:r>
            <a:r>
              <a:rPr lang="en-US" altLang="zh-CN" dirty="0" smtClean="0">
                <a:latin typeface="Times New Roman" pitchFamily="18" charset="0"/>
                <a:cs typeface="Times New Roman" pitchFamily="18" charset="0"/>
              </a:rPr>
              <a:t>, </a:t>
            </a:r>
            <a:r>
              <a:rPr lang="en-US" altLang="zh-CN" dirty="0" smtClean="0">
                <a:latin typeface="Times New Roman" pitchFamily="18" charset="0"/>
                <a:cs typeface="Times New Roman" pitchFamily="18" charset="0"/>
              </a:rPr>
              <a:t>Sony, Intel, ZTE, </a:t>
            </a:r>
            <a:r>
              <a:rPr lang="en-US" altLang="zh-CN" dirty="0" err="1" smtClean="0">
                <a:latin typeface="Times New Roman" pitchFamily="18" charset="0"/>
                <a:cs typeface="Times New Roman" pitchFamily="18" charset="0"/>
              </a:rPr>
              <a:t>MediaTek</a:t>
            </a:r>
            <a:r>
              <a:rPr lang="en-US" altLang="zh-CN" dirty="0" smtClean="0">
                <a:latin typeface="Times New Roman" pitchFamily="18" charset="0"/>
                <a:cs typeface="Times New Roman" pitchFamily="18" charset="0"/>
              </a:rPr>
              <a:t>, Fujitsu, </a:t>
            </a:r>
            <a:r>
              <a:rPr lang="en-US" altLang="zh-CN" dirty="0" err="1" smtClean="0">
                <a:latin typeface="Times New Roman" pitchFamily="18" charset="0"/>
                <a:cs typeface="Times New Roman" pitchFamily="18" charset="0"/>
              </a:rPr>
              <a:t>Sequans</a:t>
            </a:r>
            <a:r>
              <a:rPr lang="en-US" altLang="zh-CN" dirty="0" smtClean="0">
                <a:latin typeface="Times New Roman" pitchFamily="18" charset="0"/>
                <a:cs typeface="Times New Roman" pitchFamily="18" charset="0"/>
              </a:rPr>
              <a:t>, </a:t>
            </a:r>
            <a:r>
              <a:rPr lang="en-US" altLang="zh-CN" dirty="0" err="1" smtClean="0">
                <a:latin typeface="Times New Roman" pitchFamily="18" charset="0"/>
                <a:cs typeface="Times New Roman" pitchFamily="18" charset="0"/>
              </a:rPr>
              <a:t>InterDigital</a:t>
            </a:r>
            <a:r>
              <a:rPr lang="en-US" altLang="zh-CN" dirty="0" smtClean="0">
                <a:latin typeface="Times New Roman" pitchFamily="18" charset="0"/>
                <a:cs typeface="Times New Roman" pitchFamily="18" charset="0"/>
              </a:rPr>
              <a:t> [Samsung, vivo, </a:t>
            </a:r>
            <a:r>
              <a:rPr lang="en-US" altLang="zh-CN" smtClean="0">
                <a:latin typeface="Times New Roman" pitchFamily="18" charset="0"/>
                <a:cs typeface="Times New Roman" pitchFamily="18" charset="0"/>
              </a:rPr>
              <a:t>LGE, CATT,…]</a:t>
            </a:r>
            <a:endParaRPr lang="en-GB" altLang="zh-CN" sz="2400" dirty="0">
              <a:latin typeface="Times New Roman" pitchFamily="18" charset="0"/>
              <a:cs typeface="Times New Roman" pitchFamily="18" charset="0"/>
            </a:endParaRPr>
          </a:p>
        </p:txBody>
      </p:sp>
      <p:sp>
        <p:nvSpPr>
          <p:cNvPr id="2052" name="Rectangle 4"/>
          <p:cNvSpPr>
            <a:spLocks noChangeArrowheads="1"/>
          </p:cNvSpPr>
          <p:nvPr/>
        </p:nvSpPr>
        <p:spPr bwMode="auto">
          <a:xfrm>
            <a:off x="1524000" y="49185"/>
            <a:ext cx="9144000" cy="701731"/>
          </a:xfrm>
          <a:prstGeom prst="rect">
            <a:avLst/>
          </a:prstGeom>
          <a:noFill/>
          <a:ln w="9525">
            <a:noFill/>
            <a:miter lim="800000"/>
            <a:headEnd/>
            <a:tailEnd/>
          </a:ln>
        </p:spPr>
        <p:txBody>
          <a:bodyPr anchor="ctr">
            <a:spAutoFit/>
          </a:bodyPr>
          <a:lstStyle/>
          <a:p>
            <a:r>
              <a:rPr lang="nn-NO" b="1" dirty="0" smtClean="0"/>
              <a:t>3GPP TSG RAN WG1 NR Ad-Hoc#3</a:t>
            </a:r>
            <a:r>
              <a:rPr lang="en-US" b="1" dirty="0" smtClean="0"/>
              <a:t>	</a:t>
            </a:r>
            <a:r>
              <a:rPr lang="en-GB" altLang="ko-KR" b="1" dirty="0" smtClean="0">
                <a:cs typeface="Times New Roman" pitchFamily="18" charset="0"/>
              </a:rPr>
              <a:t>                                                                              R1-</a:t>
            </a:r>
            <a:r>
              <a:rPr lang="en-US" altLang="zh-CN" b="1" dirty="0" smtClean="0">
                <a:cs typeface="Times New Roman" pitchFamily="18" charset="0"/>
              </a:rPr>
              <a:t>17XXXXX</a:t>
            </a:r>
            <a:endParaRPr lang="en-US" altLang="ko-KR" b="1" dirty="0" smtClean="0">
              <a:solidFill>
                <a:srgbClr val="FF0000"/>
              </a:solidFill>
              <a:cs typeface="Times New Roman" pitchFamily="18" charset="0"/>
            </a:endParaRPr>
          </a:p>
          <a:p>
            <a:pPr>
              <a:spcBef>
                <a:spcPct val="20000"/>
              </a:spcBef>
            </a:pPr>
            <a:r>
              <a:rPr lang="en-US" b="1" dirty="0" smtClean="0"/>
              <a:t>Nagoya, Japan, 18th – 21st, September 2017</a:t>
            </a:r>
            <a:endParaRPr lang="en-US" altLang="zh-CN" b="1" dirty="0">
              <a:ea typeface="Malgun Gothic" pitchFamily="34" charset="-127"/>
              <a:cs typeface="Times New Roman" pitchFamily="18" charset="0"/>
            </a:endParaRPr>
          </a:p>
        </p:txBody>
      </p:sp>
      <p:sp>
        <p:nvSpPr>
          <p:cNvPr id="2053" name="TextBox 4"/>
          <p:cNvSpPr txBox="1">
            <a:spLocks noChangeArrowheads="1"/>
          </p:cNvSpPr>
          <p:nvPr/>
        </p:nvSpPr>
        <p:spPr bwMode="auto">
          <a:xfrm>
            <a:off x="1524001"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6.3.3.6</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0"/>
            <a:ext cx="10515600" cy="1325563"/>
          </a:xfrm>
        </p:spPr>
        <p:txBody>
          <a:bodyPr/>
          <a:lstStyle/>
          <a:p>
            <a:r>
              <a:rPr lang="en-US" dirty="0" smtClean="0"/>
              <a:t>Background</a:t>
            </a:r>
            <a:endParaRPr lang="en-US" dirty="0"/>
          </a:p>
        </p:txBody>
      </p:sp>
      <p:sp>
        <p:nvSpPr>
          <p:cNvPr id="3" name="Content Placeholder 2"/>
          <p:cNvSpPr>
            <a:spLocks noGrp="1"/>
          </p:cNvSpPr>
          <p:nvPr>
            <p:ph idx="1"/>
          </p:nvPr>
        </p:nvSpPr>
        <p:spPr>
          <a:xfrm>
            <a:off x="839416" y="1196752"/>
            <a:ext cx="5760640" cy="4968552"/>
          </a:xfrm>
        </p:spPr>
        <p:txBody>
          <a:bodyPr>
            <a:noAutofit/>
          </a:bodyPr>
          <a:lstStyle/>
          <a:p>
            <a:pPr>
              <a:buNone/>
            </a:pPr>
            <a:r>
              <a:rPr lang="en-US" sz="1400" b="1" u="sng" dirty="0" smtClean="0"/>
              <a:t>Agreements in RAN1#90:</a:t>
            </a:r>
          </a:p>
          <a:p>
            <a:pPr lvl="0"/>
            <a:r>
              <a:rPr lang="en-US" altLang="zh-CN" sz="1400" dirty="0" smtClean="0"/>
              <a:t>Preempted resource(s) within a certain time/frequency region (i.e. reference downlink resource) within the periodicity to monitor group common DCI for pre-emption indication, is indicated by the group common DCI carrying the preemption indication</a:t>
            </a:r>
            <a:endParaRPr lang="zh-CN" altLang="zh-CN" sz="1400" dirty="0" smtClean="0"/>
          </a:p>
          <a:p>
            <a:pPr lvl="1"/>
            <a:r>
              <a:rPr lang="en-US" altLang="zh-CN" sz="1200" dirty="0" smtClean="0"/>
              <a:t>The frequency region of the reference downlink resource is configured semi-statically</a:t>
            </a:r>
            <a:endParaRPr lang="zh-CN" altLang="zh-CN" sz="1200" dirty="0" smtClean="0"/>
          </a:p>
          <a:p>
            <a:pPr lvl="2"/>
            <a:r>
              <a:rPr lang="en-US" altLang="zh-CN" sz="1050" dirty="0" smtClean="0"/>
              <a:t>FFS: explicit signaling or implicitly derived by other RRC </a:t>
            </a:r>
            <a:r>
              <a:rPr lang="en-US" altLang="zh-CN" sz="1050" dirty="0" err="1" smtClean="0"/>
              <a:t>signalling</a:t>
            </a:r>
            <a:endParaRPr lang="zh-CN" altLang="zh-CN" sz="1050" dirty="0" smtClean="0"/>
          </a:p>
          <a:p>
            <a:pPr lvl="1"/>
            <a:r>
              <a:rPr lang="en-US" altLang="zh-CN" sz="1200" dirty="0" smtClean="0"/>
              <a:t>The time region of the reference downlink resource is configured semi-statically </a:t>
            </a:r>
            <a:endParaRPr lang="zh-CN" altLang="zh-CN" sz="1200" dirty="0" smtClean="0"/>
          </a:p>
          <a:p>
            <a:pPr lvl="2"/>
            <a:r>
              <a:rPr lang="en-US" altLang="zh-CN" sz="1050" dirty="0" smtClean="0"/>
              <a:t>FFS: explicit signaling or implicitly derived by other RRC </a:t>
            </a:r>
            <a:r>
              <a:rPr lang="en-US" altLang="zh-CN" sz="1050" dirty="0" err="1" smtClean="0"/>
              <a:t>signalling</a:t>
            </a:r>
            <a:endParaRPr lang="zh-CN" altLang="zh-CN" sz="1050" dirty="0" smtClean="0"/>
          </a:p>
          <a:p>
            <a:pPr lvl="0"/>
            <a:r>
              <a:rPr lang="en-US" altLang="zh-CN" sz="1400" dirty="0" smtClean="0"/>
              <a:t>The frequency granularity of pre-emption indication is configured to be y RBs within the reference downlink resource for the given numerology</a:t>
            </a:r>
            <a:endParaRPr lang="zh-CN" altLang="zh-CN" sz="1400" dirty="0" smtClean="0"/>
          </a:p>
          <a:p>
            <a:pPr lvl="2"/>
            <a:r>
              <a:rPr lang="en-US" altLang="zh-CN" sz="1050" dirty="0" smtClean="0"/>
              <a:t>FFS: explicit signaling or implicitly derived by other RRC </a:t>
            </a:r>
            <a:r>
              <a:rPr lang="en-US" altLang="zh-CN" sz="1050" dirty="0" err="1" smtClean="0"/>
              <a:t>signalling</a:t>
            </a:r>
            <a:endParaRPr lang="zh-CN" altLang="zh-CN" sz="1050" dirty="0" smtClean="0"/>
          </a:p>
          <a:p>
            <a:pPr lvl="2"/>
            <a:r>
              <a:rPr lang="en-US" altLang="zh-CN" sz="1050" dirty="0" smtClean="0"/>
              <a:t>Note: The y RBs can correspond to the whole frequency region of the downlink reference resource.</a:t>
            </a:r>
            <a:endParaRPr lang="zh-CN" altLang="zh-CN" sz="1050" dirty="0" smtClean="0"/>
          </a:p>
          <a:p>
            <a:pPr lvl="0"/>
            <a:r>
              <a:rPr lang="en-US" altLang="zh-CN" sz="1400" dirty="0" smtClean="0"/>
              <a:t>The time granularity of pre-emption indication is configured to be x symbols within the reference downlink resource for the given numerology</a:t>
            </a:r>
            <a:endParaRPr lang="zh-CN" altLang="zh-CN" sz="1400" dirty="0" smtClean="0"/>
          </a:p>
          <a:p>
            <a:pPr lvl="2"/>
            <a:r>
              <a:rPr lang="en-US" altLang="zh-CN" sz="1050" dirty="0" smtClean="0"/>
              <a:t>FFS: explicit signaling or implicitly derived by other RRC </a:t>
            </a:r>
            <a:r>
              <a:rPr lang="en-US" altLang="zh-CN" sz="1050" dirty="0" err="1" smtClean="0"/>
              <a:t>signalling</a:t>
            </a:r>
            <a:endParaRPr lang="zh-CN" altLang="zh-CN" sz="1050" dirty="0" smtClean="0"/>
          </a:p>
          <a:p>
            <a:pPr lvl="0"/>
            <a:r>
              <a:rPr lang="en-US" altLang="zh-CN" sz="1400" dirty="0" smtClean="0"/>
              <a:t>Note: Time/frequency granularities of pre-emption indication should take into account the payload size of the group common DCI carrying the pre-emption indication</a:t>
            </a:r>
            <a:endParaRPr lang="zh-CN" altLang="zh-CN" sz="1400" dirty="0" smtClean="0"/>
          </a:p>
        </p:txBody>
      </p:sp>
      <p:pic>
        <p:nvPicPr>
          <p:cNvPr id="4" name="Chart 1" descr="image001"/>
          <p:cNvPicPr>
            <a:picLocks noChangeAspect="1" noChangeArrowheads="1"/>
          </p:cNvPicPr>
          <p:nvPr/>
        </p:nvPicPr>
        <p:blipFill>
          <a:blip r:embed="rId2" cstate="print"/>
          <a:srcRect/>
          <a:stretch>
            <a:fillRect/>
          </a:stretch>
        </p:blipFill>
        <p:spPr bwMode="auto">
          <a:xfrm>
            <a:off x="7104112" y="980728"/>
            <a:ext cx="4486275" cy="4896544"/>
          </a:xfrm>
          <a:prstGeom prst="rect">
            <a:avLst/>
          </a:prstGeom>
          <a:noFill/>
          <a:ln w="9525">
            <a:noFill/>
            <a:miter lim="800000"/>
            <a:headEnd/>
            <a:tailEnd/>
          </a:ln>
        </p:spPr>
      </p:pic>
    </p:spTree>
    <p:extLst>
      <p:ext uri="{BB962C8B-B14F-4D97-AF65-F5344CB8AC3E}">
        <p14:creationId xmlns:p14="http://schemas.microsoft.com/office/powerpoint/2010/main" val="3886874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1"/>
            <a:ext cx="10515600" cy="476671"/>
          </a:xfrm>
        </p:spPr>
        <p:txBody>
          <a:bodyPr>
            <a:normAutofit fontScale="90000"/>
          </a:bodyPr>
          <a:lstStyle/>
          <a:p>
            <a:r>
              <a:rPr lang="en-US" b="1" dirty="0" smtClean="0"/>
              <a:t>Proposal</a:t>
            </a:r>
            <a:endParaRPr lang="en-US" b="1" dirty="0"/>
          </a:p>
        </p:txBody>
      </p:sp>
      <p:sp>
        <p:nvSpPr>
          <p:cNvPr id="3" name="Content Placeholder 2"/>
          <p:cNvSpPr>
            <a:spLocks noGrp="1"/>
          </p:cNvSpPr>
          <p:nvPr>
            <p:ph idx="1"/>
          </p:nvPr>
        </p:nvSpPr>
        <p:spPr>
          <a:xfrm>
            <a:off x="839416" y="548680"/>
            <a:ext cx="10081120" cy="6192688"/>
          </a:xfrm>
        </p:spPr>
        <p:txBody>
          <a:bodyPr>
            <a:normAutofit fontScale="85000" lnSpcReduction="20000"/>
          </a:bodyPr>
          <a:lstStyle/>
          <a:p>
            <a:pPr marL="342900" lvl="0" indent="-342900">
              <a:spcBef>
                <a:spcPts val="0"/>
              </a:spcBef>
              <a:tabLst>
                <a:tab pos="318770"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Given a fixed </a:t>
            </a:r>
            <a:r>
              <a:rPr lang="en-US" dirty="0" smtClean="0">
                <a:latin typeface="Times New Roman" panose="02020603050405020304" pitchFamily="18" charset="0"/>
                <a:ea typeface="SimSun" panose="02010600030101010101" pitchFamily="2" charset="-122"/>
                <a:cs typeface="Times New Roman" panose="02020603050405020304" pitchFamily="18" charset="0"/>
              </a:rPr>
              <a:t>payload </a:t>
            </a:r>
            <a:r>
              <a:rPr lang="en-US" dirty="0">
                <a:latin typeface="Times New Roman" panose="02020603050405020304" pitchFamily="18" charset="0"/>
                <a:ea typeface="SimSun" panose="02010600030101010101" pitchFamily="2" charset="-122"/>
                <a:cs typeface="Times New Roman" panose="02020603050405020304" pitchFamily="18" charset="0"/>
              </a:rPr>
              <a:t>size P (excluding </a:t>
            </a:r>
            <a:r>
              <a:rPr lang="en-US" dirty="0" smtClean="0">
                <a:latin typeface="Times New Roman" panose="02020603050405020304" pitchFamily="18" charset="0"/>
                <a:ea typeface="SimSun" panose="02010600030101010101" pitchFamily="2" charset="-122"/>
                <a:cs typeface="Times New Roman" panose="02020603050405020304" pitchFamily="18" charset="0"/>
              </a:rPr>
              <a:t>CRC and potential reserved bits) </a:t>
            </a:r>
            <a:r>
              <a:rPr lang="en-US" dirty="0">
                <a:latin typeface="Times New Roman" panose="02020603050405020304" pitchFamily="18" charset="0"/>
                <a:ea typeface="SimSun" panose="02010600030101010101" pitchFamily="2" charset="-122"/>
                <a:cs typeface="Times New Roman" panose="02020603050405020304" pitchFamily="18" charset="0"/>
              </a:rPr>
              <a:t>of the group-common DCI carrying the downlink pre-emption indication (PI), a bitmap is used to indicate preempted resources within the semi-statically configured DL reference resource</a:t>
            </a:r>
            <a:r>
              <a:rPr lang="en-US" dirty="0" smtClean="0">
                <a:latin typeface="Times New Roman" panose="02020603050405020304" pitchFamily="18" charset="0"/>
                <a:ea typeface="SimSun" panose="02010600030101010101" pitchFamily="2" charset="-122"/>
                <a:cs typeface="Times New Roman" panose="02020603050405020304" pitchFamily="18" charset="0"/>
              </a:rPr>
              <a:t>:</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pPr marL="742950" lvl="1" indent="-285750">
              <a:spcBef>
                <a:spcPts val="0"/>
              </a:spcBef>
              <a:buFont typeface="Arial" panose="020B0604020202020204" pitchFamily="34" charset="0"/>
              <a:buChar char="–"/>
              <a:tabLst>
                <a:tab pos="775970"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Option 1</a:t>
            </a:r>
            <a:r>
              <a:rPr lang="en-US" dirty="0" smtClean="0">
                <a:latin typeface="Times New Roman" panose="02020603050405020304" pitchFamily="18" charset="0"/>
                <a:ea typeface="SimSun" panose="02010600030101010101" pitchFamily="2" charset="-122"/>
                <a:cs typeface="Times New Roman" panose="02020603050405020304" pitchFamily="18" charset="0"/>
              </a:rPr>
              <a:t>:</a:t>
            </a:r>
            <a:endParaRPr lang="en-US" dirty="0">
              <a:latin typeface="Times New Roman" panose="02020603050405020304" pitchFamily="18" charset="0"/>
              <a:ea typeface="SimSun" panose="02010600030101010101" pitchFamily="2" charset="-122"/>
              <a:cs typeface="Times New Roman" panose="02020603050405020304" pitchFamily="18" charset="0"/>
            </a:endParaRPr>
          </a:p>
          <a:p>
            <a:pPr lvl="1">
              <a:spcBef>
                <a:spcPts val="0"/>
              </a:spcBef>
              <a:tabLst>
                <a:tab pos="1038860"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K-bit bitmap corresponds to M time partitions and N </a:t>
            </a:r>
            <a:r>
              <a:rPr lang="en-US" dirty="0" err="1">
                <a:latin typeface="Times New Roman" panose="02020603050405020304" pitchFamily="18" charset="0"/>
                <a:ea typeface="SimSun" panose="02010600030101010101" pitchFamily="2" charset="-122"/>
                <a:cs typeface="Times New Roman" panose="02020603050405020304" pitchFamily="18" charset="0"/>
              </a:rPr>
              <a:t>freq</a:t>
            </a:r>
            <a:r>
              <a:rPr lang="en-US" dirty="0">
                <a:latin typeface="Times New Roman" panose="02020603050405020304" pitchFamily="18" charset="0"/>
                <a:ea typeface="SimSun" panose="02010600030101010101" pitchFamily="2" charset="-122"/>
                <a:cs typeface="Times New Roman" panose="02020603050405020304" pitchFamily="18" charset="0"/>
              </a:rPr>
              <a:t> partitions of the DL reference resource</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pPr lvl="2">
              <a:spcBef>
                <a:spcPts val="0"/>
              </a:spcBef>
              <a:tabLst>
                <a:tab pos="1398905"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There can be a set of possible {M,N} e.g. M x N = </a:t>
            </a:r>
            <a:r>
              <a:rPr lang="en-US" dirty="0" smtClean="0">
                <a:latin typeface="Times New Roman" panose="02020603050405020304" pitchFamily="18" charset="0"/>
                <a:ea typeface="SimSun" panose="02010600030101010101" pitchFamily="2" charset="-122"/>
                <a:cs typeface="Times New Roman" panose="02020603050405020304" pitchFamily="18" charset="0"/>
              </a:rPr>
              <a:t>K</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pPr lvl="3">
              <a:spcBef>
                <a:spcPts val="0"/>
              </a:spcBef>
              <a:tabLst>
                <a:tab pos="1579245"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Option 1-1: Semi-statically indicated, i.e. P=K  </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pPr lvl="4">
              <a:spcBef>
                <a:spcPts val="0"/>
              </a:spcBef>
              <a:tabLst>
                <a:tab pos="1849120"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One </a:t>
            </a:r>
            <a:r>
              <a:rPr lang="en-US" dirty="0" smtClean="0">
                <a:latin typeface="Times New Roman" panose="02020603050405020304" pitchFamily="18" charset="0"/>
                <a:ea typeface="SimSun" panose="02010600030101010101" pitchFamily="2" charset="-122"/>
                <a:cs typeface="Times New Roman" panose="02020603050405020304" pitchFamily="18" charset="0"/>
              </a:rPr>
              <a:t>combination of time </a:t>
            </a:r>
            <a:r>
              <a:rPr lang="en-US" dirty="0">
                <a:latin typeface="Times New Roman" panose="02020603050405020304" pitchFamily="18" charset="0"/>
                <a:ea typeface="SimSun" panose="02010600030101010101" pitchFamily="2" charset="-122"/>
                <a:cs typeface="Times New Roman" panose="02020603050405020304" pitchFamily="18" charset="0"/>
              </a:rPr>
              <a:t>and </a:t>
            </a:r>
            <a:r>
              <a:rPr lang="en-US" dirty="0" smtClean="0">
                <a:latin typeface="Times New Roman" panose="02020603050405020304" pitchFamily="18" charset="0"/>
                <a:ea typeface="SimSun" panose="02010600030101010101" pitchFamily="2" charset="-122"/>
                <a:cs typeface="Times New Roman" panose="02020603050405020304" pitchFamily="18" charset="0"/>
              </a:rPr>
              <a:t>frequency granularity combination is </a:t>
            </a:r>
            <a:r>
              <a:rPr lang="en-US" dirty="0">
                <a:latin typeface="Times New Roman" panose="02020603050405020304" pitchFamily="18" charset="0"/>
                <a:ea typeface="SimSun" panose="02010600030101010101" pitchFamily="2" charset="-122"/>
                <a:cs typeface="Times New Roman" panose="02020603050405020304" pitchFamily="18" charset="0"/>
              </a:rPr>
              <a:t>configured by RRC signaling from a set of candidates of time </a:t>
            </a:r>
            <a:r>
              <a:rPr lang="en-US" dirty="0" smtClean="0">
                <a:latin typeface="Times New Roman" panose="02020603050405020304" pitchFamily="18" charset="0"/>
                <a:ea typeface="SimSun" panose="02010600030101010101" pitchFamily="2" charset="-122"/>
                <a:cs typeface="Times New Roman" panose="02020603050405020304" pitchFamily="18" charset="0"/>
              </a:rPr>
              <a:t>and </a:t>
            </a:r>
            <a:r>
              <a:rPr lang="en-US" dirty="0">
                <a:latin typeface="Times New Roman" panose="02020603050405020304" pitchFamily="18" charset="0"/>
                <a:ea typeface="SimSun" panose="02010600030101010101" pitchFamily="2" charset="-122"/>
                <a:cs typeface="Times New Roman" panose="02020603050405020304" pitchFamily="18" charset="0"/>
              </a:rPr>
              <a:t>frequency </a:t>
            </a:r>
            <a:r>
              <a:rPr lang="en-US" dirty="0" smtClean="0">
                <a:latin typeface="Times New Roman" panose="02020603050405020304" pitchFamily="18" charset="0"/>
                <a:ea typeface="SimSun" panose="02010600030101010101" pitchFamily="2" charset="-122"/>
                <a:cs typeface="Times New Roman" panose="02020603050405020304" pitchFamily="18" charset="0"/>
              </a:rPr>
              <a:t>granularity combinations </a:t>
            </a:r>
            <a:r>
              <a:rPr lang="en-US" dirty="0">
                <a:latin typeface="Times New Roman" panose="02020603050405020304" pitchFamily="18" charset="0"/>
                <a:ea typeface="SimSun" panose="02010600030101010101" pitchFamily="2" charset="-122"/>
                <a:cs typeface="Times New Roman" panose="02020603050405020304" pitchFamily="18" charset="0"/>
              </a:rPr>
              <a:t>defined for a given PI payload size</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pPr lvl="3">
              <a:spcBef>
                <a:spcPts val="0"/>
              </a:spcBef>
              <a:tabLst>
                <a:tab pos="1579245"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Option 1-2: Dynamically indicated using P-K bits</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pPr lvl="4">
              <a:spcBef>
                <a:spcPts val="0"/>
              </a:spcBef>
              <a:tabLst>
                <a:tab pos="1849120"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One </a:t>
            </a:r>
            <a:r>
              <a:rPr lang="en-US" dirty="0" smtClean="0">
                <a:latin typeface="Times New Roman" panose="02020603050405020304" pitchFamily="18" charset="0"/>
                <a:ea typeface="SimSun" panose="02010600030101010101" pitchFamily="2" charset="-122"/>
                <a:cs typeface="Times New Roman" panose="02020603050405020304" pitchFamily="18" charset="0"/>
              </a:rPr>
              <a:t>combination of time and frequency granularity is </a:t>
            </a:r>
            <a:r>
              <a:rPr lang="en-US" dirty="0">
                <a:latin typeface="Times New Roman" panose="02020603050405020304" pitchFamily="18" charset="0"/>
                <a:ea typeface="SimSun" panose="02010600030101010101" pitchFamily="2" charset="-122"/>
                <a:cs typeface="Times New Roman" panose="02020603050405020304" pitchFamily="18" charset="0"/>
              </a:rPr>
              <a:t>indicated dynamically in the group common DCI from a set of candidates of time granularities and frequency </a:t>
            </a:r>
            <a:r>
              <a:rPr lang="en-US" dirty="0" smtClean="0">
                <a:latin typeface="Times New Roman" panose="02020603050405020304" pitchFamily="18" charset="0"/>
                <a:ea typeface="SimSun" panose="02010600030101010101" pitchFamily="2" charset="-122"/>
                <a:cs typeface="Times New Roman" panose="02020603050405020304" pitchFamily="18" charset="0"/>
              </a:rPr>
              <a:t>granularity combinations </a:t>
            </a:r>
            <a:r>
              <a:rPr lang="en-US" dirty="0">
                <a:latin typeface="Times New Roman" panose="02020603050405020304" pitchFamily="18" charset="0"/>
                <a:ea typeface="SimSun" panose="02010600030101010101" pitchFamily="2" charset="-122"/>
                <a:cs typeface="Times New Roman" panose="02020603050405020304" pitchFamily="18" charset="0"/>
              </a:rPr>
              <a:t>defined for a given PI payload </a:t>
            </a:r>
            <a:r>
              <a:rPr lang="en-US" dirty="0" smtClean="0">
                <a:latin typeface="Times New Roman" panose="02020603050405020304" pitchFamily="18" charset="0"/>
                <a:ea typeface="SimSun" panose="02010600030101010101" pitchFamily="2" charset="-122"/>
                <a:cs typeface="Times New Roman" panose="02020603050405020304" pitchFamily="18" charset="0"/>
              </a:rPr>
              <a:t>size</a:t>
            </a:r>
            <a:endParaRPr lang="en-US" dirty="0">
              <a:latin typeface="Times New Roman" panose="02020603050405020304" pitchFamily="18" charset="0"/>
              <a:ea typeface="PMingLiU" panose="02020500000000000000" pitchFamily="18" charset="-120"/>
            </a:endParaRPr>
          </a:p>
          <a:p>
            <a:pPr marL="742950" lvl="1" indent="-285750">
              <a:spcBef>
                <a:spcPts val="0"/>
              </a:spcBef>
              <a:buFont typeface="Arial" panose="020B0604020202020204" pitchFamily="34" charset="0"/>
              <a:buChar char="–"/>
              <a:tabLst>
                <a:tab pos="775970" algn="l"/>
              </a:tabLst>
            </a:pPr>
            <a:endParaRPr lang="en-US" dirty="0" smtClean="0">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a:spcBef>
                <a:spcPts val="0"/>
              </a:spcBef>
              <a:buFont typeface="Arial" panose="020B0604020202020204" pitchFamily="34" charset="0"/>
              <a:buChar char="–"/>
              <a:tabLst>
                <a:tab pos="775970" algn="l"/>
              </a:tabLst>
            </a:pPr>
            <a:r>
              <a:rPr lang="en-US" dirty="0" smtClean="0">
                <a:latin typeface="Times New Roman" panose="02020603050405020304" pitchFamily="18" charset="0"/>
                <a:ea typeface="SimSun" panose="02010600030101010101" pitchFamily="2" charset="-122"/>
                <a:cs typeface="Times New Roman" panose="02020603050405020304" pitchFamily="18" charset="0"/>
              </a:rPr>
              <a:t>Option </a:t>
            </a:r>
            <a:r>
              <a:rPr lang="en-US" dirty="0">
                <a:latin typeface="Times New Roman" panose="02020603050405020304" pitchFamily="18" charset="0"/>
                <a:ea typeface="SimSun" panose="02010600030101010101" pitchFamily="2" charset="-122"/>
                <a:cs typeface="Times New Roman" panose="02020603050405020304" pitchFamily="18" charset="0"/>
              </a:rPr>
              <a:t>2</a:t>
            </a:r>
            <a:r>
              <a:rPr lang="en-US" dirty="0" smtClean="0">
                <a:latin typeface="Times New Roman" panose="02020603050405020304" pitchFamily="18" charset="0"/>
                <a:ea typeface="SimSun" panose="02010600030101010101" pitchFamily="2" charset="-122"/>
                <a:cs typeface="Times New Roman" panose="02020603050405020304" pitchFamily="18" charset="0"/>
              </a:rPr>
              <a:t>:</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pPr lvl="2">
              <a:spcBef>
                <a:spcPts val="0"/>
              </a:spcBef>
              <a:tabLst>
                <a:tab pos="1038860"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L bits in the PI are used to indicate a subset of time-frequency resource within the semi-statically configured DL reference resource, and P-L bitmap corresponds to X freq. partitions and Y time partitions of the subset of </a:t>
            </a:r>
            <a:r>
              <a:rPr lang="en-US" dirty="0" smtClean="0">
                <a:latin typeface="Times New Roman" panose="02020603050405020304" pitchFamily="18" charset="0"/>
                <a:ea typeface="SimSun" panose="02010600030101010101" pitchFamily="2" charset="-122"/>
                <a:cs typeface="Times New Roman" panose="02020603050405020304" pitchFamily="18" charset="0"/>
              </a:rPr>
              <a:t>time-frequency resource indicated by the L bits</a:t>
            </a:r>
            <a:endParaRPr lang="en-US" dirty="0" smtClean="0">
              <a:latin typeface="Times New Roman" panose="02020603050405020304" pitchFamily="18" charset="0"/>
              <a:ea typeface="PMingLiU" panose="02020500000000000000" pitchFamily="18" charset="-120"/>
              <a:cs typeface="Times New Roman" panose="02020603050405020304" pitchFamily="18" charset="0"/>
            </a:endParaRPr>
          </a:p>
          <a:p>
            <a:pPr lvl="3">
              <a:spcBef>
                <a:spcPts val="0"/>
              </a:spcBef>
              <a:tabLst>
                <a:tab pos="1398905" algn="l"/>
              </a:tabLst>
            </a:pPr>
            <a:r>
              <a:rPr lang="en-US" dirty="0" smtClean="0">
                <a:latin typeface="Times New Roman" panose="02020603050405020304" pitchFamily="18" charset="0"/>
                <a:ea typeface="SimSun" panose="02010600030101010101" pitchFamily="2" charset="-122"/>
                <a:cs typeface="Times New Roman" panose="02020603050405020304" pitchFamily="18" charset="0"/>
              </a:rPr>
              <a:t>There can be a set of possible {X,Y} e.g. X </a:t>
            </a:r>
            <a:r>
              <a:rPr lang="en-US" dirty="0" err="1" smtClean="0">
                <a:latin typeface="Times New Roman" panose="02020603050405020304" pitchFamily="18" charset="0"/>
                <a:ea typeface="SimSun" panose="02010600030101010101" pitchFamily="2" charset="-122"/>
                <a:cs typeface="Times New Roman" panose="02020603050405020304" pitchFamily="18" charset="0"/>
              </a:rPr>
              <a:t>x</a:t>
            </a:r>
            <a:r>
              <a:rPr lang="en-US" dirty="0" smtClean="0">
                <a:latin typeface="Times New Roman" panose="02020603050405020304" pitchFamily="18" charset="0"/>
                <a:ea typeface="SimSun" panose="02010600030101010101" pitchFamily="2" charset="-122"/>
                <a:cs typeface="Times New Roman" panose="02020603050405020304" pitchFamily="18" charset="0"/>
              </a:rPr>
              <a:t> Y = P-L</a:t>
            </a:r>
          </a:p>
          <a:p>
            <a:pPr lvl="4">
              <a:spcBef>
                <a:spcPts val="0"/>
              </a:spcBef>
              <a:tabLst>
                <a:tab pos="1849120" algn="l"/>
              </a:tabLst>
            </a:pPr>
            <a:r>
              <a:rPr lang="en-US" dirty="0" smtClean="0">
                <a:latin typeface="Times New Roman" panose="02020603050405020304" pitchFamily="18" charset="0"/>
                <a:ea typeface="SimSun" panose="02010600030101010101" pitchFamily="2" charset="-122"/>
                <a:cs typeface="Times New Roman" panose="02020603050405020304" pitchFamily="18" charset="0"/>
              </a:rPr>
              <a:t>Option 2-1: </a:t>
            </a:r>
          </a:p>
          <a:p>
            <a:pPr lvl="5">
              <a:spcBef>
                <a:spcPts val="0"/>
              </a:spcBef>
              <a:tabLst>
                <a:tab pos="1849120" algn="l"/>
              </a:tabLst>
            </a:pPr>
            <a:r>
              <a:rPr lang="en-US" dirty="0" smtClean="0">
                <a:latin typeface="Times New Roman" panose="02020603050405020304" pitchFamily="18" charset="0"/>
                <a:ea typeface="SimSun" panose="02010600030101010101" pitchFamily="2" charset="-122"/>
                <a:cs typeface="Times New Roman" panose="02020603050405020304" pitchFamily="18" charset="0"/>
              </a:rPr>
              <a:t>One combination of time </a:t>
            </a:r>
            <a:r>
              <a:rPr lang="en-US" dirty="0">
                <a:latin typeface="Times New Roman" panose="02020603050405020304" pitchFamily="18" charset="0"/>
                <a:ea typeface="SimSun" panose="02010600030101010101" pitchFamily="2" charset="-122"/>
                <a:cs typeface="Times New Roman" panose="02020603050405020304" pitchFamily="18" charset="0"/>
              </a:rPr>
              <a:t>and </a:t>
            </a:r>
            <a:r>
              <a:rPr lang="en-US" dirty="0" smtClean="0">
                <a:latin typeface="Times New Roman" panose="02020603050405020304" pitchFamily="18" charset="0"/>
                <a:ea typeface="SimSun" panose="02010600030101010101" pitchFamily="2" charset="-122"/>
                <a:cs typeface="Times New Roman" panose="02020603050405020304" pitchFamily="18" charset="0"/>
              </a:rPr>
              <a:t>frequency </a:t>
            </a:r>
            <a:r>
              <a:rPr lang="en-US" dirty="0">
                <a:latin typeface="Times New Roman" panose="02020603050405020304" pitchFamily="18" charset="0"/>
                <a:ea typeface="SimSun" panose="02010600030101010101" pitchFamily="2" charset="-122"/>
                <a:cs typeface="Times New Roman" panose="02020603050405020304" pitchFamily="18" charset="0"/>
              </a:rPr>
              <a:t>granularity combination is configured by RRC signaling from a set of candidates of </a:t>
            </a:r>
            <a:r>
              <a:rPr lang="en-US" dirty="0" smtClean="0">
                <a:latin typeface="Times New Roman" panose="02020603050405020304" pitchFamily="18" charset="0"/>
                <a:ea typeface="SimSun" panose="02010600030101010101" pitchFamily="2" charset="-122"/>
                <a:cs typeface="Times New Roman" panose="02020603050405020304" pitchFamily="18" charset="0"/>
              </a:rPr>
              <a:t>time and </a:t>
            </a:r>
            <a:r>
              <a:rPr lang="en-US" dirty="0">
                <a:latin typeface="Times New Roman" panose="02020603050405020304" pitchFamily="18" charset="0"/>
                <a:ea typeface="SimSun" panose="02010600030101010101" pitchFamily="2" charset="-122"/>
                <a:cs typeface="Times New Roman" panose="02020603050405020304" pitchFamily="18" charset="0"/>
              </a:rPr>
              <a:t>frequency </a:t>
            </a:r>
            <a:r>
              <a:rPr lang="en-US" dirty="0" smtClean="0">
                <a:latin typeface="Times New Roman" panose="02020603050405020304" pitchFamily="18" charset="0"/>
                <a:ea typeface="SimSun" panose="02010600030101010101" pitchFamily="2" charset="-122"/>
                <a:cs typeface="Times New Roman" panose="02020603050405020304" pitchFamily="18" charset="0"/>
              </a:rPr>
              <a:t>granularity combinations </a:t>
            </a:r>
            <a:r>
              <a:rPr lang="en-US" dirty="0">
                <a:latin typeface="Times New Roman" panose="02020603050405020304" pitchFamily="18" charset="0"/>
                <a:ea typeface="SimSun" panose="02010600030101010101" pitchFamily="2" charset="-122"/>
                <a:cs typeface="Times New Roman" panose="02020603050405020304" pitchFamily="18" charset="0"/>
              </a:rPr>
              <a:t>defined for a given PI payload size</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pPr lvl="4">
              <a:spcBef>
                <a:spcPts val="0"/>
              </a:spcBef>
              <a:tabLst>
                <a:tab pos="1398905" algn="l"/>
              </a:tabLst>
            </a:pPr>
            <a:r>
              <a:rPr lang="en-US" dirty="0" smtClean="0">
                <a:latin typeface="Times New Roman" panose="02020603050405020304" pitchFamily="18" charset="0"/>
                <a:ea typeface="SimSun" panose="02010600030101010101" pitchFamily="2" charset="-122"/>
                <a:cs typeface="Times New Roman" panose="02020603050405020304" pitchFamily="18" charset="0"/>
              </a:rPr>
              <a:t>Option 2.2:</a:t>
            </a:r>
          </a:p>
          <a:p>
            <a:pPr lvl="5">
              <a:spcBef>
                <a:spcPts val="0"/>
              </a:spcBef>
              <a:tabLst>
                <a:tab pos="1398905"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One </a:t>
            </a:r>
            <a:r>
              <a:rPr lang="en-US" dirty="0" smtClean="0">
                <a:latin typeface="Times New Roman" panose="02020603050405020304" pitchFamily="18" charset="0"/>
                <a:ea typeface="SimSun" panose="02010600030101010101" pitchFamily="2" charset="-122"/>
                <a:cs typeface="Times New Roman" panose="02020603050405020304" pitchFamily="18" charset="0"/>
              </a:rPr>
              <a:t>combination of time </a:t>
            </a:r>
            <a:r>
              <a:rPr lang="en-US" dirty="0">
                <a:latin typeface="Times New Roman" panose="02020603050405020304" pitchFamily="18" charset="0"/>
                <a:ea typeface="SimSun" panose="02010600030101010101" pitchFamily="2" charset="-122"/>
                <a:cs typeface="Times New Roman" panose="02020603050405020304" pitchFamily="18" charset="0"/>
              </a:rPr>
              <a:t>and </a:t>
            </a:r>
            <a:r>
              <a:rPr lang="en-US" dirty="0" smtClean="0">
                <a:latin typeface="Times New Roman" panose="02020603050405020304" pitchFamily="18" charset="0"/>
                <a:ea typeface="SimSun" panose="02010600030101010101" pitchFamily="2" charset="-122"/>
                <a:cs typeface="Times New Roman" panose="02020603050405020304" pitchFamily="18" charset="0"/>
              </a:rPr>
              <a:t>frequency </a:t>
            </a:r>
            <a:r>
              <a:rPr lang="en-US" dirty="0">
                <a:latin typeface="Times New Roman" panose="02020603050405020304" pitchFamily="18" charset="0"/>
                <a:ea typeface="SimSun" panose="02010600030101010101" pitchFamily="2" charset="-122"/>
                <a:cs typeface="Times New Roman" panose="02020603050405020304" pitchFamily="18" charset="0"/>
              </a:rPr>
              <a:t>granularity </a:t>
            </a:r>
            <a:r>
              <a:rPr lang="en-US" dirty="0" smtClean="0">
                <a:latin typeface="Times New Roman" panose="02020603050405020304" pitchFamily="18" charset="0"/>
                <a:ea typeface="SimSun" panose="02010600030101010101" pitchFamily="2" charset="-122"/>
                <a:cs typeface="Times New Roman" panose="02020603050405020304" pitchFamily="18" charset="0"/>
              </a:rPr>
              <a:t>can be </a:t>
            </a:r>
            <a:r>
              <a:rPr lang="en-US" dirty="0">
                <a:latin typeface="Times New Roman" panose="02020603050405020304" pitchFamily="18" charset="0"/>
                <a:ea typeface="SimSun" panose="02010600030101010101" pitchFamily="2" charset="-122"/>
                <a:cs typeface="Times New Roman" panose="02020603050405020304" pitchFamily="18" charset="0"/>
              </a:rPr>
              <a:t>indicated dynamically in the group common DCI from a set of candidates of time </a:t>
            </a:r>
            <a:r>
              <a:rPr lang="en-US" dirty="0" smtClean="0">
                <a:latin typeface="Times New Roman" panose="02020603050405020304" pitchFamily="18" charset="0"/>
                <a:ea typeface="SimSun" panose="02010600030101010101" pitchFamily="2" charset="-122"/>
                <a:cs typeface="Times New Roman" panose="02020603050405020304" pitchFamily="18" charset="0"/>
              </a:rPr>
              <a:t>and </a:t>
            </a:r>
            <a:r>
              <a:rPr lang="en-US" dirty="0">
                <a:latin typeface="Times New Roman" panose="02020603050405020304" pitchFamily="18" charset="0"/>
                <a:ea typeface="SimSun" panose="02010600030101010101" pitchFamily="2" charset="-122"/>
                <a:cs typeface="Times New Roman" panose="02020603050405020304" pitchFamily="18" charset="0"/>
              </a:rPr>
              <a:t>frequency </a:t>
            </a:r>
            <a:r>
              <a:rPr lang="en-US" dirty="0" smtClean="0">
                <a:latin typeface="Times New Roman" panose="02020603050405020304" pitchFamily="18" charset="0"/>
                <a:ea typeface="SimSun" panose="02010600030101010101" pitchFamily="2" charset="-122"/>
                <a:cs typeface="Times New Roman" panose="02020603050405020304" pitchFamily="18" charset="0"/>
              </a:rPr>
              <a:t>granularity combinations </a:t>
            </a:r>
            <a:r>
              <a:rPr lang="en-US" dirty="0">
                <a:latin typeface="Times New Roman" panose="02020603050405020304" pitchFamily="18" charset="0"/>
                <a:ea typeface="SimSun" panose="02010600030101010101" pitchFamily="2" charset="-122"/>
                <a:cs typeface="Times New Roman" panose="02020603050405020304" pitchFamily="18" charset="0"/>
              </a:rPr>
              <a:t>defined for a given PI payload </a:t>
            </a:r>
            <a:r>
              <a:rPr lang="en-US" dirty="0" smtClean="0">
                <a:latin typeface="Times New Roman" panose="02020603050405020304" pitchFamily="18" charset="0"/>
                <a:ea typeface="SimSun" panose="02010600030101010101" pitchFamily="2" charset="-122"/>
                <a:cs typeface="Times New Roman" panose="02020603050405020304" pitchFamily="18" charset="0"/>
              </a:rPr>
              <a:t>size</a:t>
            </a:r>
          </a:p>
          <a:p>
            <a:pPr lvl="5">
              <a:spcBef>
                <a:spcPts val="0"/>
              </a:spcBef>
              <a:tabLst>
                <a:tab pos="1398905" algn="l"/>
              </a:tabLst>
            </a:pPr>
            <a:r>
              <a:rPr lang="en-US" dirty="0" smtClean="0">
                <a:latin typeface="Times New Roman" panose="02020603050405020304" pitchFamily="18" charset="0"/>
                <a:ea typeface="SimSun" panose="02010600030101010101" pitchFamily="2" charset="-122"/>
                <a:cs typeface="Times New Roman" panose="02020603050405020304" pitchFamily="18" charset="0"/>
              </a:rPr>
              <a:t>L </a:t>
            </a:r>
            <a:r>
              <a:rPr lang="en-US" dirty="0">
                <a:latin typeface="Times New Roman" panose="02020603050405020304" pitchFamily="18" charset="0"/>
                <a:ea typeface="SimSun" panose="02010600030101010101" pitchFamily="2" charset="-122"/>
                <a:cs typeface="Times New Roman" panose="02020603050405020304" pitchFamily="18" charset="0"/>
              </a:rPr>
              <a:t>= L1 +L2, L1 bits are used to indicate a subset of the resources, L2 bits indicates the </a:t>
            </a:r>
            <a:r>
              <a:rPr lang="en-US" dirty="0" smtClean="0">
                <a:latin typeface="Times New Roman" panose="02020603050405020304" pitchFamily="18" charset="0"/>
                <a:ea typeface="SimSun" panose="02010600030101010101" pitchFamily="2" charset="-122"/>
                <a:cs typeface="Times New Roman" panose="02020603050405020304" pitchFamily="18" charset="0"/>
              </a:rPr>
              <a:t>time/frequency granularities and/or values of X and Y.</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pPr lvl="2">
              <a:spcBef>
                <a:spcPts val="0"/>
              </a:spcBef>
              <a:tabLst>
                <a:tab pos="1038860" algn="l"/>
              </a:tabLst>
            </a:pPr>
            <a:r>
              <a:rPr lang="en-US" dirty="0">
                <a:latin typeface="Times New Roman" panose="02020603050405020304" pitchFamily="18" charset="0"/>
                <a:ea typeface="SimSun" panose="02010600030101010101" pitchFamily="2" charset="-122"/>
                <a:cs typeface="Times New Roman" panose="02020603050405020304" pitchFamily="18" charset="0"/>
              </a:rPr>
              <a:t>Note: if L = 0, option 2 is equivalent to option </a:t>
            </a:r>
            <a:r>
              <a:rPr lang="en-US" dirty="0" smtClean="0">
                <a:latin typeface="Times New Roman" panose="02020603050405020304" pitchFamily="18" charset="0"/>
                <a:ea typeface="SimSun" panose="02010600030101010101" pitchFamily="2" charset="-122"/>
                <a:cs typeface="Times New Roman" panose="02020603050405020304" pitchFamily="18" charset="0"/>
              </a:rPr>
              <a:t>1</a:t>
            </a:r>
            <a:endParaRPr lang="en-US" dirty="0">
              <a:latin typeface="Times New Roman" panose="02020603050405020304" pitchFamily="18" charset="0"/>
              <a:ea typeface="PMingLiU" panose="02020500000000000000" pitchFamily="18" charset="-120"/>
            </a:endParaRPr>
          </a:p>
          <a:p>
            <a:pPr marL="742950" lvl="1" indent="-285750">
              <a:spcBef>
                <a:spcPts val="0"/>
              </a:spcBef>
              <a:buFont typeface="Arial" panose="020B0604020202020204" pitchFamily="34" charset="0"/>
              <a:buChar char="–"/>
              <a:tabLst>
                <a:tab pos="775970" algn="l"/>
              </a:tabLst>
            </a:pPr>
            <a:r>
              <a:rPr lang="en-US" dirty="0" smtClean="0">
                <a:latin typeface="Times New Roman" panose="02020603050405020304" pitchFamily="18" charset="0"/>
                <a:ea typeface="SimSun" panose="02010600030101010101" pitchFamily="2" charset="-122"/>
                <a:cs typeface="Times New Roman" panose="02020603050405020304" pitchFamily="18" charset="0"/>
              </a:rPr>
              <a:t>Other options not precluded</a:t>
            </a:r>
            <a:endParaRPr lang="en-US" dirty="0">
              <a:latin typeface="Times New Roman" panose="02020603050405020304" pitchFamily="18" charset="0"/>
              <a:ea typeface="PMingLiU" panose="02020500000000000000" pitchFamily="18" charset="-120"/>
              <a:cs typeface="Times New Roman" panose="02020603050405020304" pitchFamily="18" charset="0"/>
            </a:endParaRPr>
          </a:p>
          <a:p>
            <a:endParaRPr lang="en-US" dirty="0" smtClean="0"/>
          </a:p>
          <a:p>
            <a:endParaRPr lang="en-US" sz="4000" dirty="0" smtClean="0"/>
          </a:p>
        </p:txBody>
      </p:sp>
    </p:spTree>
    <p:extLst>
      <p:ext uri="{BB962C8B-B14F-4D97-AF65-F5344CB8AC3E}">
        <p14:creationId xmlns:p14="http://schemas.microsoft.com/office/powerpoint/2010/main" val="271547255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5696</TotalTime>
  <Words>580</Words>
  <Application>Microsoft Office PowerPoint</Application>
  <PresentationFormat>Widescreen</PresentationFormat>
  <Paragraphs>39</Paragraphs>
  <Slides>3</Slides>
  <Notes>1</Notes>
  <HiddenSlides>0</HiddenSlides>
  <MMClips>0</MMClips>
  <ScaleCrop>false</ScaleCrop>
  <HeadingPairs>
    <vt:vector size="6" baseType="variant">
      <vt:variant>
        <vt:lpstr>Fonts Used</vt:lpstr>
      </vt:variant>
      <vt:variant>
        <vt:i4>16</vt:i4>
      </vt:variant>
      <vt:variant>
        <vt:lpstr>Theme</vt:lpstr>
      </vt:variant>
      <vt:variant>
        <vt:i4>10</vt:i4>
      </vt:variant>
      <vt:variant>
        <vt:lpstr>Slide Titles</vt:lpstr>
      </vt:variant>
      <vt:variant>
        <vt:i4>3</vt:i4>
      </vt:variant>
    </vt:vector>
  </HeadingPairs>
  <TitlesOfParts>
    <vt:vector size="29" baseType="lpstr">
      <vt:lpstr>Malgun Gothic</vt:lpstr>
      <vt:lpstr>ＭＳ Ｐゴシック</vt:lpstr>
      <vt:lpstr>ＭＳ Ｐゴシック</vt:lpstr>
      <vt:lpstr>PMingLiU</vt:lpstr>
      <vt:lpstr>黑体</vt:lpstr>
      <vt:lpstr>宋体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WF on preemption indication</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Amine Maaref</cp:lastModifiedBy>
  <cp:revision>223</cp:revision>
  <dcterms:created xsi:type="dcterms:W3CDTF">2011-12-01T07:18:24Z</dcterms:created>
  <dcterms:modified xsi:type="dcterms:W3CDTF">2017-09-21T03:19:29Z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(3)f923fXmJvZltNGoVabco9iUHbJgLCLEwvahQ11Mbv08MZGRrkW/d3w5C18f76o5WCoRVmMFE
yRBrO4tGHNywgAU8OdATk0Jlagbs4QWR5zY45AdaZzZW9APMQNNkxgL4kM5rkNusWV5UTNwE
Z2SrnUZTSoWAWdzMtxJLJRF75sS6AxJ5+Kak3Crkk9Zs6uvyg7yMXFpMEnQLkQrh7d1F7lj0
jVh3wa31fiEY+Ddp0C</vt:lpwstr>
  </property>
  <property fmtid="{D5CDD505-2E9C-101B-9397-08002B2CF9AE}" pid="7" name="_2015_ms_pID_7253431">
    <vt:lpwstr>heTBtWV6aN92nKPzDMP6FigqfJwgyvSh4OBv70tHwY+T61iR703qlb
f4gkDVOVuKFNjzRR24WNqAM5+Pk5sQrT7SopGQS7qf8crCsyds3X/3iGTbir089aosScE1/0
+pqLhsNjcnQtTaHyjMiW5X+60GMlSIj7j786/gj/qQJ6Yogdv0PR9cvp8h9yJgeuagNRBQYh
v4fBbDIh8a9uIK/mKQ3tw4OYol924Cjw/Qra</vt:lpwstr>
  </property>
  <property fmtid="{D5CDD505-2E9C-101B-9397-08002B2CF9AE}" pid="8" name="_2015_ms_pID_7253432">
    <vt:lpwstr>aQLrRaHAeNn1HQG3+tfLpdY=</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1505703874</vt:lpwstr>
  </property>
</Properties>
</file>