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56" r:id="rId2"/>
    <p:sldId id="291" r:id="rId3"/>
    <p:sldId id="286" r:id="rId4"/>
    <p:sldId id="285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99" autoAdjust="0"/>
    <p:restoredTop sz="94660"/>
  </p:normalViewPr>
  <p:slideViewPr>
    <p:cSldViewPr>
      <p:cViewPr varScale="1">
        <p:scale>
          <a:sx n="113" d="100"/>
          <a:sy n="113" d="100"/>
        </p:scale>
        <p:origin x="150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55D2893-B797-4E08-8C35-456DCF98ECDC}" type="datetimeFigureOut">
              <a:rPr lang="en-US" altLang="en-US"/>
              <a:pPr>
                <a:defRPr/>
              </a:pPr>
              <a:t>9/21/2017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D217F4CE-FA51-49B1-BBC3-5FC1B3F58E9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842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A360F-8C63-4018-AF5E-7F8A54444DC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9403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C3AF7-6225-4A67-9F10-3201A513E0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57157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EC81-2A60-44F3-B41E-75BD600B8D0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8460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E17D9-7AE7-41FE-A99A-0BCC83FE0E7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8613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89514-58BF-42D7-937C-EE77497770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36115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942A5-0A25-45FD-B69A-76543933841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67642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E0205B-0D72-49F2-B052-1B4CD260496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39218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824FD2-46F3-4886-B496-86565E5197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4934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FF67-A1E2-4E32-9F1A-992F24DBB0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453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5C3533-3368-445B-AAD0-C911663AE19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3308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F408D0-0DEE-41A4-A27A-8E71CE7BEF1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1800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fld id="{27401B9B-2241-4B3C-829E-D9CFB61B36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WF on remaining issues on ZP CSI-RS based IMR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Electronics, Huawei, </a:t>
            </a:r>
            <a:r>
              <a:rPr lang="en-US" altLang="en-US" sz="2800" dirty="0" err="1">
                <a:solidFill>
                  <a:schemeClr val="tx1"/>
                </a:solidFill>
              </a:rPr>
              <a:t>HiSilicon</a:t>
            </a:r>
            <a:r>
              <a:rPr lang="en-US" altLang="en-US" sz="2800" dirty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CATT, </a:t>
            </a:r>
            <a:r>
              <a:rPr lang="en-US" altLang="en-US" sz="2800" dirty="0" err="1" smtClean="0">
                <a:solidFill>
                  <a:schemeClr val="tx1"/>
                </a:solidFill>
              </a:rPr>
              <a:t>CEWiT</a:t>
            </a:r>
            <a:endParaRPr lang="en-US" altLang="en-US" sz="2800" dirty="0">
              <a:solidFill>
                <a:schemeClr val="tx1"/>
              </a:solidFill>
            </a:endParaRPr>
          </a:p>
        </p:txBody>
      </p:sp>
      <p:sp>
        <p:nvSpPr>
          <p:cNvPr id="2054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DF70A72-63CB-4AF4-A23B-9D5E7CCAA4AF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>
              <a:solidFill>
                <a:srgbClr val="898989"/>
              </a:solidFill>
            </a:endParaRPr>
          </a:p>
        </p:txBody>
      </p:sp>
      <p:sp>
        <p:nvSpPr>
          <p:cNvPr id="2052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64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NR#3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Nagoya, Japan, 18th – 21st, September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</a:t>
            </a:r>
            <a:r>
              <a:rPr lang="en-US" altLang="ko-KR" sz="2000" dirty="0"/>
              <a:t>6.2.2.1</a:t>
            </a:r>
            <a:endParaRPr kumimoji="1" lang="ja-JP" altLang="en-US" sz="2000" dirty="0"/>
          </a:p>
        </p:txBody>
      </p:sp>
      <p:sp>
        <p:nvSpPr>
          <p:cNvPr id="2053" name="テキスト ボックス 3"/>
          <p:cNvSpPr txBox="1">
            <a:spLocks noChangeArrowheads="1"/>
          </p:cNvSpPr>
          <p:nvPr/>
        </p:nvSpPr>
        <p:spPr bwMode="auto">
          <a:xfrm>
            <a:off x="7391400" y="22383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sv-SE" altLang="ko-KR" sz="2400" dirty="0" smtClean="0">
                <a:ea typeface="굴림" charset="-127"/>
              </a:rPr>
              <a:t>R1-171</a:t>
            </a:r>
            <a:r>
              <a:rPr lang="en-US" altLang="ko-KR" sz="2400" dirty="0"/>
              <a:t>6902</a:t>
            </a:r>
            <a:endParaRPr lang="en-US" altLang="ko-KR" sz="2400" dirty="0">
              <a:ea typeface="굴림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ko-KR" sz="1400" dirty="0"/>
              <a:t> </a:t>
            </a:r>
            <a:endParaRPr lang="ko-KR" altLang="ko-KR" sz="1400"/>
          </a:p>
          <a:p>
            <a:pPr marL="0" indent="0">
              <a:buNone/>
            </a:pPr>
            <a:r>
              <a:rPr lang="en-US" altLang="ko-KR" sz="1400" b="1" u="sng" dirty="0"/>
              <a:t>Agreements:</a:t>
            </a:r>
            <a:endParaRPr lang="ko-KR" altLang="ko-KR" sz="1400" b="1" u="sng"/>
          </a:p>
          <a:p>
            <a:r>
              <a:rPr lang="en-US" altLang="ko-KR" sz="1400" dirty="0"/>
              <a:t>Semi-persistent CSI-RS is activated/deactivated by MAC CE and/or DCI</a:t>
            </a:r>
            <a:endParaRPr lang="ko-KR" altLang="ko-KR" sz="1400"/>
          </a:p>
          <a:p>
            <a:pPr marL="0" indent="0">
              <a:buNone/>
            </a:pPr>
            <a:r>
              <a:rPr lang="en-GB" altLang="ko-KR" sz="1400" b="1" u="sng" dirty="0" smtClean="0"/>
              <a:t>Agreements</a:t>
            </a:r>
            <a:r>
              <a:rPr lang="en-GB" altLang="ko-KR" sz="1400" b="1" u="sng" dirty="0"/>
              <a:t>:</a:t>
            </a:r>
            <a:endParaRPr lang="ko-KR" altLang="ko-KR" sz="1400"/>
          </a:p>
          <a:p>
            <a:pPr marL="0" indent="0">
              <a:buNone/>
            </a:pPr>
            <a:r>
              <a:rPr lang="en-GB" altLang="ko-KR" sz="1400" dirty="0"/>
              <a:t>Based on at least the supported number S of CSI-RS resource sets and number of CSI-RS resources K</a:t>
            </a:r>
            <a:r>
              <a:rPr lang="en-GB" altLang="ko-KR" sz="1400" baseline="-25000" dirty="0"/>
              <a:t>s</a:t>
            </a:r>
            <a:r>
              <a:rPr lang="en-GB" altLang="ko-KR" sz="1400" dirty="0"/>
              <a:t> per resource set, agree to specify one or both of these options for aperiodic CSI-RS</a:t>
            </a:r>
            <a:endParaRPr lang="ko-KR" altLang="ko-KR" sz="1400"/>
          </a:p>
          <a:p>
            <a:pPr lvl="0"/>
            <a:r>
              <a:rPr lang="en-GB" altLang="ko-KR" sz="1400" dirty="0"/>
              <a:t>Option 1: use RRC + MAC CE + DCI </a:t>
            </a:r>
            <a:endParaRPr lang="ko-KR" altLang="ko-KR" sz="1400"/>
          </a:p>
          <a:p>
            <a:pPr lvl="0"/>
            <a:r>
              <a:rPr lang="en-GB" altLang="ko-KR" sz="1400" dirty="0"/>
              <a:t>Option 2: use RRC + DCI </a:t>
            </a:r>
            <a:endParaRPr lang="en-GB" altLang="ko-KR" sz="1400" dirty="0" smtClean="0"/>
          </a:p>
          <a:p>
            <a:pPr marL="0" indent="0">
              <a:buNone/>
            </a:pPr>
            <a:r>
              <a:rPr lang="en-US" altLang="ko-KR" sz="1400" b="1" u="sng" dirty="0" smtClean="0"/>
              <a:t>Agreements</a:t>
            </a:r>
            <a:r>
              <a:rPr lang="en-US" altLang="ko-KR" sz="1400" b="1" u="sng" dirty="0"/>
              <a:t>:</a:t>
            </a:r>
            <a:endParaRPr lang="ko-KR" altLang="ko-KR" sz="1400" b="1" u="sng"/>
          </a:p>
          <a:p>
            <a:pPr lvl="0"/>
            <a:r>
              <a:rPr lang="en-US" altLang="ko-KR" sz="1400" dirty="0"/>
              <a:t>Aperiodic IMR is triggered by DCI.</a:t>
            </a:r>
            <a:endParaRPr lang="ko-KR" altLang="ko-KR" sz="1400"/>
          </a:p>
          <a:p>
            <a:pPr lvl="1"/>
            <a:r>
              <a:rPr lang="en-US" altLang="ko-KR" sz="1400" dirty="0"/>
              <a:t>Herein the IMR refers to ZP CSI-RS based IMR. Other types of IMR are FFS</a:t>
            </a:r>
            <a:endParaRPr lang="ko-KR" altLang="ko-KR" sz="1400"/>
          </a:p>
          <a:p>
            <a:pPr lvl="1"/>
            <a:r>
              <a:rPr lang="en-US" altLang="ko-KR" sz="1400" dirty="0"/>
              <a:t>FFS: use of MAC CE to reduce the set of candidate IMRs among the resources configured in RRC.   </a:t>
            </a:r>
            <a:endParaRPr lang="ko-KR" altLang="ko-KR" sz="1400"/>
          </a:p>
          <a:p>
            <a:pPr lvl="1"/>
            <a:r>
              <a:rPr lang="en-US" altLang="ko-KR" sz="1400" dirty="0"/>
              <a:t>FFS whether or not to jointly trigger aperiodic NZP CSI-RS and/or aperiodic ZP CSI-RS </a:t>
            </a:r>
            <a:endParaRPr lang="ko-KR" altLang="ko-KR" sz="1400"/>
          </a:p>
          <a:p>
            <a:pPr lvl="0"/>
            <a:r>
              <a:rPr lang="en-US" altLang="ko-KR" sz="1400" dirty="0"/>
              <a:t>FFS: semi-persistent IMR is activated/deactivated by MAC CE or DCI.</a:t>
            </a:r>
            <a:endParaRPr lang="ko-KR" altLang="ko-KR" sz="1400"/>
          </a:p>
          <a:p>
            <a:pPr marL="0" indent="0">
              <a:buNone/>
            </a:pPr>
            <a:r>
              <a:rPr lang="en-US" altLang="ko-KR" sz="1400" b="1" u="sng" dirty="0" smtClean="0"/>
              <a:t>Agreements</a:t>
            </a:r>
            <a:r>
              <a:rPr lang="en-US" altLang="ko-KR" sz="1400" b="1" u="sng" dirty="0"/>
              <a:t>:</a:t>
            </a:r>
            <a:endParaRPr lang="ko-KR" altLang="ko-KR" sz="1400" b="1" u="sng"/>
          </a:p>
          <a:p>
            <a:pPr lvl="0"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GB" altLang="ko-KR" sz="1400" dirty="0" smtClean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For </a:t>
            </a:r>
            <a:r>
              <a:rPr lang="en-GB" altLang="ko-KR" sz="1400" dirty="0">
                <a:latin typeface="Times" panose="02020603050405020304" pitchFamily="18" charset="0"/>
                <a:ea typeface="바탕" panose="02030600000101010101" pitchFamily="18" charset="-127"/>
                <a:cs typeface="Times New Roman" panose="02020603050405020304" pitchFamily="18" charset="0"/>
              </a:rPr>
              <a:t>aperiodic CSI-RS triggering offset X, X is fixed to zero. </a:t>
            </a:r>
            <a:endParaRPr lang="ko-KR" altLang="ko-KR" sz="1400">
              <a:latin typeface="Times" panose="02020603050405020304" pitchFamily="18" charset="0"/>
              <a:ea typeface="바탕" panose="02030600000101010101" pitchFamily="18" charset="-127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ko-KR" altLang="en-US" sz="2400" b="1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2462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/>
              <a:t>Proposals (</a:t>
            </a:r>
            <a:r>
              <a:rPr lang="en-US" altLang="ko-KR" sz="3600" b="1" dirty="0" smtClean="0"/>
              <a:t>1/2)</a:t>
            </a:r>
            <a:endParaRPr lang="ko-KR" altLang="en-US" sz="3600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400" dirty="0"/>
              <a:t>Following combinations are supported.</a:t>
            </a:r>
          </a:p>
          <a:p>
            <a:pPr lvl="1"/>
            <a:r>
              <a:rPr lang="en-US" altLang="ko-KR" sz="2000" dirty="0"/>
              <a:t>For periodic CSI reporting, 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/>
              <a:t>For semi-persistent CSI reporting,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2000" dirty="0"/>
              <a:t>For aperiodic CSI reporting,</a:t>
            </a:r>
          </a:p>
          <a:p>
            <a:pPr lvl="1"/>
            <a:endParaRPr lang="en-US" altLang="ko-KR" sz="2000" dirty="0"/>
          </a:p>
          <a:p>
            <a:pPr lvl="1"/>
            <a:endParaRPr lang="en-US" altLang="ko-KR" sz="2000" dirty="0"/>
          </a:p>
          <a:p>
            <a:pPr lvl="1"/>
            <a:r>
              <a:rPr lang="en-US" altLang="ko-KR" sz="1800" dirty="0"/>
              <a:t>Note: abbreviation of the table</a:t>
            </a:r>
          </a:p>
          <a:p>
            <a:pPr lvl="2"/>
            <a:r>
              <a:rPr lang="en-US" altLang="ko-KR" sz="1100" dirty="0"/>
              <a:t>CMR(channel measurement resource): NZP CSI-RS configured for channel measurement</a:t>
            </a:r>
          </a:p>
          <a:p>
            <a:pPr lvl="2"/>
            <a:r>
              <a:rPr lang="en-US" altLang="ko-KR" sz="1100" dirty="0"/>
              <a:t>IMR(interference measurement resource): ZP CSI-RS configured for interference measurement</a:t>
            </a:r>
          </a:p>
          <a:p>
            <a:pPr lvl="2"/>
            <a:r>
              <a:rPr lang="en-US" altLang="ko-KR" sz="1100" dirty="0"/>
              <a:t>PR(periodic), SP(semi-persistent), AP(aperiodic)</a:t>
            </a:r>
          </a:p>
          <a:p>
            <a:pPr lvl="1"/>
            <a:endParaRPr lang="en-US" altLang="ko-KR" sz="2000" dirty="0"/>
          </a:p>
          <a:p>
            <a:pPr marL="457200" lvl="1" indent="0">
              <a:buNone/>
            </a:pPr>
            <a:r>
              <a:rPr lang="en-US" altLang="ko-KR" sz="2000" dirty="0"/>
              <a:t> </a:t>
            </a:r>
            <a:endParaRPr lang="ko-KR" altLang="en-US" sz="2000" dirty="0"/>
          </a:p>
          <a:p>
            <a:endParaRPr lang="ko-KR" altLang="en-US" sz="2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4584772"/>
              </p:ext>
            </p:extLst>
          </p:nvPr>
        </p:nvGraphicFramePr>
        <p:xfrm>
          <a:off x="2981960" y="2424848"/>
          <a:ext cx="319024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7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75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75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PR IMR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YES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428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SP IMR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effectLst/>
                        </a:rPr>
                        <a:t>NO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effectLst/>
                        </a:rPr>
                        <a:t>NO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9791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effectLst/>
                        </a:rPr>
                        <a:t>NO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effectLst/>
                        </a:rPr>
                        <a:t>NO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effectLst/>
                        </a:rPr>
                        <a:t>NO</a:t>
                      </a:r>
                      <a:endParaRPr lang="ko-KR" sz="1100" kern="100" dirty="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70489"/>
              </p:ext>
            </p:extLst>
          </p:nvPr>
        </p:nvGraphicFramePr>
        <p:xfrm>
          <a:off x="2971800" y="3493768"/>
          <a:ext cx="318008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50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502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50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502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altLang="ko-KR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altLang="ko-KR" sz="11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290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ko-KR" sz="11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NO</a:t>
                      </a:r>
                      <a:endParaRPr lang="ko-KR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738812"/>
              </p:ext>
            </p:extLst>
          </p:nvPr>
        </p:nvGraphicFramePr>
        <p:xfrm>
          <a:off x="2981960" y="4572000"/>
          <a:ext cx="3190240" cy="7376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75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75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9756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79756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 dirty="0">
                          <a:effectLst/>
                        </a:rPr>
                        <a:t> 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CMR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827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PR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altLang="ko-KR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00" dirty="0" smtClean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SP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00" dirty="0" smtClean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altLang="ko-KR" sz="1100" kern="1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100" kern="100">
                          <a:effectLst/>
                        </a:rPr>
                        <a:t>AP IMR</a:t>
                      </a:r>
                      <a:endParaRPr lang="ko-KR" sz="1100" kern="100"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altLang="ko-KR" sz="1100" b="1" kern="100" dirty="0">
                          <a:solidFill>
                            <a:schemeClr val="tx1"/>
                          </a:solidFill>
                          <a:effectLst/>
                        </a:rPr>
                        <a:t>FFS</a:t>
                      </a:r>
                      <a:endParaRPr lang="ko-KR" altLang="ko-KR" sz="1100" b="1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kern="100" dirty="0">
                          <a:solidFill>
                            <a:schemeClr val="tx1"/>
                          </a:solidFill>
                          <a:effectLst/>
                        </a:rPr>
                        <a:t>YES</a:t>
                      </a:r>
                      <a:endParaRPr lang="ko-KR" altLang="ko-KR" sz="110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바탕" panose="02030600000101010101" pitchFamily="18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2494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600" b="1" dirty="0"/>
              <a:t>Proposals (</a:t>
            </a:r>
            <a:r>
              <a:rPr lang="en-US" altLang="ko-KR" sz="3600" b="1" dirty="0" smtClean="0"/>
              <a:t>2/2)</a:t>
            </a:r>
            <a:endParaRPr lang="ko-KR" altLang="en-US" sz="3600" b="1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000" dirty="0"/>
              <a:t>For semi-persistent and aperiodic IMR, signaling mechanisms of dynamic triggering/activation/deactivation of ZP CSI-RS based IMR follow the decision for that of NZP CSI-RS</a:t>
            </a:r>
            <a:r>
              <a:rPr lang="en-US" altLang="ko-KR" sz="2000" dirty="0" smtClean="0"/>
              <a:t>.</a:t>
            </a:r>
          </a:p>
          <a:p>
            <a:pPr lvl="1"/>
            <a:r>
              <a:rPr lang="en-US" altLang="ko-KR" sz="1600" dirty="0" smtClean="0">
                <a:solidFill>
                  <a:srgbClr val="FF0000"/>
                </a:solidFill>
              </a:rPr>
              <a:t>FFS: Joint or independent triggering/activation/deactivation for IMR and NZP CSI-RS for channel measurement </a:t>
            </a:r>
          </a:p>
          <a:p>
            <a:r>
              <a:rPr lang="en-US" altLang="ko-KR" sz="2000" dirty="0" smtClean="0">
                <a:solidFill>
                  <a:srgbClr val="FF0000"/>
                </a:solidFill>
              </a:rPr>
              <a:t>FFS: </a:t>
            </a:r>
            <a:r>
              <a:rPr lang="en-US" altLang="ko-KR" sz="2000" dirty="0" smtClean="0"/>
              <a:t>For </a:t>
            </a:r>
            <a:r>
              <a:rPr lang="en-US" altLang="ko-KR" sz="2000" dirty="0"/>
              <a:t>ZP CSI-RS based IMR, RB-level density lower than 1 is not </a:t>
            </a:r>
            <a:r>
              <a:rPr lang="en-US" altLang="ko-KR" sz="2000" dirty="0" smtClean="0"/>
              <a:t>supported.</a:t>
            </a:r>
            <a:endParaRPr lang="en-US" altLang="ko-KR" sz="2000" dirty="0">
              <a:solidFill>
                <a:srgbClr val="FF0000"/>
              </a:solidFill>
            </a:endParaRPr>
          </a:p>
          <a:p>
            <a:r>
              <a:rPr lang="en-US" altLang="ko-KR" sz="2000" dirty="0"/>
              <a:t>For aperiodic ZP CSI-RS based IMR, IMR exists at least in the same slot with the DCI triggering the IMR.</a:t>
            </a:r>
          </a:p>
          <a:p>
            <a:pPr lvl="1"/>
            <a:r>
              <a:rPr lang="en-US" altLang="ko-KR" sz="1600" dirty="0"/>
              <a:t>FFS: For the case IMR existing in different slot with the DCI triggering the </a:t>
            </a:r>
            <a:r>
              <a:rPr lang="en-US" altLang="ko-KR" sz="1600" dirty="0" smtClean="0"/>
              <a:t>IMR</a:t>
            </a:r>
          </a:p>
          <a:p>
            <a:r>
              <a:rPr lang="en-US" altLang="ko-KR" sz="2000" dirty="0" smtClean="0">
                <a:solidFill>
                  <a:srgbClr val="FF0000"/>
                </a:solidFill>
              </a:rPr>
              <a:t>Further study RE pattern(s) of ZP CSI-RS used for IMR</a:t>
            </a:r>
            <a:endParaRPr lang="en-US" altLang="ko-KR" sz="20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7E17D9-7AE7-41FE-A99A-0BCC83FE0E75}" type="slidenum">
              <a:rPr lang="en-US" altLang="en-US" smtClean="0"/>
              <a:pPr>
                <a:defRPr/>
              </a:pPr>
              <a:t>4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6829779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15958</TotalTime>
  <Words>261</Words>
  <Application>Microsoft Office PowerPoint</Application>
  <PresentationFormat>화면 슬라이드 쇼(4:3)</PresentationFormat>
  <Paragraphs>98</Paragraphs>
  <Slides>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3" baseType="lpstr">
      <vt:lpstr>ＭＳ Ｐゴシック</vt:lpstr>
      <vt:lpstr>굴림</vt:lpstr>
      <vt:lpstr>맑은 고딕</vt:lpstr>
      <vt:lpstr>바탕</vt:lpstr>
      <vt:lpstr>Arial</vt:lpstr>
      <vt:lpstr>Calibri</vt:lpstr>
      <vt:lpstr>Times</vt:lpstr>
      <vt:lpstr>Times New Roman</vt:lpstr>
      <vt:lpstr>Office Theme</vt:lpstr>
      <vt:lpstr>WF on remaining issues on ZP CSI-RS based IMR</vt:lpstr>
      <vt:lpstr>Background</vt:lpstr>
      <vt:lpstr>Proposals (1/2)</vt:lpstr>
      <vt:lpstr>Proposals (2/2)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LG Electronics</cp:lastModifiedBy>
  <cp:revision>732</cp:revision>
  <dcterms:created xsi:type="dcterms:W3CDTF">2014-02-12T17:53:51Z</dcterms:created>
  <dcterms:modified xsi:type="dcterms:W3CDTF">2017-09-21T06:28:39Z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