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76" r:id="rId1"/>
  </p:sldMasterIdLst>
  <p:notesMasterIdLst>
    <p:notesMasterId r:id="rId21"/>
  </p:notesMasterIdLst>
  <p:handoutMasterIdLst>
    <p:handoutMasterId r:id="rId22"/>
  </p:handoutMasterIdLst>
  <p:sldIdLst>
    <p:sldId id="259" r:id="rId2"/>
    <p:sldId id="272" r:id="rId3"/>
    <p:sldId id="274" r:id="rId4"/>
    <p:sldId id="280" r:id="rId5"/>
    <p:sldId id="278" r:id="rId6"/>
    <p:sldId id="294" r:id="rId7"/>
    <p:sldId id="279" r:id="rId8"/>
    <p:sldId id="275" r:id="rId9"/>
    <p:sldId id="281" r:id="rId10"/>
    <p:sldId id="277" r:id="rId11"/>
    <p:sldId id="283" r:id="rId12"/>
    <p:sldId id="276" r:id="rId13"/>
    <p:sldId id="287" r:id="rId14"/>
    <p:sldId id="288" r:id="rId15"/>
    <p:sldId id="295" r:id="rId16"/>
    <p:sldId id="298" r:id="rId17"/>
    <p:sldId id="285" r:id="rId18"/>
    <p:sldId id="296" r:id="rId19"/>
    <p:sldId id="297" r:id="rId20"/>
  </p:sldIdLst>
  <p:sldSz cx="12192000" cy="6858000"/>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72"/>
            <p14:sldId id="274"/>
            <p14:sldId id="280"/>
            <p14:sldId id="278"/>
            <p14:sldId id="294"/>
            <p14:sldId id="279"/>
            <p14:sldId id="275"/>
            <p14:sldId id="281"/>
            <p14:sldId id="277"/>
            <p14:sldId id="283"/>
            <p14:sldId id="276"/>
            <p14:sldId id="287"/>
            <p14:sldId id="288"/>
            <p14:sldId id="295"/>
            <p14:sldId id="298"/>
            <p14:sldId id="285"/>
            <p14:sldId id="296"/>
            <p14:sldId id="297"/>
          </p14:sldIdLst>
        </p14:section>
      </p14:sectionLst>
    </p:ext>
    <p:ext uri="{EFAFB233-063F-42B5-8137-9DF3F51BA10A}">
      <p15:sldGuideLst xmlns:p15="http://schemas.microsoft.com/office/powerpoint/2012/main" xmlns="">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p15="http://schemas.microsoft.com/office/powerpoint/2012/main" xmlns="">
        <p15:guide id="1" orient="horz" pos="3155">
          <p15:clr>
            <a:srgbClr val="A4A3A4"/>
          </p15:clr>
        </p15:guide>
        <p15:guide id="2" pos="216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ko Onggosanusi" initials="EO" lastIdx="2" clrIdx="0"/>
  <p:cmAuthor id="1" name="Sebastian Faxér" initials="SF"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808"/>
    <a:srgbClr val="3333FF"/>
    <a:srgbClr val="00A9D4"/>
    <a:srgbClr val="9FB7D3"/>
    <a:srgbClr val="8BC5FF"/>
    <a:srgbClr val="99CCFF"/>
    <a:srgbClr val="6A8FBF"/>
    <a:srgbClr val="007B78"/>
    <a:srgbClr val="89BA17"/>
    <a:srgbClr val="FAB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p:restoredLeft sz="9448" autoAdjust="0"/>
    <p:restoredTop sz="95294" autoAdjust="0"/>
  </p:normalViewPr>
  <p:slideViewPr>
    <p:cSldViewPr snapToGrid="0" snapToObjects="1">
      <p:cViewPr>
        <p:scale>
          <a:sx n="106" d="100"/>
          <a:sy n="106" d="100"/>
        </p:scale>
        <p:origin x="-162" y="-90"/>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144"/>
    </p:cViewPr>
  </p:sorterViewPr>
  <p:notesViewPr>
    <p:cSldViewPr snapToGrid="0" snapToObjects="1">
      <p:cViewPr varScale="1">
        <p:scale>
          <a:sx n="74" d="100"/>
          <a:sy n="74" d="100"/>
        </p:scale>
        <p:origin x="-3552" y="-96"/>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2017-03-31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2017-03-31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1</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18</a:t>
            </a:fld>
            <a:endParaRPr lang="en-US"/>
          </a:p>
        </p:txBody>
      </p:sp>
    </p:spTree>
    <p:extLst>
      <p:ext uri="{BB962C8B-B14F-4D97-AF65-F5344CB8AC3E}">
        <p14:creationId xmlns:p14="http://schemas.microsoft.com/office/powerpoint/2010/main" val="2695638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19</a:t>
            </a:fld>
            <a:endParaRPr lang="en-US"/>
          </a:p>
        </p:txBody>
      </p:sp>
    </p:spTree>
    <p:extLst>
      <p:ext uri="{BB962C8B-B14F-4D97-AF65-F5344CB8AC3E}">
        <p14:creationId xmlns:p14="http://schemas.microsoft.com/office/powerpoint/2010/main" val="2049181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2</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8</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10</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2017-03-31 </a:t>
            </a:r>
            <a:endParaRPr lang="en-US" dirty="0"/>
          </a:p>
        </p:txBody>
      </p:sp>
      <p:sp>
        <p:nvSpPr>
          <p:cNvPr id="5" name="Slide Number Placeholder 4"/>
          <p:cNvSpPr>
            <a:spLocks noGrp="1"/>
          </p:cNvSpPr>
          <p:nvPr>
            <p:ph type="sldNum" sz="quarter" idx="11"/>
          </p:nvPr>
        </p:nvSpPr>
        <p:spPr/>
        <p:txBody>
          <a:bodyPr/>
          <a:lstStyle/>
          <a:p>
            <a:fld id="{5852353D-F306-481A-B3D0-C36CE0BF9563}" type="slidenum">
              <a:rPr lang="en-US" smtClean="0"/>
              <a:pPr/>
              <a:t>11</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372181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12</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13</a:t>
            </a:fld>
            <a:endParaRPr lang="en-US"/>
          </a:p>
        </p:txBody>
      </p:sp>
    </p:spTree>
    <p:extLst>
      <p:ext uri="{BB962C8B-B14F-4D97-AF65-F5344CB8AC3E}">
        <p14:creationId xmlns:p14="http://schemas.microsoft.com/office/powerpoint/2010/main" val="1107949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14</a:t>
            </a:fld>
            <a:endParaRPr lang="en-US"/>
          </a:p>
        </p:txBody>
      </p:sp>
    </p:spTree>
    <p:extLst>
      <p:ext uri="{BB962C8B-B14F-4D97-AF65-F5344CB8AC3E}">
        <p14:creationId xmlns:p14="http://schemas.microsoft.com/office/powerpoint/2010/main" val="1560496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15</a:t>
            </a:fld>
            <a:endParaRPr lang="en-US"/>
          </a:p>
        </p:txBody>
      </p:sp>
    </p:spTree>
    <p:extLst>
      <p:ext uri="{BB962C8B-B14F-4D97-AF65-F5344CB8AC3E}">
        <p14:creationId xmlns:p14="http://schemas.microsoft.com/office/powerpoint/2010/main" val="206373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Arial" panose="020B0604020202020204" pitchFamily="34" charset="0"/>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Arial" panose="020B0604020202020204" pitchFamily="34" charset="0"/>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1603365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701"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Arial" panose="020B0604020202020204" pitchFamily="34" charset="0"/>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72353" y="4021583"/>
            <a:ext cx="10856259" cy="1926456"/>
          </a:xfrm>
        </p:spPr>
        <p:txBody>
          <a:bodyPr anchor="ctr" anchorCtr="0"/>
          <a:lstStyle/>
          <a:p>
            <a:pPr algn="ctr">
              <a:lnSpc>
                <a:spcPct val="100000"/>
              </a:lnSpc>
            </a:pPr>
            <a:r>
              <a:rPr lang="en-US" sz="2400" dirty="0"/>
              <a:t>Samsung, Ericsson, Huawei, HiSilicon, ZTE, </a:t>
            </a:r>
            <a:r>
              <a:rPr lang="en-US" sz="2400" dirty="0" err="1"/>
              <a:t>Sanechips</a:t>
            </a:r>
            <a:r>
              <a:rPr lang="en-US" sz="2400" dirty="0"/>
              <a:t>, Mediatek, NTT DOCOMO, Nokia, Nokia Shanghai Bell, KDDI, Vodafone, </a:t>
            </a:r>
            <a:r>
              <a:rPr lang="en-US" sz="2400" dirty="0" err="1"/>
              <a:t>CEWiT</a:t>
            </a:r>
            <a:r>
              <a:rPr lang="en-US" sz="2400" dirty="0"/>
              <a:t>, IITH, IITM, </a:t>
            </a:r>
            <a:r>
              <a:rPr lang="en-US" sz="2400" dirty="0" err="1"/>
              <a:t>Tejas</a:t>
            </a:r>
            <a:r>
              <a:rPr lang="en-US" sz="2400" dirty="0"/>
              <a:t> Networks, Verizon, Deutsche Telekom, Softbank, CHTTL, NEC, WILUS, Sharp, China Unicom, ITL, KRRI, CMCC, ASTRI, KT Corporation, BT, </a:t>
            </a:r>
            <a:r>
              <a:rPr lang="en-US" sz="2400" dirty="0" smtClean="0"/>
              <a:t>Sprint, </a:t>
            </a:r>
            <a:r>
              <a:rPr lang="en-US" sz="2400" smtClean="0"/>
              <a:t>LG Electronics, AT&amp;T  </a:t>
            </a:r>
            <a:endParaRPr lang="en-US" sz="2400" dirty="0"/>
          </a:p>
        </p:txBody>
      </p:sp>
      <p:sp>
        <p:nvSpPr>
          <p:cNvPr id="4" name="Title 3"/>
          <p:cNvSpPr>
            <a:spLocks noGrp="1"/>
          </p:cNvSpPr>
          <p:nvPr>
            <p:ph type="ctrTitle"/>
          </p:nvPr>
        </p:nvSpPr>
        <p:spPr>
          <a:xfrm>
            <a:off x="1165314" y="2208095"/>
            <a:ext cx="9427987" cy="1465548"/>
          </a:xfrm>
        </p:spPr>
        <p:txBody>
          <a:bodyPr>
            <a:normAutofit/>
          </a:bodyPr>
          <a:lstStyle/>
          <a:p>
            <a:pPr algn="ctr">
              <a:lnSpc>
                <a:spcPct val="100000"/>
              </a:lnSpc>
            </a:pPr>
            <a:r>
              <a:rPr kumimoji="1" lang="en-US" altLang="ja-JP" sz="4400" dirty="0"/>
              <a:t>WF for Open Issues on CSI Reporting</a:t>
            </a:r>
            <a:endParaRPr lang="en-US" sz="4400" dirty="0"/>
          </a:p>
        </p:txBody>
      </p:sp>
      <p:sp>
        <p:nvSpPr>
          <p:cNvPr id="5" name="Rectangle 3"/>
          <p:cNvSpPr/>
          <p:nvPr/>
        </p:nvSpPr>
        <p:spPr>
          <a:xfrm>
            <a:off x="564795" y="381000"/>
            <a:ext cx="11421035" cy="1200329"/>
          </a:xfrm>
          <a:prstGeom prst="rect">
            <a:avLst/>
          </a:prstGeom>
        </p:spPr>
        <p:txBody>
          <a:bodyPr wrap="square">
            <a:spAutoFit/>
          </a:bodyPr>
          <a:lstStyle/>
          <a:p>
            <a:pPr>
              <a:spcBef>
                <a:spcPts val="0"/>
              </a:spcBef>
            </a:pPr>
            <a:r>
              <a:rPr lang="en-GB" sz="2400" b="1" dirty="0"/>
              <a:t>3GPP TSG-RAN WG1 NR-AH3					R1-</a:t>
            </a:r>
            <a:r>
              <a:rPr lang="en-US" sz="2400" b="1" dirty="0" smtClean="0"/>
              <a:t>1716901</a:t>
            </a:r>
            <a:endParaRPr lang="en-GB" sz="2400" b="1" dirty="0"/>
          </a:p>
          <a:p>
            <a:pPr>
              <a:spcBef>
                <a:spcPts val="0"/>
              </a:spcBef>
            </a:pPr>
            <a:r>
              <a:rPr lang="en-GB" sz="2400" b="1" dirty="0"/>
              <a:t>Nagoya, Japan, 18</a:t>
            </a:r>
            <a:r>
              <a:rPr lang="en-GB" sz="2400" b="1" baseline="30000" dirty="0"/>
              <a:t>th</a:t>
            </a:r>
            <a:r>
              <a:rPr lang="en-GB" sz="2400" b="1" dirty="0"/>
              <a:t> – 21</a:t>
            </a:r>
            <a:r>
              <a:rPr lang="en-GB" sz="2400" b="1" baseline="30000" dirty="0"/>
              <a:t>st</a:t>
            </a:r>
            <a:r>
              <a:rPr lang="en-GB" sz="2400" b="1" dirty="0"/>
              <a:t>  September 2017</a:t>
            </a:r>
            <a:endParaRPr lang="en-US" altLang="ja-JP" sz="2400" dirty="0"/>
          </a:p>
          <a:p>
            <a:pPr>
              <a:spcBef>
                <a:spcPts val="0"/>
              </a:spcBef>
            </a:pPr>
            <a:r>
              <a:rPr kumimoji="1" lang="en-US" altLang="ja-JP" sz="2400" dirty="0"/>
              <a:t>Agenda: 6.2.2.2</a:t>
            </a:r>
            <a:endParaRPr kumimoji="1" lang="ja-JP" altLang="en-US" sz="2400"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12235" y="1741805"/>
            <a:ext cx="8125710" cy="1607978"/>
          </a:xfrm>
        </p:spPr>
        <p:txBody>
          <a:bodyPr>
            <a:normAutofit/>
          </a:bodyPr>
          <a:lstStyle/>
          <a:p>
            <a:r>
              <a:rPr kumimoji="1" lang="en-US" altLang="ja-JP" sz="4000" dirty="0"/>
              <a:t>CSI reporting content</a:t>
            </a:r>
            <a:endParaRPr lang="en-US" sz="4000" dirty="0"/>
          </a:p>
        </p:txBody>
      </p:sp>
      <p:sp>
        <p:nvSpPr>
          <p:cNvPr id="3" name="TextBox 2"/>
          <p:cNvSpPr txBox="1"/>
          <p:nvPr/>
        </p:nvSpPr>
        <p:spPr>
          <a:xfrm>
            <a:off x="448037" y="3179432"/>
            <a:ext cx="10995543" cy="954107"/>
          </a:xfrm>
          <a:prstGeom prst="rect">
            <a:avLst/>
          </a:prstGeom>
          <a:noFill/>
        </p:spPr>
        <p:txBody>
          <a:bodyPr wrap="square" rtlCol="0">
            <a:spAutoFit/>
          </a:bodyPr>
          <a:lstStyle/>
          <a:p>
            <a:pPr marL="342900" indent="-342900">
              <a:buFont typeface="Arial" panose="020B0604020202020204" pitchFamily="34" charset="0"/>
              <a:buChar char="•"/>
            </a:pPr>
            <a:r>
              <a:rPr kumimoji="1" lang="en-US" altLang="ja-JP" sz="2800" dirty="0"/>
              <a:t>Joint support for hybrid mechanism 1 and semi-open-loop [cf. R1-15008]</a:t>
            </a:r>
          </a:p>
        </p:txBody>
      </p:sp>
    </p:spTree>
    <p:custDataLst>
      <p:tags r:id="rId1"/>
    </p:custDataLst>
    <p:extLst>
      <p:ext uri="{BB962C8B-B14F-4D97-AF65-F5344CB8AC3E}">
        <p14:creationId xmlns:p14="http://schemas.microsoft.com/office/powerpoint/2010/main" val="3163702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972800" cy="599038"/>
          </a:xfrm>
        </p:spPr>
        <p:txBody>
          <a:bodyPr>
            <a:normAutofit/>
          </a:bodyPr>
          <a:lstStyle/>
          <a:p>
            <a:r>
              <a:rPr lang="en-US" sz="2800" b="1" dirty="0"/>
              <a:t>Proposal</a:t>
            </a:r>
          </a:p>
        </p:txBody>
      </p:sp>
      <p:sp>
        <p:nvSpPr>
          <p:cNvPr id="3" name="Content Placeholder 2"/>
          <p:cNvSpPr>
            <a:spLocks noGrp="1"/>
          </p:cNvSpPr>
          <p:nvPr>
            <p:ph idx="1"/>
          </p:nvPr>
        </p:nvSpPr>
        <p:spPr>
          <a:xfrm>
            <a:off x="406400" y="871453"/>
            <a:ext cx="11379200" cy="5481119"/>
          </a:xfrm>
        </p:spPr>
        <p:txBody>
          <a:bodyPr>
            <a:normAutofit/>
          </a:bodyPr>
          <a:lstStyle/>
          <a:p>
            <a:pPr marL="176213" lvl="1" indent="-176213">
              <a:buClr>
                <a:srgbClr val="00A9D4"/>
              </a:buClr>
              <a:buFont typeface="Arial" charset="0"/>
              <a:buChar char="›"/>
            </a:pPr>
            <a:r>
              <a:rPr lang="en-US" altLang="ko-KR" dirty="0">
                <a:solidFill>
                  <a:srgbClr val="080808"/>
                </a:solidFill>
              </a:rPr>
              <a:t>A CSI report can contain only PMI consisting of only i1 using Type I single panel codebook and CRI/RI</a:t>
            </a:r>
          </a:p>
          <a:p>
            <a:pPr marL="534988" lvl="2" indent="-176213">
              <a:buClr>
                <a:srgbClr val="00A9D4"/>
              </a:buClr>
              <a:buFont typeface="Arial" charset="0"/>
              <a:buChar char="›"/>
            </a:pPr>
            <a:r>
              <a:rPr lang="en-US" altLang="ko-KR" dirty="0">
                <a:solidFill>
                  <a:srgbClr val="080808"/>
                </a:solidFill>
              </a:rPr>
              <a:t>Note: i</a:t>
            </a:r>
            <a:r>
              <a:rPr lang="en-US" altLang="ko-KR" baseline="-25000" dirty="0">
                <a:solidFill>
                  <a:srgbClr val="080808"/>
                </a:solidFill>
              </a:rPr>
              <a:t>1</a:t>
            </a:r>
            <a:r>
              <a:rPr lang="en-US" altLang="ko-KR" dirty="0">
                <a:solidFill>
                  <a:srgbClr val="080808"/>
                </a:solidFill>
              </a:rPr>
              <a:t> identifies a combination of variables {i</a:t>
            </a:r>
            <a:r>
              <a:rPr lang="en-US" altLang="ko-KR" baseline="-25000" dirty="0">
                <a:solidFill>
                  <a:srgbClr val="080808"/>
                </a:solidFill>
              </a:rPr>
              <a:t>1,1</a:t>
            </a:r>
            <a:r>
              <a:rPr lang="en-US" altLang="ko-KR" dirty="0">
                <a:solidFill>
                  <a:srgbClr val="080808"/>
                </a:solidFill>
              </a:rPr>
              <a:t> and i</a:t>
            </a:r>
            <a:r>
              <a:rPr lang="en-US" altLang="ko-KR" baseline="-25000" dirty="0">
                <a:solidFill>
                  <a:srgbClr val="080808"/>
                </a:solidFill>
              </a:rPr>
              <a:t>1,2</a:t>
            </a:r>
            <a:r>
              <a:rPr lang="en-US" altLang="ko-KR" dirty="0">
                <a:solidFill>
                  <a:srgbClr val="080808"/>
                </a:solidFill>
              </a:rPr>
              <a:t>} or {i</a:t>
            </a:r>
            <a:r>
              <a:rPr lang="en-US" altLang="ko-KR" baseline="-25000" dirty="0">
                <a:solidFill>
                  <a:srgbClr val="080808"/>
                </a:solidFill>
              </a:rPr>
              <a:t>1,1</a:t>
            </a:r>
            <a:r>
              <a:rPr lang="en-US" altLang="ko-KR" dirty="0">
                <a:solidFill>
                  <a:srgbClr val="080808"/>
                </a:solidFill>
              </a:rPr>
              <a:t> , i</a:t>
            </a:r>
            <a:r>
              <a:rPr lang="en-US" altLang="ko-KR" baseline="-25000" dirty="0">
                <a:solidFill>
                  <a:srgbClr val="080808"/>
                </a:solidFill>
              </a:rPr>
              <a:t>1,2</a:t>
            </a:r>
            <a:r>
              <a:rPr lang="en-US" altLang="ko-KR" dirty="0">
                <a:solidFill>
                  <a:srgbClr val="080808"/>
                </a:solidFill>
              </a:rPr>
              <a:t>, and i</a:t>
            </a:r>
            <a:r>
              <a:rPr lang="en-US" altLang="ko-KR" baseline="-25000" dirty="0">
                <a:solidFill>
                  <a:srgbClr val="080808"/>
                </a:solidFill>
              </a:rPr>
              <a:t>1,3</a:t>
            </a:r>
            <a:r>
              <a:rPr lang="en-US" altLang="ko-KR" dirty="0">
                <a:solidFill>
                  <a:srgbClr val="080808"/>
                </a:solidFill>
              </a:rPr>
              <a:t>} in 38.214 section 5.2.1.2</a:t>
            </a:r>
          </a:p>
          <a:p>
            <a:pPr marL="176213" lvl="1" indent="-176213">
              <a:buClr>
                <a:srgbClr val="00A9D4"/>
              </a:buClr>
              <a:buFont typeface="Arial" charset="0"/>
              <a:buChar char="›"/>
            </a:pPr>
            <a:endParaRPr lang="en-US" altLang="ko-KR" dirty="0">
              <a:solidFill>
                <a:srgbClr val="080808"/>
              </a:solidFill>
            </a:endParaRPr>
          </a:p>
          <a:p>
            <a:pPr marL="176213" lvl="1" indent="-176213">
              <a:buClr>
                <a:srgbClr val="00A9D4"/>
              </a:buClr>
              <a:buFont typeface="Arial" charset="0"/>
              <a:buChar char="›"/>
            </a:pPr>
            <a:r>
              <a:rPr lang="en-US" altLang="ko-KR" dirty="0">
                <a:solidFill>
                  <a:srgbClr val="080808"/>
                </a:solidFill>
              </a:rPr>
              <a:t>A CSI report can contain only PMI consisting of only i1 using Type I single panel codebook, CQI  and CRI/RI, computing CQI assuming PDSCH transmission with Np≥1 precoders, where</a:t>
            </a:r>
          </a:p>
          <a:p>
            <a:pPr marL="534988" lvl="2" indent="-176213">
              <a:buClr>
                <a:srgbClr val="00A9D4"/>
              </a:buClr>
              <a:buFont typeface="Arial" charset="0"/>
              <a:buChar char="›"/>
            </a:pPr>
            <a:r>
              <a:rPr lang="en-US" altLang="ko-KR" dirty="0">
                <a:solidFill>
                  <a:srgbClr val="080808"/>
                </a:solidFill>
              </a:rPr>
              <a:t>UE can assume that one precoder is randomly selected from the set of Np precoders for each PRG on PDSCH</a:t>
            </a:r>
          </a:p>
          <a:p>
            <a:pPr marL="895351" lvl="3" indent="-176213">
              <a:buClr>
                <a:srgbClr val="00A9D4"/>
              </a:buClr>
              <a:buFont typeface="Arial" charset="0"/>
              <a:buChar char="›"/>
            </a:pPr>
            <a:r>
              <a:rPr lang="en-US" altLang="ko-KR" dirty="0">
                <a:solidFill>
                  <a:srgbClr val="080808"/>
                </a:solidFill>
              </a:rPr>
              <a:t>The PRG size in CSI feedback is RRC configured</a:t>
            </a:r>
          </a:p>
          <a:p>
            <a:pPr marL="534988" lvl="2" indent="-176213">
              <a:buClr>
                <a:srgbClr val="00A9D4"/>
              </a:buClr>
              <a:buFont typeface="Arial" charset="0"/>
              <a:buChar char="›"/>
            </a:pPr>
            <a:r>
              <a:rPr lang="en-US" altLang="ko-KR" dirty="0">
                <a:solidFill>
                  <a:srgbClr val="080808"/>
                </a:solidFill>
              </a:rPr>
              <a:t>The set of Np precoders for CQI calculation are indicated by codebook subset restriction</a:t>
            </a:r>
          </a:p>
        </p:txBody>
      </p:sp>
    </p:spTree>
    <p:extLst>
      <p:ext uri="{BB962C8B-B14F-4D97-AF65-F5344CB8AC3E}">
        <p14:creationId xmlns:p14="http://schemas.microsoft.com/office/powerpoint/2010/main" val="2636298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12235" y="1741805"/>
            <a:ext cx="8125710" cy="1707566"/>
          </a:xfrm>
        </p:spPr>
        <p:txBody>
          <a:bodyPr>
            <a:normAutofit/>
          </a:bodyPr>
          <a:lstStyle/>
          <a:p>
            <a:r>
              <a:rPr kumimoji="1" lang="en-US" altLang="ja-JP" sz="4000" dirty="0"/>
              <a:t>Remaining codebook issues</a:t>
            </a:r>
            <a:endParaRPr lang="en-US" sz="4000" dirty="0"/>
          </a:p>
        </p:txBody>
      </p:sp>
      <p:sp>
        <p:nvSpPr>
          <p:cNvPr id="3" name="TextBox 2"/>
          <p:cNvSpPr txBox="1"/>
          <p:nvPr/>
        </p:nvSpPr>
        <p:spPr>
          <a:xfrm>
            <a:off x="448037" y="3143220"/>
            <a:ext cx="11077024" cy="2246769"/>
          </a:xfrm>
          <a:prstGeom prst="rect">
            <a:avLst/>
          </a:prstGeom>
          <a:noFill/>
        </p:spPr>
        <p:txBody>
          <a:bodyPr wrap="square" rtlCol="0">
            <a:spAutoFit/>
          </a:bodyPr>
          <a:lstStyle/>
          <a:p>
            <a:pPr marL="342900" indent="-342900">
              <a:buFont typeface="Arial" panose="020B0604020202020204" pitchFamily="34" charset="0"/>
              <a:buChar char="•"/>
            </a:pPr>
            <a:r>
              <a:rPr kumimoji="1" lang="en-US" altLang="ja-JP" sz="2800" dirty="0"/>
              <a:t>Type II beam reporting [cf. R1-1714748]</a:t>
            </a:r>
          </a:p>
          <a:p>
            <a:pPr marL="342900" indent="-342900">
              <a:buFont typeface="Arial" panose="020B0604020202020204" pitchFamily="34" charset="0"/>
              <a:buChar char="•"/>
            </a:pPr>
            <a:r>
              <a:rPr lang="en-US" sz="2800" dirty="0"/>
              <a:t>Type II overhead reduction [cf. R1-1715002]</a:t>
            </a:r>
          </a:p>
          <a:p>
            <a:pPr marL="342900" indent="-342900">
              <a:buFont typeface="Arial" panose="020B0604020202020204" pitchFamily="34" charset="0"/>
              <a:buChar char="•"/>
            </a:pPr>
            <a:r>
              <a:rPr lang="en-US" sz="2800" dirty="0"/>
              <a:t>Codebook subset restriction for Type II + pending details for Type I SP/MP</a:t>
            </a:r>
          </a:p>
        </p:txBody>
      </p:sp>
    </p:spTree>
    <p:custDataLst>
      <p:tags r:id="rId1"/>
    </p:custDataLst>
    <p:extLst>
      <p:ext uri="{BB962C8B-B14F-4D97-AF65-F5344CB8AC3E}">
        <p14:creationId xmlns:p14="http://schemas.microsoft.com/office/powerpoint/2010/main" val="42886118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10" y="126384"/>
            <a:ext cx="8229600" cy="609600"/>
          </a:xfrm>
        </p:spPr>
        <p:txBody>
          <a:bodyPr>
            <a:noAutofit/>
          </a:bodyPr>
          <a:lstStyle/>
          <a:p>
            <a:r>
              <a:rPr lang="en-US" sz="2800" b="1" dirty="0">
                <a:solidFill>
                  <a:srgbClr val="080808"/>
                </a:solidFill>
              </a:rPr>
              <a:t>Type II beam reporting: background</a:t>
            </a:r>
            <a:endParaRPr lang="en-US" sz="2800" dirty="0">
              <a:solidFill>
                <a:srgbClr val="080808"/>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91015" y="639147"/>
                <a:ext cx="10972800" cy="5885478"/>
              </a:xfrm>
            </p:spPr>
            <p:txBody>
              <a:bodyPr>
                <a:noAutofit/>
              </a:bodyPr>
              <a:lstStyle/>
              <a:p>
                <a:endParaRPr lang="en-US" altLang="ko-KR" sz="2000" dirty="0">
                  <a:solidFill>
                    <a:srgbClr val="080808"/>
                  </a:solidFill>
                </a:endParaRPr>
              </a:p>
              <a:p>
                <a:r>
                  <a:rPr lang="en-US" sz="2000" dirty="0">
                    <a:solidFill>
                      <a:srgbClr val="080808"/>
                    </a:solidFill>
                    <a:ea typeface="Malgun Gothic" panose="020B0503020000020004" pitchFamily="34" charset="-127"/>
                  </a:rPr>
                  <a:t>Draft 38.214 defines the beam reporting index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a:solidFill>
                              <a:srgbClr val="080808"/>
                            </a:solidFill>
                            <a:latin typeface="Cambria Math" panose="02040503050406030204" pitchFamily="18" charset="0"/>
                          </a:rPr>
                          <m:t>1,</m:t>
                        </m:r>
                        <m:r>
                          <a:rPr lang="en-US" sz="2000" i="1">
                            <a:solidFill>
                              <a:srgbClr val="080808"/>
                            </a:solidFill>
                            <a:latin typeface="Cambria Math" panose="02040503050406030204" pitchFamily="18" charset="0"/>
                          </a:rPr>
                          <m:t>2</m:t>
                        </m:r>
                      </m:sub>
                    </m:sSub>
                  </m:oMath>
                </a14:m>
                <a:r>
                  <a:rPr lang="en-US" sz="2000" dirty="0">
                    <a:solidFill>
                      <a:srgbClr val="080808"/>
                    </a:solidFill>
                    <a:ea typeface="Malgun Gothic" panose="020B0503020000020004" pitchFamily="34" charset="-127"/>
                  </a:rPr>
                  <a:t> as follows</a:t>
                </a:r>
              </a:p>
              <a:p>
                <a14:m>
                  <m:oMath xmlns:m="http://schemas.openxmlformats.org/officeDocument/2006/math">
                    <m:sSub>
                      <m:sSubPr>
                        <m:ctrlPr>
                          <a:rPr lang="en-US" sz="2000" i="1" smtClean="0">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a:solidFill>
                              <a:srgbClr val="080808"/>
                            </a:solidFill>
                            <a:latin typeface="Cambria Math" panose="02040503050406030204" pitchFamily="18" charset="0"/>
                          </a:rPr>
                          <m:t>1,</m:t>
                        </m:r>
                        <m:r>
                          <a:rPr lang="en-US" sz="2000" b="0" i="1" smtClean="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m>
                          <m:mPr>
                            <m:mcs>
                              <m:mc>
                                <m:mcPr>
                                  <m:count m:val="2"/>
                                  <m:mcJc m:val="center"/>
                                </m:mcPr>
                              </m:mc>
                            </m:mcs>
                            <m:ctrlPr>
                              <a:rPr lang="en-US" sz="2000" i="1">
                                <a:solidFill>
                                  <a:srgbClr val="080808"/>
                                </a:solidFill>
                                <a:latin typeface="Cambria Math"/>
                              </a:rPr>
                            </m:ctrlPr>
                          </m:mPr>
                          <m:mr>
                            <m:e>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Sub>
                            </m:e>
                            <m:e>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Sub>
                            </m:e>
                          </m:mr>
                        </m:m>
                      </m:e>
                    </m:d>
                  </m:oMath>
                </a14:m>
                <a:r>
                  <a:rPr lang="en-US" sz="2000" dirty="0">
                    <a:solidFill>
                      <a:srgbClr val="080808"/>
                    </a:solidFill>
                    <a:ea typeface="Malgun Gothic" panose="020B0503020000020004" pitchFamily="34" charset="-127"/>
                  </a:rPr>
                  <a:t>,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Sub>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up>
                            <m:d>
                              <m:dPr>
                                <m:ctrlPr>
                                  <a:rPr lang="en-US" sz="2000" i="1">
                                    <a:solidFill>
                                      <a:srgbClr val="080808"/>
                                    </a:solidFill>
                                    <a:latin typeface="Cambria Math"/>
                                  </a:rPr>
                                </m:ctrlPr>
                              </m:dPr>
                              <m:e>
                                <m:r>
                                  <a:rPr lang="en-US" sz="2000">
                                    <a:solidFill>
                                      <a:srgbClr val="080808"/>
                                    </a:solidFill>
                                    <a:latin typeface="Cambria Math" panose="02040503050406030204" pitchFamily="18" charset="0"/>
                                  </a:rPr>
                                  <m:t>0</m:t>
                                </m:r>
                              </m:e>
                            </m:d>
                          </m:sup>
                        </m:sSubSup>
                        <m:r>
                          <a:rPr lang="en-US" sz="2000">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𝐿</m:t>
                                </m:r>
                                <m:r>
                                  <a:rPr lang="en-US" sz="2000">
                                    <a:solidFill>
                                      <a:srgbClr val="080808"/>
                                    </a:solidFill>
                                    <a:latin typeface="Cambria Math" panose="02040503050406030204" pitchFamily="18" charset="0"/>
                                  </a:rPr>
                                  <m:t>−1</m:t>
                                </m:r>
                              </m:e>
                            </m:d>
                          </m:sup>
                        </m:sSubSup>
                      </m:e>
                    </m:d>
                  </m:oMath>
                </a14:m>
                <a:r>
                  <a:rPr lang="en-US" sz="2000" dirty="0">
                    <a:solidFill>
                      <a:srgbClr val="080808"/>
                    </a:solidFill>
                    <a:ea typeface="Malgun Gothic" panose="020B0503020000020004" pitchFamily="34" charset="-127"/>
                  </a:rPr>
                  <a:t>,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up>
                            <m:d>
                              <m:dPr>
                                <m:ctrlPr>
                                  <a:rPr lang="en-US" sz="2000" i="1">
                                    <a:solidFill>
                                      <a:srgbClr val="080808"/>
                                    </a:solidFill>
                                    <a:latin typeface="Cambria Math"/>
                                  </a:rPr>
                                </m:ctrlPr>
                              </m:dPr>
                              <m:e>
                                <m:r>
                                  <a:rPr lang="en-US" sz="2000">
                                    <a:solidFill>
                                      <a:srgbClr val="080808"/>
                                    </a:solidFill>
                                    <a:latin typeface="Cambria Math" panose="02040503050406030204" pitchFamily="18" charset="0"/>
                                  </a:rPr>
                                  <m:t>0</m:t>
                                </m:r>
                              </m:e>
                            </m:d>
                          </m:sup>
                        </m:sSubSup>
                        <m:r>
                          <a:rPr lang="en-US" sz="2000">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𝐿</m:t>
                                </m:r>
                                <m:r>
                                  <a:rPr lang="en-US" sz="2000">
                                    <a:solidFill>
                                      <a:srgbClr val="080808"/>
                                    </a:solidFill>
                                    <a:latin typeface="Cambria Math" panose="02040503050406030204" pitchFamily="18" charset="0"/>
                                  </a:rPr>
                                  <m:t>−1</m:t>
                                </m:r>
                              </m:e>
                            </m:d>
                          </m:sup>
                        </m:sSubSup>
                      </m:e>
                    </m:d>
                  </m:oMath>
                </a14:m>
                <a:endParaRPr lang="en-US" sz="2000" dirty="0">
                  <a:solidFill>
                    <a:srgbClr val="080808"/>
                  </a:solidFill>
                  <a:ea typeface="Malgun Gothic" panose="020B0503020000020004" pitchFamily="34" charset="-127"/>
                </a:endParaRPr>
              </a:p>
              <a:p>
                <a14:m>
                  <m:oMath xmlns:m="http://schemas.openxmlformats.org/officeDocument/2006/math">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𝑖</m:t>
                            </m:r>
                          </m:e>
                        </m:d>
                      </m:sup>
                    </m:sSubSup>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r>
                          <a:rPr lang="en-US" sz="2000">
                            <a:solidFill>
                              <a:srgbClr val="080808"/>
                            </a:solidFill>
                            <a:latin typeface="Cambria Math" panose="02040503050406030204" pitchFamily="18" charset="0"/>
                          </a:rPr>
                          <m:t>0,1,…,</m:t>
                        </m:r>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a:rPr lang="en-US" sz="2000">
                                <a:solidFill>
                                  <a:srgbClr val="080808"/>
                                </a:solidFill>
                                <a:latin typeface="Cambria Math" panose="02040503050406030204" pitchFamily="18" charset="0"/>
                              </a:rPr>
                              <m:t>1</m:t>
                            </m:r>
                          </m:sub>
                        </m:sSub>
                        <m:r>
                          <a:rPr lang="en-US" sz="2000">
                            <a:solidFill>
                              <a:srgbClr val="080808"/>
                            </a:solidFill>
                            <a:latin typeface="Cambria Math" panose="02040503050406030204" pitchFamily="18" charset="0"/>
                          </a:rPr>
                          <m:t>−1</m:t>
                        </m:r>
                      </m:e>
                    </m:d>
                  </m:oMath>
                </a14:m>
                <a:r>
                  <a:rPr lang="en-US" sz="2000" dirty="0">
                    <a:solidFill>
                      <a:srgbClr val="080808"/>
                    </a:solidFill>
                    <a:ea typeface="Malgun Gothic" panose="020B0503020000020004" pitchFamily="34" charset="-127"/>
                  </a:rPr>
                  <a:t>, </a:t>
                </a:r>
                <a14:m>
                  <m:oMath xmlns:m="http://schemas.openxmlformats.org/officeDocument/2006/math">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𝑖</m:t>
                            </m:r>
                          </m:e>
                        </m:d>
                      </m:sup>
                    </m:sSubSup>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r>
                          <a:rPr lang="en-US" sz="2000">
                            <a:solidFill>
                              <a:srgbClr val="080808"/>
                            </a:solidFill>
                            <a:latin typeface="Cambria Math" panose="02040503050406030204" pitchFamily="18" charset="0"/>
                          </a:rPr>
                          <m:t>0,1,…,</m:t>
                        </m:r>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a:rPr lang="en-US" sz="200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−1</m:t>
                        </m:r>
                      </m:e>
                    </m:d>
                  </m:oMath>
                </a14:m>
                <a:endParaRPr lang="en-US" sz="2000" dirty="0">
                  <a:solidFill>
                    <a:srgbClr val="080808"/>
                  </a:solidFill>
                </a:endParaRPr>
              </a:p>
              <a:p>
                <a:endParaRPr lang="en-US" sz="2000" dirty="0">
                  <a:solidFill>
                    <a:srgbClr val="080808"/>
                  </a:solidFill>
                </a:endParaRPr>
              </a:p>
              <a:p>
                <a:r>
                  <a:rPr lang="en-US" altLang="ko-KR" sz="2000" dirty="0">
                    <a:solidFill>
                      <a:srgbClr val="080808"/>
                    </a:solidFill>
                  </a:rPr>
                  <a:t>Joint beam reporting can save up to 8 bits (R1-1713590)</a:t>
                </a:r>
              </a:p>
              <a:p>
                <a:endParaRPr lang="en-US" sz="2000" dirty="0">
                  <a:solidFill>
                    <a:srgbClr val="080808"/>
                  </a:solidFill>
                </a:endParaRPr>
              </a:p>
              <a:p>
                <a:r>
                  <a:rPr lang="en-US" altLang="ko-KR" sz="2000" dirty="0">
                    <a:solidFill>
                      <a:srgbClr val="080808"/>
                    </a:solidFill>
                  </a:rPr>
                  <a:t>Joint beam reporting is proposed by at least three companies (R1-1713590, R1-1713764, R1-1714285)</a:t>
                </a:r>
                <a:endParaRPr lang="en-US" sz="2000" dirty="0">
                  <a:solidFill>
                    <a:srgbClr val="080808"/>
                  </a:solidFill>
                </a:endParaRPr>
              </a:p>
              <a:p>
                <a:r>
                  <a:rPr lang="en-US" sz="2000" dirty="0">
                    <a:solidFill>
                      <a:srgbClr val="080808"/>
                    </a:solidFill>
                  </a:rPr>
                  <a:t>Beams can be reported jointly using combinatorial numbering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a:solidFill>
                              <a:srgbClr val="080808"/>
                            </a:solidFill>
                            <a:latin typeface="Cambria Math" panose="02040503050406030204" pitchFamily="18" charset="0"/>
                          </a:rPr>
                          <m:t>1,</m:t>
                        </m:r>
                        <m:r>
                          <a:rPr lang="en-US" sz="2000" b="0" i="0" smtClean="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m:t>
                    </m:r>
                    <m:nary>
                      <m:naryPr>
                        <m:chr m:val="∑"/>
                        <m:limLoc m:val="undOvr"/>
                        <m:grow m:val="on"/>
                        <m:ctrlPr>
                          <a:rPr lang="en-US" sz="2000" i="1">
                            <a:solidFill>
                              <a:srgbClr val="080808"/>
                            </a:solidFill>
                            <a:latin typeface="Cambria Math"/>
                          </a:rPr>
                        </m:ctrlPr>
                      </m:naryPr>
                      <m:sub>
                        <m:r>
                          <a:rPr lang="en-US" sz="2000" i="1">
                            <a:solidFill>
                              <a:srgbClr val="080808"/>
                            </a:solidFill>
                            <a:latin typeface="Cambria Math" panose="02040503050406030204" pitchFamily="18" charset="0"/>
                          </a:rPr>
                          <m:t>𝑖</m:t>
                        </m:r>
                        <m:r>
                          <a:rPr lang="en-US" sz="2000">
                            <a:solidFill>
                              <a:srgbClr val="080808"/>
                            </a:solidFill>
                            <a:latin typeface="Cambria Math" panose="02040503050406030204" pitchFamily="18" charset="0"/>
                          </a:rPr>
                          <m:t>=0</m:t>
                        </m:r>
                      </m:sub>
                      <m:sup>
                        <m:r>
                          <a:rPr lang="en-US" sz="2000" i="1">
                            <a:solidFill>
                              <a:srgbClr val="080808"/>
                            </a:solidFill>
                            <a:latin typeface="Cambria Math" panose="02040503050406030204" pitchFamily="18" charset="0"/>
                          </a:rPr>
                          <m:t>𝐿</m:t>
                        </m:r>
                        <m:r>
                          <a:rPr lang="en-US" sz="2000">
                            <a:solidFill>
                              <a:srgbClr val="080808"/>
                            </a:solidFill>
                            <a:latin typeface="Cambria Math" panose="02040503050406030204" pitchFamily="18" charset="0"/>
                          </a:rPr>
                          <m:t>−1</m:t>
                        </m:r>
                      </m:sup>
                      <m:e>
                        <m:d>
                          <m:dPr>
                            <m:ctrlPr>
                              <a:rPr lang="en-US" sz="2000" i="1">
                                <a:solidFill>
                                  <a:srgbClr val="080808"/>
                                </a:solidFill>
                                <a:latin typeface="Cambria Math"/>
                              </a:rPr>
                            </m:ctrlPr>
                          </m:dPr>
                          <m:e>
                            <m:m>
                              <m:mPr>
                                <m:mcs>
                                  <m:mc>
                                    <m:mcPr>
                                      <m:count m:val="1"/>
                                      <m:mcJc m:val="center"/>
                                    </m:mcPr>
                                  </m:mc>
                                </m:mcs>
                                <m:ctrlPr>
                                  <a:rPr lang="en-US" sz="2000" i="1">
                                    <a:solidFill>
                                      <a:srgbClr val="080808"/>
                                    </a:solidFill>
                                    <a:latin typeface="Cambria Math"/>
                                  </a:rPr>
                                </m:ctrlPr>
                              </m:mPr>
                              <m:mr>
                                <m:e>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a:rPr lang="en-US" sz="2000">
                                          <a:solidFill>
                                            <a:srgbClr val="080808"/>
                                          </a:solidFill>
                                          <a:latin typeface="Cambria Math" panose="02040503050406030204" pitchFamily="18" charset="0"/>
                                        </a:rPr>
                                        <m:t>1</m:t>
                                      </m:r>
                                    </m:sub>
                                  </m:sSub>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a:rPr lang="en-US" sz="200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−1−</m:t>
                                  </m:r>
                                  <m:sSup>
                                    <m:sSupPr>
                                      <m:ctrlPr>
                                        <a:rPr lang="en-US" sz="2000" i="1">
                                          <a:solidFill>
                                            <a:srgbClr val="080808"/>
                                          </a:solidFill>
                                          <a:latin typeface="Cambria Math"/>
                                        </a:rPr>
                                      </m:ctrlPr>
                                    </m:sSupPr>
                                    <m:e>
                                      <m:r>
                                        <a:rPr lang="en-US" sz="2000" i="1">
                                          <a:solidFill>
                                            <a:srgbClr val="080808"/>
                                          </a:solidFill>
                                          <a:latin typeface="Cambria Math" panose="02040503050406030204" pitchFamily="18" charset="0"/>
                                        </a:rPr>
                                        <m:t>𝑛</m:t>
                                      </m:r>
                                    </m:e>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𝑖</m:t>
                                          </m:r>
                                        </m:e>
                                      </m:d>
                                    </m:sup>
                                  </m:sSup>
                                </m:e>
                              </m:mr>
                              <m:mr>
                                <m:e>
                                  <m:r>
                                    <a:rPr lang="en-US" sz="2000" i="1">
                                      <a:solidFill>
                                        <a:srgbClr val="080808"/>
                                      </a:solidFill>
                                      <a:latin typeface="Cambria Math" panose="02040503050406030204" pitchFamily="18" charset="0"/>
                                    </a:rPr>
                                    <m:t>𝐿</m:t>
                                  </m:r>
                                  <m:r>
                                    <a:rPr lang="en-US" sz="2000">
                                      <a:solidFill>
                                        <a:srgbClr val="080808"/>
                                      </a:solidFill>
                                      <a:latin typeface="Cambria Math" panose="02040503050406030204" pitchFamily="18" charset="0"/>
                                    </a:rPr>
                                    <m:t>−</m:t>
                                  </m:r>
                                  <m:r>
                                    <a:rPr lang="en-US" sz="2000" i="1">
                                      <a:solidFill>
                                        <a:srgbClr val="080808"/>
                                      </a:solidFill>
                                      <a:latin typeface="Cambria Math" panose="02040503050406030204" pitchFamily="18" charset="0"/>
                                    </a:rPr>
                                    <m:t>𝑖</m:t>
                                  </m:r>
                                </m:e>
                              </m:mr>
                            </m:m>
                          </m:e>
                        </m:d>
                      </m:e>
                    </m:nary>
                  </m:oMath>
                </a14:m>
                <a:r>
                  <a:rPr lang="en-US" sz="1400" dirty="0">
                    <a:solidFill>
                      <a:srgbClr val="080808"/>
                    </a:solidFill>
                  </a:rPr>
                  <a:t> </a:t>
                </a:r>
                <a:r>
                  <a:rPr lang="en-US" sz="2000" dirty="0">
                    <a:solidFill>
                      <a:srgbClr val="080808"/>
                    </a:solidFill>
                  </a:rPr>
                  <a:t>(R1-1713590, R1-1714285)</a:t>
                </a:r>
              </a:p>
              <a:p>
                <a:pPr lvl="1"/>
                <a:r>
                  <a:rPr lang="en-US" sz="1800" dirty="0">
                    <a:solidFill>
                      <a:srgbClr val="080808"/>
                    </a:solidFill>
                  </a:rPr>
                  <a:t>Similar to how UE-selected subbands reports are defined in 36.213</a:t>
                </a:r>
              </a:p>
              <a:p>
                <a:endParaRPr lang="en-US" sz="1000" dirty="0">
                  <a:solidFill>
                    <a:srgbClr val="080808"/>
                  </a:solidFill>
                </a:endParaRPr>
              </a:p>
              <a:p>
                <a:pPr>
                  <a:spcBef>
                    <a:spcPts val="0"/>
                  </a:spcBef>
                  <a:spcAft>
                    <a:spcPts val="600"/>
                  </a:spcAft>
                  <a:buFont typeface="Wingdings" panose="05000000000000000000" pitchFamily="2" charset="2"/>
                  <a:buChar char="§"/>
                </a:pPr>
                <a:endParaRPr lang="en-US" sz="2000" dirty="0">
                  <a:solidFill>
                    <a:srgbClr val="080808"/>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91015" y="639147"/>
                <a:ext cx="10972800" cy="5885478"/>
              </a:xfrm>
              <a:blipFill rotWithShape="1">
                <a:blip r:embed="rId3"/>
                <a:stretch>
                  <a:fillRect l="-667"/>
                </a:stretch>
              </a:blipFill>
            </p:spPr>
            <p:txBody>
              <a:bodyPr/>
              <a:lstStyle/>
              <a:p>
                <a:r>
                  <a:rPr lang="en-US">
                    <a:noFill/>
                  </a:rPr>
                  <a:t> </a:t>
                </a:r>
              </a:p>
            </p:txBody>
          </p:sp>
        </mc:Fallback>
      </mc:AlternateContent>
    </p:spTree>
    <p:extLst>
      <p:ext uri="{BB962C8B-B14F-4D97-AF65-F5344CB8AC3E}">
        <p14:creationId xmlns:p14="http://schemas.microsoft.com/office/powerpoint/2010/main" val="3242351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10" y="126384"/>
            <a:ext cx="8229600" cy="609600"/>
          </a:xfrm>
        </p:spPr>
        <p:txBody>
          <a:bodyPr>
            <a:noAutofit/>
          </a:bodyPr>
          <a:lstStyle/>
          <a:p>
            <a:r>
              <a:rPr lang="en-US" sz="2800" b="1" dirty="0">
                <a:solidFill>
                  <a:srgbClr val="080808"/>
                </a:solidFill>
              </a:rPr>
              <a:t>Proposal: Type II CSI beam reporting</a:t>
            </a:r>
            <a:endParaRPr lang="en-US" sz="2800" dirty="0">
              <a:solidFill>
                <a:srgbClr val="080808"/>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69065" y="878889"/>
                <a:ext cx="9192185" cy="5645736"/>
              </a:xfrm>
              <a:solidFill>
                <a:schemeClr val="bg1"/>
              </a:solidFill>
            </p:spPr>
            <p:txBody>
              <a:bodyPr>
                <a:noAutofit/>
              </a:bodyPr>
              <a:lstStyle/>
              <a:p>
                <a14:m>
                  <m:oMath xmlns:m="http://schemas.openxmlformats.org/officeDocument/2006/math">
                    <m:sSub>
                      <m:sSubPr>
                        <m:ctrlPr>
                          <a:rPr lang="en-US" sz="2000" i="1" smtClean="0">
                            <a:solidFill>
                              <a:srgbClr val="080808"/>
                            </a:solidFill>
                            <a:latin typeface="Cambria Math"/>
                            <a:ea typeface="Malgun Gothic" panose="020B0503020000020004" pitchFamily="34" charset="-127"/>
                          </a:rPr>
                        </m:ctrlPr>
                      </m:sSubPr>
                      <m:e>
                        <m:r>
                          <a:rPr lang="en-US" sz="2000">
                            <a:solidFill>
                              <a:srgbClr val="080808"/>
                            </a:solidFill>
                            <a:latin typeface="Cambria Math"/>
                            <a:ea typeface="Malgun Gothic" panose="020B0503020000020004" pitchFamily="34" charset="-127"/>
                          </a:rPr>
                          <m:t>𝑖</m:t>
                        </m:r>
                      </m:e>
                      <m:sub>
                        <m:r>
                          <a:rPr lang="en-US" sz="2000">
                            <a:solidFill>
                              <a:srgbClr val="080808"/>
                            </a:solidFill>
                            <a:latin typeface="Cambria Math"/>
                            <a:ea typeface="Malgun Gothic" panose="020B0503020000020004" pitchFamily="34" charset="-127"/>
                          </a:rPr>
                          <m:t>1,</m:t>
                        </m:r>
                        <m:r>
                          <a:rPr lang="en-US" sz="2000" i="1">
                            <a:solidFill>
                              <a:srgbClr val="080808"/>
                            </a:solidFill>
                            <a:latin typeface="Cambria Math" panose="02040503050406030204" pitchFamily="18" charset="0"/>
                            <a:ea typeface="Malgun Gothic" panose="020B0503020000020004" pitchFamily="34" charset="-127"/>
                          </a:rPr>
                          <m:t>2</m:t>
                        </m:r>
                      </m:sub>
                    </m:sSub>
                  </m:oMath>
                </a14:m>
                <a:r>
                  <a:rPr lang="en-US" sz="2000" dirty="0">
                    <a:solidFill>
                      <a:srgbClr val="080808"/>
                    </a:solidFill>
                    <a:ea typeface="Malgun Gothic" panose="020B0503020000020004" pitchFamily="34" charset="-127"/>
                  </a:rPr>
                  <a:t> is reported using a combinatorial coefficient table</a:t>
                </a:r>
              </a:p>
              <a:p>
                <a:pPr lvl="1"/>
                <a:r>
                  <a:rPr lang="en-US" sz="1800" dirty="0">
                    <a:solidFill>
                      <a:srgbClr val="080808"/>
                    </a:solidFill>
                    <a:ea typeface="Malgun Gothic" panose="020B0503020000020004" pitchFamily="34" charset="-127"/>
                  </a:rPr>
                  <a:t>Given </a:t>
                </a:r>
                <a:r>
                  <a:rPr lang="en-US" sz="1800" i="1" dirty="0">
                    <a:solidFill>
                      <a:srgbClr val="080808"/>
                    </a:solidFill>
                    <a:ea typeface="Malgun Gothic" panose="020B0503020000020004" pitchFamily="34" charset="-127"/>
                  </a:rPr>
                  <a:t>L</a:t>
                </a:r>
                <a:r>
                  <a:rPr lang="en-US" sz="1800" dirty="0">
                    <a:solidFill>
                      <a:srgbClr val="080808"/>
                    </a:solidFill>
                    <a:ea typeface="Malgun Gothic" panose="020B0503020000020004" pitchFamily="34" charset="-127"/>
                  </a:rPr>
                  <a:t> and (</a:t>
                </a:r>
                <a:r>
                  <a:rPr lang="en-US" sz="1800" i="1" dirty="0">
                    <a:solidFill>
                      <a:srgbClr val="080808"/>
                    </a:solidFill>
                    <a:ea typeface="Malgun Gothic" panose="020B0503020000020004" pitchFamily="34" charset="-127"/>
                  </a:rPr>
                  <a:t>N</a:t>
                </a:r>
                <a:r>
                  <a:rPr lang="en-US" sz="1800" baseline="-25000" dirty="0">
                    <a:solidFill>
                      <a:srgbClr val="080808"/>
                    </a:solidFill>
                    <a:ea typeface="Malgun Gothic" panose="020B0503020000020004" pitchFamily="34" charset="-127"/>
                  </a:rPr>
                  <a:t>1</a:t>
                </a:r>
                <a:r>
                  <a:rPr lang="en-US" sz="1800" dirty="0">
                    <a:solidFill>
                      <a:srgbClr val="080808"/>
                    </a:solidFill>
                    <a:ea typeface="Malgun Gothic" panose="020B0503020000020004" pitchFamily="34" charset="-127"/>
                  </a:rPr>
                  <a:t>,</a:t>
                </a:r>
                <a:r>
                  <a:rPr lang="en-US" sz="1800" i="1" dirty="0">
                    <a:solidFill>
                      <a:srgbClr val="080808"/>
                    </a:solidFill>
                    <a:ea typeface="Malgun Gothic" panose="020B0503020000020004" pitchFamily="34" charset="-127"/>
                  </a:rPr>
                  <a:t>N</a:t>
                </a:r>
                <a:r>
                  <a:rPr lang="en-US" sz="1800" baseline="-25000" dirty="0">
                    <a:solidFill>
                      <a:srgbClr val="080808"/>
                    </a:solidFill>
                    <a:ea typeface="Malgun Gothic" panose="020B0503020000020004" pitchFamily="34" charset="-127"/>
                  </a:rPr>
                  <a:t>2</a:t>
                </a:r>
                <a:r>
                  <a:rPr lang="en-US" sz="1800" dirty="0">
                    <a:solidFill>
                      <a:srgbClr val="080808"/>
                    </a:solidFill>
                    <a:ea typeface="Malgun Gothic" panose="020B0503020000020004" pitchFamily="34" charset="-127"/>
                  </a:rPr>
                  <a:t>), rows </a:t>
                </a:r>
                <a14:m>
                  <m:oMath xmlns:m="http://schemas.openxmlformats.org/officeDocument/2006/math">
                    <m:r>
                      <a:rPr lang="en-US" sz="1800" i="1" dirty="0">
                        <a:solidFill>
                          <a:srgbClr val="080808"/>
                        </a:solidFill>
                        <a:latin typeface="Cambria Math" panose="02040503050406030204" pitchFamily="18" charset="0"/>
                        <a:ea typeface="Malgun Gothic" panose="020B0503020000020004" pitchFamily="34" charset="-127"/>
                      </a:rPr>
                      <m:t>0,…,</m:t>
                    </m:r>
                    <m:sSub>
                      <m:sSubPr>
                        <m:ctrlPr>
                          <a:rPr lang="en-US" sz="1800" b="1" i="1" dirty="0">
                            <a:solidFill>
                              <a:srgbClr val="080808"/>
                            </a:solidFill>
                            <a:latin typeface="Cambria Math"/>
                            <a:ea typeface="Malgun Gothic" panose="020B0503020000020004" pitchFamily="34" charset="-127"/>
                          </a:rPr>
                        </m:ctrlPr>
                      </m:sSubPr>
                      <m:e>
                        <m:r>
                          <a:rPr lang="en-US" sz="1800" i="1" dirty="0">
                            <a:solidFill>
                              <a:srgbClr val="080808"/>
                            </a:solidFill>
                            <a:latin typeface="Cambria Math" panose="02040503050406030204" pitchFamily="18" charset="0"/>
                            <a:ea typeface="Malgun Gothic" panose="020B0503020000020004" pitchFamily="34" charset="-127"/>
                          </a:rPr>
                          <m:t>𝑁</m:t>
                        </m:r>
                      </m:e>
                      <m:sub>
                        <m:r>
                          <a:rPr lang="en-US" sz="1800" i="1" dirty="0">
                            <a:solidFill>
                              <a:srgbClr val="080808"/>
                            </a:solidFill>
                            <a:latin typeface="Cambria Math" panose="02040503050406030204" pitchFamily="18" charset="0"/>
                            <a:ea typeface="Malgun Gothic" panose="020B0503020000020004" pitchFamily="34" charset="-127"/>
                          </a:rPr>
                          <m:t>1</m:t>
                        </m:r>
                      </m:sub>
                    </m:sSub>
                    <m:sSub>
                      <m:sSubPr>
                        <m:ctrlPr>
                          <a:rPr lang="en-US" sz="1800" b="1" i="1" dirty="0">
                            <a:solidFill>
                              <a:srgbClr val="080808"/>
                            </a:solidFill>
                            <a:latin typeface="Cambria Math"/>
                            <a:ea typeface="Malgun Gothic" panose="020B0503020000020004" pitchFamily="34" charset="-127"/>
                          </a:rPr>
                        </m:ctrlPr>
                      </m:sSubPr>
                      <m:e>
                        <m:r>
                          <a:rPr lang="en-US" sz="1800" i="1" dirty="0">
                            <a:solidFill>
                              <a:srgbClr val="080808"/>
                            </a:solidFill>
                            <a:latin typeface="Cambria Math" panose="02040503050406030204" pitchFamily="18" charset="0"/>
                            <a:ea typeface="Malgun Gothic" panose="020B0503020000020004" pitchFamily="34" charset="-127"/>
                          </a:rPr>
                          <m:t>𝑁</m:t>
                        </m:r>
                      </m:e>
                      <m:sub>
                        <m:r>
                          <a:rPr lang="en-US" sz="1800" i="1" dirty="0">
                            <a:solidFill>
                              <a:srgbClr val="080808"/>
                            </a:solidFill>
                            <a:latin typeface="Cambria Math" panose="02040503050406030204" pitchFamily="18" charset="0"/>
                            <a:ea typeface="Malgun Gothic" panose="020B0503020000020004" pitchFamily="34" charset="-127"/>
                          </a:rPr>
                          <m:t>2</m:t>
                        </m:r>
                      </m:sub>
                    </m:sSub>
                    <m:r>
                      <a:rPr lang="en-US" sz="1800" i="1" dirty="0">
                        <a:solidFill>
                          <a:srgbClr val="080808"/>
                        </a:solidFill>
                        <a:latin typeface="Cambria Math" panose="02040503050406030204" pitchFamily="18" charset="0"/>
                        <a:ea typeface="Malgun Gothic" panose="020B0503020000020004" pitchFamily="34" charset="-127"/>
                      </a:rPr>
                      <m:t>−1</m:t>
                    </m:r>
                    <m:r>
                      <a:rPr lang="en-US" sz="1800" dirty="0">
                        <a:solidFill>
                          <a:srgbClr val="080808"/>
                        </a:solidFill>
                        <a:latin typeface="Cambria Math" panose="02040503050406030204" pitchFamily="18" charset="0"/>
                        <a:ea typeface="Malgun Gothic" panose="020B0503020000020004" pitchFamily="34" charset="-127"/>
                      </a:rPr>
                      <m:t>,</m:t>
                    </m:r>
                  </m:oMath>
                </a14:m>
                <a:r>
                  <a:rPr lang="en-US" sz="1800" dirty="0">
                    <a:solidFill>
                      <a:srgbClr val="080808"/>
                    </a:solidFill>
                    <a:ea typeface="Malgun Gothic" panose="020B0503020000020004" pitchFamily="34" charset="-127"/>
                  </a:rPr>
                  <a:t> and cols </a:t>
                </a:r>
                <a14:m>
                  <m:oMath xmlns:m="http://schemas.openxmlformats.org/officeDocument/2006/math">
                    <m:r>
                      <a:rPr lang="en-US" sz="1800" i="1" dirty="0">
                        <a:solidFill>
                          <a:srgbClr val="080808"/>
                        </a:solidFill>
                        <a:latin typeface="Cambria Math" panose="02040503050406030204" pitchFamily="18" charset="0"/>
                        <a:ea typeface="Malgun Gothic" panose="020B0503020000020004" pitchFamily="34" charset="-127"/>
                      </a:rPr>
                      <m:t>1,…,</m:t>
                    </m:r>
                    <m:r>
                      <a:rPr lang="en-US" sz="1800" i="1" dirty="0">
                        <a:solidFill>
                          <a:srgbClr val="080808"/>
                        </a:solidFill>
                        <a:latin typeface="Cambria Math" panose="02040503050406030204" pitchFamily="18" charset="0"/>
                        <a:ea typeface="Malgun Gothic" panose="020B0503020000020004" pitchFamily="34" charset="-127"/>
                      </a:rPr>
                      <m:t>𝐿</m:t>
                    </m:r>
                  </m:oMath>
                </a14:m>
                <a:r>
                  <a:rPr lang="en-US" sz="1800" i="1" dirty="0">
                    <a:solidFill>
                      <a:srgbClr val="080808"/>
                    </a:solidFill>
                    <a:ea typeface="Malgun Gothic" panose="020B0503020000020004" pitchFamily="34" charset="-127"/>
                  </a:rPr>
                  <a:t> </a:t>
                </a:r>
                <a:r>
                  <a:rPr lang="en-US" sz="1800" dirty="0">
                    <a:solidFill>
                      <a:srgbClr val="080808"/>
                    </a:solidFill>
                    <a:ea typeface="Malgun Gothic" panose="020B0503020000020004" pitchFamily="34" charset="-127"/>
                  </a:rPr>
                  <a:t>are used</a:t>
                </a:r>
                <a:endParaRPr lang="en-US" sz="2000" i="1" dirty="0">
                  <a:solidFill>
                    <a:srgbClr val="080808"/>
                  </a:solidFill>
                  <a:latin typeface="Cambria Math" panose="02040503050406030204" pitchFamily="18" charset="0"/>
                  <a:ea typeface="Malgun Gothic" panose="020B0503020000020004" pitchFamily="34" charset="-127"/>
                </a:endParaRPr>
              </a:p>
              <a:p>
                <a14:m>
                  <m:oMath xmlns:m="http://schemas.openxmlformats.org/officeDocument/2006/math">
                    <m:d>
                      <m:dPr>
                        <m:begChr m:val="["/>
                        <m:endChr m:val="]"/>
                        <m:ctrlPr>
                          <a:rPr lang="en-US" sz="2000" i="1">
                            <a:solidFill>
                              <a:srgbClr val="080808"/>
                            </a:solidFill>
                            <a:latin typeface="Cambria Math"/>
                            <a:ea typeface="Malgun Gothic" panose="020B0503020000020004" pitchFamily="34" charset="-127"/>
                          </a:rPr>
                        </m:ctrlPr>
                      </m:dPr>
                      <m:e>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a:ea typeface="Malgun Gothic" panose="020B0503020000020004" pitchFamily="34" charset="-127"/>
                              </a:rPr>
                              <m:t>𝑛</m:t>
                            </m:r>
                          </m:e>
                          <m:sub>
                            <m:r>
                              <a:rPr lang="en-US" sz="2000">
                                <a:solidFill>
                                  <a:srgbClr val="080808"/>
                                </a:solidFill>
                                <a:latin typeface="Cambria Math"/>
                                <a:ea typeface="Malgun Gothic" panose="020B0503020000020004" pitchFamily="34" charset="-127"/>
                              </a:rPr>
                              <m:t>1</m:t>
                            </m:r>
                          </m:sub>
                        </m:sSub>
                        <m:r>
                          <a:rPr lang="en-US" sz="2000">
                            <a:solidFill>
                              <a:srgbClr val="080808"/>
                            </a:solidFill>
                            <a:latin typeface="Cambria Math"/>
                            <a:ea typeface="Malgun Gothic" panose="020B0503020000020004" pitchFamily="34" charset="-127"/>
                          </a:rPr>
                          <m:t>,</m:t>
                        </m:r>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a:ea typeface="Malgun Gothic" panose="020B0503020000020004" pitchFamily="34" charset="-127"/>
                              </a:rPr>
                              <m:t>𝑛</m:t>
                            </m:r>
                          </m:e>
                          <m:sub>
                            <m:r>
                              <a:rPr lang="en-US" sz="2000">
                                <a:solidFill>
                                  <a:srgbClr val="080808"/>
                                </a:solidFill>
                                <a:latin typeface="Cambria Math"/>
                                <a:ea typeface="Malgun Gothic" panose="020B0503020000020004" pitchFamily="34" charset="-127"/>
                              </a:rPr>
                              <m:t>2</m:t>
                            </m:r>
                          </m:sub>
                        </m:sSub>
                      </m:e>
                    </m:d>
                  </m:oMath>
                </a14:m>
                <a:r>
                  <a:rPr lang="en-US" sz="2000" dirty="0">
                    <a:solidFill>
                      <a:srgbClr val="080808"/>
                    </a:solidFill>
                    <a:ea typeface="Malgun Gothic" panose="020B0503020000020004" pitchFamily="34" charset="-127"/>
                  </a:rPr>
                  <a:t> to </a:t>
                </a:r>
                <a14:m>
                  <m:oMath xmlns:m="http://schemas.openxmlformats.org/officeDocument/2006/math">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a:ea typeface="Malgun Gothic" panose="020B0503020000020004" pitchFamily="34" charset="-127"/>
                          </a:rPr>
                          <m:t>𝑖</m:t>
                        </m:r>
                      </m:e>
                      <m:sub>
                        <m:r>
                          <a:rPr lang="en-US" sz="2000">
                            <a:solidFill>
                              <a:srgbClr val="080808"/>
                            </a:solidFill>
                            <a:latin typeface="Cambria Math"/>
                            <a:ea typeface="Malgun Gothic" panose="020B0503020000020004" pitchFamily="34" charset="-127"/>
                          </a:rPr>
                          <m:t>1,</m:t>
                        </m:r>
                        <m:r>
                          <a:rPr lang="en-US" sz="2000" b="0" i="1" smtClean="0">
                            <a:solidFill>
                              <a:srgbClr val="080808"/>
                            </a:solidFill>
                            <a:latin typeface="Cambria Math" panose="02040503050406030204" pitchFamily="18" charset="0"/>
                            <a:ea typeface="Malgun Gothic" panose="020B0503020000020004" pitchFamily="34" charset="-127"/>
                          </a:rPr>
                          <m:t>2</m:t>
                        </m:r>
                      </m:sub>
                    </m:sSub>
                  </m:oMath>
                </a14:m>
                <a:r>
                  <a:rPr lang="en-US" sz="2000" dirty="0">
                    <a:solidFill>
                      <a:srgbClr val="080808"/>
                    </a:solidFill>
                    <a:ea typeface="Malgun Gothic" panose="020B0503020000020004" pitchFamily="34" charset="-127"/>
                  </a:rPr>
                  <a:t> mapping</a:t>
                </a:r>
              </a:p>
              <a:p>
                <a:pPr lvl="1"/>
                <a:r>
                  <a:rPr lang="en-US" sz="1800" dirty="0">
                    <a:solidFill>
                      <a:srgbClr val="080808"/>
                    </a:solidFill>
                  </a:rPr>
                  <a:t>Beam sorting: </a:t>
                </a:r>
                <a14:m>
                  <m:oMath xmlns:m="http://schemas.openxmlformats.org/officeDocument/2006/math">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𝑛</m:t>
                        </m:r>
                      </m:e>
                      <m:sup>
                        <m:d>
                          <m:dPr>
                            <m:ctrlPr>
                              <a:rPr lang="en-US" sz="1800" i="1">
                                <a:solidFill>
                                  <a:srgbClr val="080808"/>
                                </a:solidFill>
                                <a:latin typeface="Cambria Math"/>
                              </a:rPr>
                            </m:ctrlPr>
                          </m:dPr>
                          <m:e>
                            <m:r>
                              <a:rPr lang="en-US" sz="1800" i="1">
                                <a:solidFill>
                                  <a:srgbClr val="080808"/>
                                </a:solidFill>
                                <a:latin typeface="Cambria Math" panose="02040503050406030204" pitchFamily="18" charset="0"/>
                              </a:rPr>
                              <m:t>𝑖</m:t>
                            </m:r>
                          </m:e>
                        </m:d>
                      </m:sup>
                    </m:sSup>
                    <m:r>
                      <a:rPr lang="en-US" sz="1800">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a:solidFill>
                              <a:srgbClr val="080808"/>
                            </a:solidFill>
                            <a:latin typeface="Cambria Math" panose="02040503050406030204" pitchFamily="18" charset="0"/>
                          </a:rPr>
                          <m:t>1</m:t>
                        </m:r>
                      </m:sub>
                    </m:sSub>
                    <m:sSubSup>
                      <m:sSubSupPr>
                        <m:ctrlPr>
                          <a:rPr lang="en-US" sz="1800" i="1">
                            <a:solidFill>
                              <a:srgbClr val="080808"/>
                            </a:solidFill>
                            <a:latin typeface="Cambria Math"/>
                          </a:rPr>
                        </m:ctrlPr>
                      </m:sSubSupPr>
                      <m:e>
                        <m:r>
                          <a:rPr lang="en-US" sz="1800" i="1">
                            <a:solidFill>
                              <a:srgbClr val="080808"/>
                            </a:solidFill>
                            <a:latin typeface="Cambria Math" panose="02040503050406030204" pitchFamily="18" charset="0"/>
                          </a:rPr>
                          <m:t>𝑛</m:t>
                        </m:r>
                      </m:e>
                      <m:sub>
                        <m:r>
                          <a:rPr lang="en-US" sz="1800">
                            <a:solidFill>
                              <a:srgbClr val="080808"/>
                            </a:solidFill>
                            <a:latin typeface="Cambria Math" panose="02040503050406030204" pitchFamily="18" charset="0"/>
                          </a:rPr>
                          <m:t>2</m:t>
                        </m:r>
                      </m:sub>
                      <m:sup>
                        <m:d>
                          <m:dPr>
                            <m:ctrlPr>
                              <a:rPr lang="en-US" sz="1800" i="1">
                                <a:solidFill>
                                  <a:srgbClr val="080808"/>
                                </a:solidFill>
                                <a:latin typeface="Cambria Math"/>
                              </a:rPr>
                            </m:ctrlPr>
                          </m:dPr>
                          <m:e>
                            <m:r>
                              <a:rPr lang="en-US" sz="1800" i="1">
                                <a:solidFill>
                                  <a:srgbClr val="080808"/>
                                </a:solidFill>
                                <a:latin typeface="Cambria Math" panose="02040503050406030204" pitchFamily="18" charset="0"/>
                              </a:rPr>
                              <m:t>𝑖</m:t>
                            </m:r>
                          </m:e>
                        </m:d>
                      </m:sup>
                    </m:sSubSup>
                    <m:r>
                      <a:rPr lang="en-US" sz="1800">
                        <a:solidFill>
                          <a:srgbClr val="080808"/>
                        </a:solidFill>
                        <a:latin typeface="Cambria Math" panose="02040503050406030204" pitchFamily="18" charset="0"/>
                      </a:rPr>
                      <m:t>+</m:t>
                    </m:r>
                    <m:sSubSup>
                      <m:sSubSupPr>
                        <m:ctrlPr>
                          <a:rPr lang="en-US" sz="1800" i="1">
                            <a:solidFill>
                              <a:srgbClr val="080808"/>
                            </a:solidFill>
                            <a:latin typeface="Cambria Math"/>
                          </a:rPr>
                        </m:ctrlPr>
                      </m:sSubSupPr>
                      <m:e>
                        <m:r>
                          <a:rPr lang="en-US" sz="1800" i="1">
                            <a:solidFill>
                              <a:srgbClr val="080808"/>
                            </a:solidFill>
                            <a:latin typeface="Cambria Math" panose="02040503050406030204" pitchFamily="18" charset="0"/>
                          </a:rPr>
                          <m:t>𝑛</m:t>
                        </m:r>
                      </m:e>
                      <m:sub>
                        <m:r>
                          <a:rPr lang="en-US" sz="1800">
                            <a:solidFill>
                              <a:srgbClr val="080808"/>
                            </a:solidFill>
                            <a:latin typeface="Cambria Math" panose="02040503050406030204" pitchFamily="18" charset="0"/>
                          </a:rPr>
                          <m:t>1</m:t>
                        </m:r>
                      </m:sub>
                      <m:sup>
                        <m:d>
                          <m:dPr>
                            <m:ctrlPr>
                              <a:rPr lang="en-US" sz="1800" i="1">
                                <a:solidFill>
                                  <a:srgbClr val="080808"/>
                                </a:solidFill>
                                <a:latin typeface="Cambria Math"/>
                              </a:rPr>
                            </m:ctrlPr>
                          </m:dPr>
                          <m:e>
                            <m:r>
                              <a:rPr lang="en-US" sz="1800" i="1">
                                <a:solidFill>
                                  <a:srgbClr val="080808"/>
                                </a:solidFill>
                                <a:latin typeface="Cambria Math" panose="02040503050406030204" pitchFamily="18" charset="0"/>
                              </a:rPr>
                              <m:t>𝑖</m:t>
                            </m:r>
                          </m:e>
                        </m:d>
                      </m:sup>
                    </m:sSubSup>
                  </m:oMath>
                </a14:m>
                <a:r>
                  <a:rPr lang="en-US" sz="1800" dirty="0">
                    <a:solidFill>
                      <a:srgbClr val="080808"/>
                    </a:solidFill>
                    <a:ea typeface="Malgun Gothic" panose="020B0503020000020004" pitchFamily="34" charset="-127"/>
                  </a:rPr>
                  <a:t> (assign indices </a:t>
                </a:r>
                <a14:m>
                  <m:oMath xmlns:m="http://schemas.openxmlformats.org/officeDocument/2006/math">
                    <m:r>
                      <a:rPr lang="en-US" sz="1800" b="0" i="1" smtClean="0">
                        <a:solidFill>
                          <a:srgbClr val="080808"/>
                        </a:solidFill>
                        <a:latin typeface="Cambria Math" panose="02040503050406030204" pitchFamily="18" charset="0"/>
                        <a:ea typeface="Malgun Gothic" panose="020B0503020000020004" pitchFamily="34" charset="-127"/>
                      </a:rPr>
                      <m:t>𝑖</m:t>
                    </m:r>
                  </m:oMath>
                </a14:m>
                <a:r>
                  <a:rPr lang="en-US" sz="1800" dirty="0">
                    <a:solidFill>
                      <a:srgbClr val="080808"/>
                    </a:solidFill>
                    <a:ea typeface="Malgun Gothic" panose="020B0503020000020004" pitchFamily="34" charset="-127"/>
                  </a:rPr>
                  <a:t> such that </a:t>
                </a:r>
                <a14:m>
                  <m:oMath xmlns:m="http://schemas.openxmlformats.org/officeDocument/2006/math">
                    <m:sSup>
                      <m:sSupPr>
                        <m:ctrlPr>
                          <a:rPr lang="en-US" sz="1800" i="1">
                            <a:solidFill>
                              <a:srgbClr val="080808"/>
                            </a:solidFill>
                            <a:latin typeface="Cambria Math"/>
                            <a:ea typeface="+mn-ea"/>
                            <a:cs typeface="+mn-cs"/>
                          </a:rPr>
                        </m:ctrlPr>
                      </m:sSupPr>
                      <m:e>
                        <m:r>
                          <a:rPr lang="en-US" sz="1800" i="1">
                            <a:solidFill>
                              <a:srgbClr val="080808"/>
                            </a:solidFill>
                            <a:latin typeface="Cambria Math" panose="02040503050406030204" pitchFamily="18" charset="0"/>
                            <a:ea typeface="+mn-ea"/>
                            <a:cs typeface="+mn-cs"/>
                          </a:rPr>
                          <m:t>𝑛</m:t>
                        </m:r>
                      </m:e>
                      <m:sup>
                        <m:d>
                          <m:dPr>
                            <m:ctrlPr>
                              <a:rPr lang="en-US" sz="1800" i="1">
                                <a:solidFill>
                                  <a:srgbClr val="080808"/>
                                </a:solidFill>
                                <a:latin typeface="Cambria Math"/>
                                <a:ea typeface="+mn-ea"/>
                                <a:cs typeface="+mn-cs"/>
                              </a:rPr>
                            </m:ctrlPr>
                          </m:dPr>
                          <m:e>
                            <m:r>
                              <a:rPr lang="en-US" sz="1800" i="1">
                                <a:solidFill>
                                  <a:srgbClr val="080808"/>
                                </a:solidFill>
                                <a:latin typeface="Cambria Math" panose="02040503050406030204" pitchFamily="18" charset="0"/>
                                <a:ea typeface="+mn-ea"/>
                                <a:cs typeface="+mn-cs"/>
                              </a:rPr>
                              <m:t>𝑖</m:t>
                            </m:r>
                          </m:e>
                        </m:d>
                      </m:sup>
                    </m:sSup>
                  </m:oMath>
                </a14:m>
                <a:r>
                  <a:rPr lang="en-US" sz="1800" dirty="0">
                    <a:solidFill>
                      <a:srgbClr val="080808"/>
                    </a:solidFill>
                    <a:ea typeface="Malgun Gothic" panose="020B0503020000020004" pitchFamily="34" charset="-127"/>
                  </a:rPr>
                  <a:t> increases as </a:t>
                </a:r>
                <a14:m>
                  <m:oMath xmlns:m="http://schemas.openxmlformats.org/officeDocument/2006/math">
                    <m:r>
                      <a:rPr lang="en-US" sz="1800" b="0" i="1" smtClean="0">
                        <a:solidFill>
                          <a:srgbClr val="080808"/>
                        </a:solidFill>
                        <a:latin typeface="Cambria Math" panose="02040503050406030204" pitchFamily="18" charset="0"/>
                        <a:ea typeface="Malgun Gothic" panose="020B0503020000020004" pitchFamily="34" charset="-127"/>
                      </a:rPr>
                      <m:t>𝑖</m:t>
                    </m:r>
                  </m:oMath>
                </a14:m>
                <a:r>
                  <a:rPr lang="en-US" sz="1800" dirty="0">
                    <a:solidFill>
                      <a:srgbClr val="080808"/>
                    </a:solidFill>
                    <a:ea typeface="Malgun Gothic" panose="020B0503020000020004" pitchFamily="34" charset="-127"/>
                  </a:rPr>
                  <a:t> increases)</a:t>
                </a:r>
              </a:p>
              <a:p>
                <a:pPr lvl="1"/>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a:solidFill>
                              <a:srgbClr val="080808"/>
                            </a:solidFill>
                            <a:latin typeface="Cambria Math" panose="02040503050406030204" pitchFamily="18" charset="0"/>
                            <a:ea typeface="Malgun Gothic" panose="020B0503020000020004" pitchFamily="34" charset="-127"/>
                          </a:rPr>
                          <m:t>𝑖</m:t>
                        </m:r>
                      </m:e>
                      <m:sub>
                        <m:r>
                          <a:rPr lang="en-US" sz="1800">
                            <a:solidFill>
                              <a:srgbClr val="080808"/>
                            </a:solidFill>
                            <a:latin typeface="Cambria Math" panose="02040503050406030204" pitchFamily="18" charset="0"/>
                            <a:ea typeface="Malgun Gothic" panose="020B0503020000020004" pitchFamily="34" charset="-127"/>
                          </a:rPr>
                          <m:t>1,</m:t>
                        </m:r>
                        <m:r>
                          <a:rPr lang="en-US" sz="1800" b="0" i="1" smtClean="0">
                            <a:solidFill>
                              <a:srgbClr val="080808"/>
                            </a:solidFill>
                            <a:latin typeface="Cambria Math" panose="02040503050406030204" pitchFamily="18" charset="0"/>
                            <a:ea typeface="Malgun Gothic" panose="020B0503020000020004" pitchFamily="34" charset="-127"/>
                          </a:rPr>
                          <m:t>2</m:t>
                        </m:r>
                      </m:sub>
                    </m:sSub>
                    <m:r>
                      <a:rPr lang="en-US" sz="1800" b="1" i="1">
                        <a:solidFill>
                          <a:srgbClr val="080808"/>
                        </a:solidFill>
                        <a:latin typeface="Cambria Math" panose="02040503050406030204" pitchFamily="18" charset="0"/>
                        <a:ea typeface="Malgun Gothic" panose="020B0503020000020004" pitchFamily="34" charset="-127"/>
                      </a:rPr>
                      <m:t>=</m:t>
                    </m:r>
                    <m:nary>
                      <m:naryPr>
                        <m:chr m:val="∑"/>
                        <m:limLoc m:val="undOvr"/>
                        <m:grow m:val="on"/>
                        <m:ctrlPr>
                          <a:rPr lang="en-US" sz="1800" i="1" smtClean="0">
                            <a:solidFill>
                              <a:srgbClr val="080808"/>
                            </a:solidFill>
                            <a:latin typeface="Cambria Math"/>
                          </a:rPr>
                        </m:ctrlPr>
                      </m:naryPr>
                      <m:sub>
                        <m:r>
                          <a:rPr lang="en-US" sz="1800" i="1">
                            <a:solidFill>
                              <a:srgbClr val="080808"/>
                            </a:solidFill>
                            <a:latin typeface="Cambria Math" panose="02040503050406030204" pitchFamily="18" charset="0"/>
                          </a:rPr>
                          <m:t>𝑖</m:t>
                        </m:r>
                        <m:r>
                          <a:rPr lang="en-US" sz="1800">
                            <a:solidFill>
                              <a:srgbClr val="080808"/>
                            </a:solidFill>
                            <a:latin typeface="Cambria Math" panose="02040503050406030204" pitchFamily="18" charset="0"/>
                          </a:rPr>
                          <m:t>=0</m:t>
                        </m:r>
                      </m:sub>
                      <m:sup>
                        <m:r>
                          <a:rPr lang="en-US" sz="1800" i="1">
                            <a:solidFill>
                              <a:srgbClr val="080808"/>
                            </a:solidFill>
                            <a:latin typeface="Cambria Math" panose="02040503050406030204" pitchFamily="18" charset="0"/>
                          </a:rPr>
                          <m:t>𝐿</m:t>
                        </m:r>
                        <m:r>
                          <a:rPr lang="en-US" sz="1800">
                            <a:solidFill>
                              <a:srgbClr val="080808"/>
                            </a:solidFill>
                            <a:latin typeface="Cambria Math" panose="02040503050406030204" pitchFamily="18" charset="0"/>
                          </a:rPr>
                          <m:t>−1</m:t>
                        </m:r>
                      </m:sup>
                      <m:e>
                        <m:r>
                          <a:rPr lang="en-US" sz="1800" i="1">
                            <a:solidFill>
                              <a:srgbClr val="080808"/>
                            </a:solidFill>
                            <a:latin typeface="Cambria Math" panose="02040503050406030204" pitchFamily="18" charset="0"/>
                          </a:rPr>
                          <m:t>𝐶</m:t>
                        </m:r>
                        <m:r>
                          <a:rPr lang="en-US" sz="1800" b="1"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a:solidFill>
                                  <a:srgbClr val="080808"/>
                                </a:solidFill>
                                <a:latin typeface="Cambria Math" panose="02040503050406030204" pitchFamily="18" charset="0"/>
                              </a:rPr>
                              <m:t>2</m:t>
                            </m:r>
                          </m:sub>
                        </m:sSub>
                        <m:r>
                          <a:rPr lang="en-US" sz="1800">
                            <a:solidFill>
                              <a:srgbClr val="080808"/>
                            </a:solidFill>
                            <a:latin typeface="Cambria Math" panose="02040503050406030204" pitchFamily="18" charset="0"/>
                          </a:rPr>
                          <m:t>−1−</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𝑛</m:t>
                            </m:r>
                          </m:e>
                          <m:sup>
                            <m:d>
                              <m:dPr>
                                <m:ctrlPr>
                                  <a:rPr lang="en-US" sz="1800" i="1">
                                    <a:solidFill>
                                      <a:srgbClr val="080808"/>
                                    </a:solidFill>
                                    <a:latin typeface="Cambria Math"/>
                                  </a:rPr>
                                </m:ctrlPr>
                              </m:dPr>
                              <m:e>
                                <m:r>
                                  <a:rPr lang="en-US" sz="1800" i="1">
                                    <a:solidFill>
                                      <a:srgbClr val="080808"/>
                                    </a:solidFill>
                                    <a:latin typeface="Cambria Math" panose="02040503050406030204" pitchFamily="18" charset="0"/>
                                  </a:rPr>
                                  <m:t>𝑖</m:t>
                                </m:r>
                              </m:e>
                            </m:d>
                          </m:sup>
                        </m:sSup>
                        <m:r>
                          <a:rPr lang="en-US" sz="1800" b="1"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𝐿</m:t>
                        </m:r>
                        <m:r>
                          <a:rPr lang="en-US" sz="1800">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𝑖</m:t>
                        </m:r>
                        <m:r>
                          <a:rPr lang="en-US" sz="1800" b="1" i="1">
                            <a:solidFill>
                              <a:srgbClr val="080808"/>
                            </a:solidFill>
                            <a:latin typeface="Cambria Math" panose="02040503050406030204" pitchFamily="18" charset="0"/>
                          </a:rPr>
                          <m:t>)</m:t>
                        </m:r>
                      </m:e>
                    </m:nary>
                  </m:oMath>
                </a14:m>
                <a:r>
                  <a:rPr lang="en-US" sz="2000" i="1" dirty="0">
                    <a:solidFill>
                      <a:srgbClr val="080808"/>
                    </a:solidFill>
                    <a:ea typeface="Malgun Gothic" panose="020B0503020000020004" pitchFamily="34" charset="-127"/>
                  </a:rPr>
                  <a:t> </a:t>
                </a:r>
                <a:r>
                  <a:rPr lang="en-US" sz="1800" dirty="0">
                    <a:solidFill>
                      <a:srgbClr val="080808"/>
                    </a:solidFill>
                    <a:ea typeface="Malgun Gothic" panose="020B0503020000020004" pitchFamily="34" charset="-127"/>
                  </a:rPr>
                  <a:t>where </a:t>
                </a:r>
                <a14:m>
                  <m:oMath xmlns:m="http://schemas.openxmlformats.org/officeDocument/2006/math">
                    <m:r>
                      <a:rPr lang="en-US" sz="1800" b="0" i="1">
                        <a:solidFill>
                          <a:srgbClr val="080808"/>
                        </a:solidFill>
                        <a:latin typeface="Cambria Math" panose="02040503050406030204" pitchFamily="18" charset="0"/>
                      </a:rPr>
                      <m:t>𝐶</m:t>
                    </m:r>
                    <m:d>
                      <m:dPr>
                        <m:ctrlPr>
                          <a:rPr lang="en-US" sz="1800" i="1">
                            <a:solidFill>
                              <a:srgbClr val="080808"/>
                            </a:solidFill>
                            <a:latin typeface="Cambria Math"/>
                          </a:rPr>
                        </m:ctrlPr>
                      </m:dPr>
                      <m:e>
                        <m:r>
                          <a:rPr lang="en-US" sz="1800" b="0" i="1" smtClean="0">
                            <a:solidFill>
                              <a:srgbClr val="080808"/>
                            </a:solidFill>
                            <a:latin typeface="Cambria Math"/>
                          </a:rPr>
                          <m:t>𝑥</m:t>
                        </m:r>
                        <m:r>
                          <a:rPr lang="en-US" sz="1800" b="0" i="1" smtClean="0">
                            <a:solidFill>
                              <a:srgbClr val="080808"/>
                            </a:solidFill>
                            <a:latin typeface="Cambria Math"/>
                          </a:rPr>
                          <m:t>,</m:t>
                        </m:r>
                        <m:r>
                          <a:rPr lang="en-US" sz="1800" b="0" i="1" smtClean="0">
                            <a:solidFill>
                              <a:srgbClr val="080808"/>
                            </a:solidFill>
                            <a:latin typeface="Cambria Math"/>
                          </a:rPr>
                          <m:t>𝑦</m:t>
                        </m:r>
                      </m:e>
                    </m:d>
                    <m:r>
                      <a:rPr lang="en-US" sz="1800" b="0" i="1" smtClean="0">
                        <a:solidFill>
                          <a:srgbClr val="080808"/>
                        </a:solidFill>
                        <a:latin typeface="Cambria Math"/>
                      </a:rPr>
                      <m:t>=</m:t>
                    </m:r>
                    <m:d>
                      <m:dPr>
                        <m:ctrlPr>
                          <a:rPr lang="en-US" sz="1800" i="1" smtClean="0">
                            <a:solidFill>
                              <a:srgbClr val="080808"/>
                            </a:solidFill>
                            <a:latin typeface="Cambria Math"/>
                          </a:rPr>
                        </m:ctrlPr>
                      </m:dPr>
                      <m:e>
                        <m:m>
                          <m:mPr>
                            <m:mcs>
                              <m:mc>
                                <m:mcPr>
                                  <m:count m:val="1"/>
                                  <m:mcJc m:val="center"/>
                                </m:mcPr>
                              </m:mc>
                            </m:mcs>
                            <m:ctrlPr>
                              <a:rPr lang="en-US" sz="1800" i="1" smtClean="0">
                                <a:solidFill>
                                  <a:srgbClr val="080808"/>
                                </a:solidFill>
                                <a:latin typeface="Cambria Math"/>
                              </a:rPr>
                            </m:ctrlPr>
                          </m:mPr>
                          <m:mr>
                            <m:e>
                              <m:r>
                                <m:rPr>
                                  <m:brk m:alnAt="7"/>
                                </m:rPr>
                                <a:rPr lang="en-US" sz="1800" b="0" i="1" smtClean="0">
                                  <a:solidFill>
                                    <a:srgbClr val="080808"/>
                                  </a:solidFill>
                                  <a:latin typeface="Cambria Math"/>
                                </a:rPr>
                                <m:t>𝑥</m:t>
                              </m:r>
                            </m:e>
                          </m:mr>
                          <m:mr>
                            <m:e>
                              <m:r>
                                <a:rPr lang="en-US" sz="1800" b="0" i="1" smtClean="0">
                                  <a:solidFill>
                                    <a:srgbClr val="080808"/>
                                  </a:solidFill>
                                  <a:latin typeface="Cambria Math"/>
                                </a:rPr>
                                <m:t>𝑦</m:t>
                              </m:r>
                            </m:e>
                          </m:mr>
                        </m:m>
                      </m:e>
                    </m:d>
                  </m:oMath>
                </a14:m>
                <a:endParaRPr lang="en-US" sz="1800" dirty="0">
                  <a:solidFill>
                    <a:srgbClr val="080808"/>
                  </a:solidFill>
                  <a:latin typeface="Cambria Math" panose="02040503050406030204" pitchFamily="18" charset="0"/>
                  <a:ea typeface="Malgun Gothic" panose="020B0503020000020004" pitchFamily="34" charset="-127"/>
                </a:endParaRPr>
              </a:p>
              <a:p>
                <a14:m>
                  <m:oMath xmlns:m="http://schemas.openxmlformats.org/officeDocument/2006/math">
                    <m:sSub>
                      <m:sSubPr>
                        <m:ctrlPr>
                          <a:rPr lang="en-US" sz="2000" i="1" smtClean="0">
                            <a:solidFill>
                              <a:srgbClr val="080808"/>
                            </a:solidFill>
                            <a:latin typeface="Cambria Math"/>
                            <a:ea typeface="Malgun Gothic" panose="020B0503020000020004" pitchFamily="34" charset="-127"/>
                          </a:rPr>
                        </m:ctrlPr>
                      </m:sSubPr>
                      <m:e>
                        <m:r>
                          <a:rPr lang="en-US" sz="2000">
                            <a:solidFill>
                              <a:srgbClr val="080808"/>
                            </a:solidFill>
                            <a:latin typeface="Cambria Math" panose="02040503050406030204" pitchFamily="18" charset="0"/>
                            <a:ea typeface="Malgun Gothic" panose="020B0503020000020004" pitchFamily="34" charset="-127"/>
                          </a:rPr>
                          <m:t>𝑖</m:t>
                        </m:r>
                      </m:e>
                      <m:sub>
                        <m:r>
                          <a:rPr lang="en-US" sz="2000">
                            <a:solidFill>
                              <a:srgbClr val="080808"/>
                            </a:solidFill>
                            <a:latin typeface="Cambria Math" panose="02040503050406030204" pitchFamily="18" charset="0"/>
                            <a:ea typeface="Malgun Gothic" panose="020B0503020000020004" pitchFamily="34" charset="-127"/>
                          </a:rPr>
                          <m:t>1,2</m:t>
                        </m:r>
                      </m:sub>
                    </m:sSub>
                  </m:oMath>
                </a14:m>
                <a:r>
                  <a:rPr lang="en-US" sz="2000" dirty="0">
                    <a:solidFill>
                      <a:srgbClr val="080808"/>
                    </a:solidFill>
                    <a:ea typeface="Malgun Gothic" panose="020B0503020000020004" pitchFamily="34" charset="-127"/>
                  </a:rPr>
                  <a:t> to </a:t>
                </a:r>
                <a14:m>
                  <m:oMath xmlns:m="http://schemas.openxmlformats.org/officeDocument/2006/math">
                    <m:d>
                      <m:dPr>
                        <m:begChr m:val="["/>
                        <m:endChr m:val="]"/>
                        <m:ctrlPr>
                          <a:rPr lang="en-US" sz="2000" i="1" smtClean="0">
                            <a:solidFill>
                              <a:srgbClr val="080808"/>
                            </a:solidFill>
                            <a:latin typeface="Cambria Math"/>
                            <a:ea typeface="Malgun Gothic" panose="020B0503020000020004" pitchFamily="34" charset="-127"/>
                          </a:rPr>
                        </m:ctrlPr>
                      </m:dPr>
                      <m:e>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panose="02040503050406030204" pitchFamily="18" charset="0"/>
                                <a:ea typeface="Malgun Gothic" panose="020B0503020000020004" pitchFamily="34" charset="-127"/>
                              </a:rPr>
                              <m:t>𝑛</m:t>
                            </m:r>
                          </m:e>
                          <m:sub>
                            <m:r>
                              <a:rPr lang="en-US" sz="2000">
                                <a:solidFill>
                                  <a:srgbClr val="080808"/>
                                </a:solidFill>
                                <a:latin typeface="Cambria Math" panose="02040503050406030204" pitchFamily="18" charset="0"/>
                                <a:ea typeface="Malgun Gothic" panose="020B0503020000020004" pitchFamily="34" charset="-127"/>
                              </a:rPr>
                              <m:t>1</m:t>
                            </m:r>
                          </m:sub>
                        </m:sSub>
                        <m:r>
                          <a:rPr lang="en-US" sz="2000">
                            <a:solidFill>
                              <a:srgbClr val="080808"/>
                            </a:solidFill>
                            <a:latin typeface="Cambria Math" panose="02040503050406030204" pitchFamily="18" charset="0"/>
                            <a:ea typeface="Malgun Gothic" panose="020B0503020000020004" pitchFamily="34" charset="-127"/>
                          </a:rPr>
                          <m:t>,</m:t>
                        </m:r>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panose="02040503050406030204" pitchFamily="18" charset="0"/>
                                <a:ea typeface="Malgun Gothic" panose="020B0503020000020004" pitchFamily="34" charset="-127"/>
                              </a:rPr>
                              <m:t>𝑛</m:t>
                            </m:r>
                          </m:e>
                          <m:sub>
                            <m:r>
                              <a:rPr lang="en-US" sz="2000">
                                <a:solidFill>
                                  <a:srgbClr val="080808"/>
                                </a:solidFill>
                                <a:latin typeface="Cambria Math" panose="02040503050406030204" pitchFamily="18" charset="0"/>
                                <a:ea typeface="Malgun Gothic" panose="020B0503020000020004" pitchFamily="34" charset="-127"/>
                              </a:rPr>
                              <m:t>2</m:t>
                            </m:r>
                          </m:sub>
                        </m:sSub>
                      </m:e>
                    </m:d>
                  </m:oMath>
                </a14:m>
                <a:r>
                  <a:rPr lang="en-US" sz="2000" dirty="0">
                    <a:solidFill>
                      <a:srgbClr val="080808"/>
                    </a:solidFill>
                    <a:ea typeface="Malgun Gothic" panose="020B0503020000020004" pitchFamily="34" charset="-127"/>
                  </a:rPr>
                  <a:t> mapping</a:t>
                </a:r>
              </a:p>
              <a:p>
                <a:pPr lvl="1"/>
                <a:r>
                  <a:rPr lang="en-US" sz="1800" dirty="0">
                    <a:solidFill>
                      <a:srgbClr val="080808"/>
                    </a:solidFill>
                    <a:ea typeface="Malgun Gothic" panose="020B0503020000020004" pitchFamily="34" charset="-127"/>
                  </a:rPr>
                  <a:t>For </a:t>
                </a:r>
                <a14:m>
                  <m:oMath xmlns:m="http://schemas.openxmlformats.org/officeDocument/2006/math">
                    <m:r>
                      <a:rPr lang="en-US" sz="1800" i="1">
                        <a:solidFill>
                          <a:srgbClr val="080808"/>
                        </a:solidFill>
                        <a:latin typeface="Cambria Math" panose="02040503050406030204" pitchFamily="18" charset="0"/>
                      </a:rPr>
                      <m:t>𝑖</m:t>
                    </m:r>
                    <m:r>
                      <a:rPr lang="en-US" sz="1800">
                        <a:solidFill>
                          <a:srgbClr val="080808"/>
                        </a:solidFill>
                        <a:latin typeface="Cambria Math" panose="02040503050406030204" pitchFamily="18" charset="0"/>
                      </a:rPr>
                      <m:t>=0,..,</m:t>
                    </m:r>
                    <m:r>
                      <a:rPr lang="en-US" sz="1800" i="1">
                        <a:solidFill>
                          <a:srgbClr val="080808"/>
                        </a:solidFill>
                        <a:latin typeface="Cambria Math" panose="02040503050406030204" pitchFamily="18" charset="0"/>
                      </a:rPr>
                      <m:t>𝐿</m:t>
                    </m:r>
                    <m:r>
                      <a:rPr lang="en-US" sz="1800">
                        <a:solidFill>
                          <a:srgbClr val="080808"/>
                        </a:solidFill>
                        <a:latin typeface="Cambria Math" panose="02040503050406030204" pitchFamily="18" charset="0"/>
                      </a:rPr>
                      <m:t>−1</m:t>
                    </m:r>
                    <m:r>
                      <a:rPr lang="en-US" sz="1800" b="0" i="0" smtClean="0">
                        <a:solidFill>
                          <a:srgbClr val="080808"/>
                        </a:solidFill>
                        <a:latin typeface="Cambria Math" panose="02040503050406030204" pitchFamily="18" charset="0"/>
                      </a:rPr>
                      <m:t>, </m:t>
                    </m:r>
                  </m:oMath>
                </a14:m>
                <a:r>
                  <a:rPr lang="en-US" sz="1800" dirty="0">
                    <a:solidFill>
                      <a:srgbClr val="080808"/>
                    </a:solidFill>
                    <a:ea typeface="Malgun Gothic" panose="020B0503020000020004" pitchFamily="34" charset="-127"/>
                  </a:rPr>
                  <a:t>obtain </a:t>
                </a:r>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𝑒</m:t>
                        </m:r>
                      </m:e>
                      <m:sub>
                        <m:r>
                          <a:rPr lang="en-US" sz="1800" i="1">
                            <a:solidFill>
                              <a:srgbClr val="080808"/>
                            </a:solidFill>
                            <a:latin typeface="Cambria Math" panose="02040503050406030204" pitchFamily="18" charset="0"/>
                            <a:ea typeface="Malgun Gothic" panose="020B0503020000020004" pitchFamily="34" charset="-127"/>
                          </a:rPr>
                          <m:t>𝑖</m:t>
                        </m:r>
                      </m:sub>
                    </m:sSub>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𝐶</m:t>
                    </m:r>
                    <m:d>
                      <m:dPr>
                        <m:ctrlPr>
                          <a:rPr lang="en-US" sz="1800" i="1">
                            <a:solidFill>
                              <a:srgbClr val="080808"/>
                            </a:solidFill>
                            <a:latin typeface="Cambria Math"/>
                            <a:ea typeface="Malgun Gothic" panose="020B0503020000020004" pitchFamily="34" charset="-127"/>
                          </a:rPr>
                        </m:ctrlPr>
                      </m:dPr>
                      <m:e>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𝑥</m:t>
                            </m:r>
                          </m:e>
                          <m:sup>
                            <m:r>
                              <a:rPr lang="en-US" sz="1800" i="1">
                                <a:solidFill>
                                  <a:srgbClr val="080808"/>
                                </a:solidFill>
                                <a:latin typeface="Cambria Math" panose="02040503050406030204" pitchFamily="18" charset="0"/>
                              </a:rPr>
                              <m:t>∗</m:t>
                            </m:r>
                          </m:sup>
                        </m:sSup>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𝐿</m:t>
                        </m:r>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𝑖</m:t>
                        </m:r>
                      </m:e>
                    </m:d>
                  </m:oMath>
                </a14:m>
                <a:r>
                  <a:rPr lang="en-US" sz="1800" dirty="0">
                    <a:solidFill>
                      <a:srgbClr val="080808"/>
                    </a:solidFill>
                    <a:ea typeface="Malgun Gothic" panose="020B0503020000020004" pitchFamily="34" charset="-127"/>
                  </a:rPr>
                  <a:t> using </a:t>
                </a:r>
                <a14:m>
                  <m:oMath xmlns:m="http://schemas.openxmlformats.org/officeDocument/2006/math">
                    <m:sSub>
                      <m:sSubPr>
                        <m:ctrlPr>
                          <a:rPr lang="en-US" sz="1800" i="1">
                            <a:solidFill>
                              <a:srgbClr val="080808"/>
                            </a:solidFill>
                            <a:latin typeface="Cambria Math"/>
                            <a:ea typeface="Malgun Gothic" panose="020B0503020000020004" pitchFamily="34" charset="-127"/>
                            <a:cs typeface="+mn-cs"/>
                          </a:rPr>
                        </m:ctrlPr>
                      </m:sSubPr>
                      <m:e>
                        <m:r>
                          <a:rPr lang="en-US" sz="1800">
                            <a:solidFill>
                              <a:srgbClr val="080808"/>
                            </a:solidFill>
                            <a:latin typeface="Cambria Math" panose="02040503050406030204" pitchFamily="18" charset="0"/>
                            <a:ea typeface="Malgun Gothic" panose="020B0503020000020004" pitchFamily="34" charset="-127"/>
                            <a:cs typeface="+mn-cs"/>
                          </a:rPr>
                          <m:t>𝑖</m:t>
                        </m:r>
                      </m:e>
                      <m:sub>
                        <m:r>
                          <a:rPr lang="en-US" sz="1800">
                            <a:solidFill>
                              <a:srgbClr val="080808"/>
                            </a:solidFill>
                            <a:latin typeface="Cambria Math" panose="02040503050406030204" pitchFamily="18" charset="0"/>
                            <a:ea typeface="Malgun Gothic" panose="020B0503020000020004" pitchFamily="34" charset="-127"/>
                            <a:cs typeface="+mn-cs"/>
                          </a:rPr>
                          <m:t>1,2</m:t>
                        </m:r>
                      </m:sub>
                    </m:sSub>
                  </m:oMath>
                </a14:m>
                <a:r>
                  <a:rPr lang="en-US" sz="1800" dirty="0">
                    <a:solidFill>
                      <a:srgbClr val="080808"/>
                    </a:solidFill>
                    <a:ea typeface="Malgun Gothic" panose="020B0503020000020004" pitchFamily="34" charset="-127"/>
                  </a:rPr>
                  <a:t> and the table</a:t>
                </a:r>
              </a:p>
              <a:p>
                <a:pPr lvl="1"/>
                <a14:m>
                  <m:oMath xmlns:m="http://schemas.openxmlformats.org/officeDocument/2006/math">
                    <m:sSup>
                      <m:sSupPr>
                        <m:ctrlPr>
                          <a:rPr lang="en-US" sz="1800" i="1">
                            <a:solidFill>
                              <a:srgbClr val="080808"/>
                            </a:solidFill>
                            <a:latin typeface="Cambria Math"/>
                            <a:ea typeface="Malgun Gothic" panose="020B0503020000020004" pitchFamily="34" charset="-127"/>
                          </a:rPr>
                        </m:ctrlPr>
                      </m:sSupPr>
                      <m:e>
                        <m:r>
                          <a:rPr lang="en-US" sz="1800" i="1">
                            <a:solidFill>
                              <a:srgbClr val="080808"/>
                            </a:solidFill>
                            <a:latin typeface="Cambria Math" panose="02040503050406030204" pitchFamily="18" charset="0"/>
                            <a:ea typeface="Malgun Gothic" panose="020B0503020000020004" pitchFamily="34" charset="-127"/>
                          </a:rPr>
                          <m:t>𝑛</m:t>
                        </m:r>
                      </m:e>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p>
                    <m:r>
                      <a:rPr lang="en-US" sz="1800" i="1">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1</m:t>
                        </m:r>
                      </m:sub>
                    </m:sSub>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2</m:t>
                        </m:r>
                      </m:sub>
                    </m:sSub>
                    <m:r>
                      <a:rPr lang="en-US" sz="1800" i="1">
                        <a:solidFill>
                          <a:srgbClr val="080808"/>
                        </a:solidFill>
                        <a:latin typeface="Cambria Math" panose="02040503050406030204" pitchFamily="18" charset="0"/>
                        <a:ea typeface="Malgun Gothic" panose="020B0503020000020004" pitchFamily="34" charset="-127"/>
                      </a:rPr>
                      <m:t>−1−</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𝑥</m:t>
                        </m:r>
                      </m:e>
                      <m:sup>
                        <m:r>
                          <a:rPr lang="en-US" sz="1800" i="1">
                            <a:solidFill>
                              <a:srgbClr val="080808"/>
                            </a:solidFill>
                            <a:latin typeface="Cambria Math" panose="02040503050406030204" pitchFamily="18" charset="0"/>
                          </a:rPr>
                          <m:t>∗</m:t>
                        </m:r>
                      </m:sup>
                    </m:sSup>
                  </m:oMath>
                </a14:m>
                <a:endParaRPr lang="en-US" sz="1800" dirty="0">
                  <a:solidFill>
                    <a:srgbClr val="080808"/>
                  </a:solidFill>
                </a:endParaRPr>
              </a:p>
              <a:p>
                <a:pPr lvl="1"/>
                <a14:m>
                  <m:oMath xmlns:m="http://schemas.openxmlformats.org/officeDocument/2006/math">
                    <m:sSubSup>
                      <m:sSubSupPr>
                        <m:ctrlPr>
                          <a:rPr lang="en-US" sz="1800" i="1">
                            <a:solidFill>
                              <a:srgbClr val="080808"/>
                            </a:solidFill>
                            <a:latin typeface="Cambria Math"/>
                            <a:ea typeface="Malgun Gothic" panose="020B0503020000020004" pitchFamily="34" charset="-127"/>
                          </a:rPr>
                        </m:ctrlPr>
                      </m:sSubSupPr>
                      <m:e>
                        <m:r>
                          <a:rPr lang="en-US" sz="1800" i="1">
                            <a:solidFill>
                              <a:srgbClr val="080808"/>
                            </a:solidFill>
                            <a:latin typeface="Cambria Math" panose="02040503050406030204" pitchFamily="18" charset="0"/>
                            <a:ea typeface="Malgun Gothic" panose="020B0503020000020004" pitchFamily="34" charset="-127"/>
                          </a:rPr>
                          <m:t>𝑛</m:t>
                        </m:r>
                      </m:e>
                      <m:sub>
                        <m:r>
                          <a:rPr lang="en-US" sz="1800" i="1">
                            <a:solidFill>
                              <a:srgbClr val="080808"/>
                            </a:solidFill>
                            <a:latin typeface="Cambria Math" panose="02040503050406030204" pitchFamily="18" charset="0"/>
                            <a:ea typeface="Malgun Gothic" panose="020B0503020000020004" pitchFamily="34" charset="-127"/>
                          </a:rPr>
                          <m:t>1</m:t>
                        </m:r>
                      </m:sub>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bSup>
                    <m:r>
                      <a:rPr lang="en-US" sz="1800" i="1">
                        <a:solidFill>
                          <a:srgbClr val="080808"/>
                        </a:solidFill>
                        <a:latin typeface="Cambria Math" panose="02040503050406030204" pitchFamily="18" charset="0"/>
                        <a:ea typeface="Malgun Gothic" panose="020B0503020000020004" pitchFamily="34" charset="-127"/>
                      </a:rPr>
                      <m:t>=</m:t>
                    </m:r>
                    <m:sSup>
                      <m:sSupPr>
                        <m:ctrlPr>
                          <a:rPr lang="en-US" sz="1800" i="1">
                            <a:solidFill>
                              <a:srgbClr val="080808"/>
                            </a:solidFill>
                            <a:latin typeface="Cambria Math"/>
                            <a:ea typeface="Malgun Gothic" panose="020B0503020000020004" pitchFamily="34" charset="-127"/>
                          </a:rPr>
                        </m:ctrlPr>
                      </m:sSupPr>
                      <m:e>
                        <m:r>
                          <a:rPr lang="en-US" sz="1800" i="1">
                            <a:solidFill>
                              <a:srgbClr val="080808"/>
                            </a:solidFill>
                            <a:latin typeface="Cambria Math" panose="02040503050406030204" pitchFamily="18" charset="0"/>
                            <a:ea typeface="Malgun Gothic" panose="020B0503020000020004" pitchFamily="34" charset="-127"/>
                          </a:rPr>
                          <m:t>𝑛</m:t>
                        </m:r>
                      </m:e>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p>
                    <m:r>
                      <a:rPr lang="en-US" sz="1800">
                        <a:solidFill>
                          <a:srgbClr val="080808"/>
                        </a:solidFill>
                        <a:latin typeface="Cambria Math" panose="02040503050406030204" pitchFamily="18" charset="0"/>
                        <a:ea typeface="Malgun Gothic" panose="020B0503020000020004" pitchFamily="34" charset="-127"/>
                      </a:rPr>
                      <m:t> </m:t>
                    </m:r>
                    <m:r>
                      <m:rPr>
                        <m:sty m:val="p"/>
                      </m:rPr>
                      <a:rPr lang="en-US" sz="1800">
                        <a:solidFill>
                          <a:srgbClr val="080808"/>
                        </a:solidFill>
                        <a:latin typeface="Cambria Math" panose="02040503050406030204" pitchFamily="18" charset="0"/>
                        <a:ea typeface="Malgun Gothic" panose="020B0503020000020004" pitchFamily="34" charset="-127"/>
                      </a:rPr>
                      <m:t>mod</m:t>
                    </m:r>
                    <m:r>
                      <a:rPr lang="en-US" sz="1800" i="1">
                        <a:solidFill>
                          <a:srgbClr val="080808"/>
                        </a:solidFill>
                        <a:latin typeface="Cambria Math" panose="02040503050406030204" pitchFamily="18" charset="0"/>
                        <a:ea typeface="Malgun Gothic" panose="020B0503020000020004" pitchFamily="34" charset="-127"/>
                      </a:rPr>
                      <m:t> </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1</m:t>
                        </m:r>
                      </m:sub>
                    </m:sSub>
                  </m:oMath>
                </a14:m>
                <a:r>
                  <a:rPr lang="en-US" sz="1800" dirty="0">
                    <a:solidFill>
                      <a:srgbClr val="080808"/>
                    </a:solidFill>
                  </a:rPr>
                  <a:t>, </a:t>
                </a:r>
                <a14:m>
                  <m:oMath xmlns:m="http://schemas.openxmlformats.org/officeDocument/2006/math">
                    <m:sSubSup>
                      <m:sSubSupPr>
                        <m:ctrlPr>
                          <a:rPr lang="en-US" sz="1800" i="1">
                            <a:solidFill>
                              <a:srgbClr val="080808"/>
                            </a:solidFill>
                            <a:latin typeface="Cambria Math"/>
                            <a:ea typeface="Malgun Gothic" panose="020B0503020000020004" pitchFamily="34" charset="-127"/>
                          </a:rPr>
                        </m:ctrlPr>
                      </m:sSubSupPr>
                      <m:e>
                        <m:r>
                          <a:rPr lang="en-US" sz="1800" i="1">
                            <a:solidFill>
                              <a:srgbClr val="080808"/>
                            </a:solidFill>
                            <a:latin typeface="Cambria Math" panose="02040503050406030204" pitchFamily="18" charset="0"/>
                            <a:ea typeface="Malgun Gothic" panose="020B0503020000020004" pitchFamily="34" charset="-127"/>
                          </a:rPr>
                          <m:t>𝑛</m:t>
                        </m:r>
                      </m:e>
                      <m:sub>
                        <m:r>
                          <a:rPr lang="en-US" sz="1800" i="1">
                            <a:solidFill>
                              <a:srgbClr val="080808"/>
                            </a:solidFill>
                            <a:latin typeface="Cambria Math" panose="02040503050406030204" pitchFamily="18" charset="0"/>
                            <a:ea typeface="Malgun Gothic" panose="020B0503020000020004" pitchFamily="34" charset="-127"/>
                          </a:rPr>
                          <m:t>2</m:t>
                        </m:r>
                      </m:sub>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bSup>
                    <m:r>
                      <a:rPr lang="en-US" sz="1800" i="1">
                        <a:solidFill>
                          <a:srgbClr val="080808"/>
                        </a:solidFill>
                        <a:latin typeface="Cambria Math" panose="02040503050406030204" pitchFamily="18" charset="0"/>
                        <a:ea typeface="Malgun Gothic" panose="020B0503020000020004" pitchFamily="34" charset="-127"/>
                      </a:rPr>
                      <m:t>=</m:t>
                    </m:r>
                    <m:f>
                      <m:fPr>
                        <m:ctrlPr>
                          <a:rPr lang="en-US" sz="1800" i="1">
                            <a:solidFill>
                              <a:srgbClr val="080808"/>
                            </a:solidFill>
                            <a:latin typeface="Cambria Math"/>
                            <a:ea typeface="Malgun Gothic" panose="020B0503020000020004" pitchFamily="34" charset="-127"/>
                          </a:rPr>
                        </m:ctrlPr>
                      </m:fPr>
                      <m:num>
                        <m:sSup>
                          <m:sSupPr>
                            <m:ctrlPr>
                              <a:rPr lang="en-US" sz="1800" i="1">
                                <a:solidFill>
                                  <a:srgbClr val="080808"/>
                                </a:solidFill>
                                <a:latin typeface="Cambria Math"/>
                                <a:ea typeface="Malgun Gothic" panose="020B0503020000020004" pitchFamily="34" charset="-127"/>
                              </a:rPr>
                            </m:ctrlPr>
                          </m:sSupPr>
                          <m:e>
                            <m:r>
                              <a:rPr lang="en-US" sz="1800" i="1">
                                <a:solidFill>
                                  <a:srgbClr val="080808"/>
                                </a:solidFill>
                                <a:latin typeface="Cambria Math" panose="02040503050406030204" pitchFamily="18" charset="0"/>
                                <a:ea typeface="Malgun Gothic" panose="020B0503020000020004" pitchFamily="34" charset="-127"/>
                              </a:rPr>
                              <m:t>𝑛</m:t>
                            </m:r>
                          </m:e>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p>
                      </m:num>
                      <m:den>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1</m:t>
                            </m:r>
                          </m:sub>
                        </m:sSub>
                      </m:den>
                    </m:f>
                  </m:oMath>
                </a14:m>
                <a:endParaRPr lang="en-US" sz="2000" dirty="0">
                  <a:solidFill>
                    <a:srgbClr val="080808"/>
                  </a:solidFill>
                  <a:ea typeface="Malgun Gothic" panose="020B0503020000020004" pitchFamily="34" charset="-127"/>
                </a:endParaRPr>
              </a:p>
              <a:p>
                <a:r>
                  <a:rPr lang="en-US" sz="2000" dirty="0">
                    <a:solidFill>
                      <a:srgbClr val="080808"/>
                    </a:solidFill>
                    <a:ea typeface="Malgun Gothic" panose="020B0503020000020004" pitchFamily="34" charset="-127"/>
                  </a:rPr>
                  <a:t>Note: to obtain </a:t>
                </a:r>
                <a14:m>
                  <m:oMath xmlns:m="http://schemas.openxmlformats.org/officeDocument/2006/math">
                    <m:sSub>
                      <m:sSubPr>
                        <m:ctrlPr>
                          <a:rPr lang="en-US" sz="2000" i="1" smtClean="0">
                            <a:solidFill>
                              <a:srgbClr val="080808"/>
                            </a:solidFill>
                            <a:latin typeface="Cambria Math"/>
                            <a:ea typeface="Malgun Gothic" panose="020B0503020000020004" pitchFamily="34" charset="-127"/>
                          </a:rPr>
                        </m:ctrlPr>
                      </m:sSubPr>
                      <m:e>
                        <m:r>
                          <a:rPr lang="en-US" sz="2000" i="1">
                            <a:solidFill>
                              <a:srgbClr val="080808"/>
                            </a:solidFill>
                            <a:latin typeface="Cambria Math" panose="02040503050406030204" pitchFamily="18" charset="0"/>
                            <a:ea typeface="Malgun Gothic" panose="020B0503020000020004" pitchFamily="34" charset="-127"/>
                          </a:rPr>
                          <m:t>𝑒</m:t>
                        </m:r>
                      </m:e>
                      <m:sub>
                        <m:r>
                          <a:rPr lang="en-US" sz="2000" i="1">
                            <a:solidFill>
                              <a:srgbClr val="080808"/>
                            </a:solidFill>
                            <a:latin typeface="Cambria Math" panose="02040503050406030204" pitchFamily="18" charset="0"/>
                            <a:ea typeface="Malgun Gothic" panose="020B0503020000020004" pitchFamily="34" charset="-127"/>
                          </a:rPr>
                          <m:t>𝑖</m:t>
                        </m:r>
                      </m:sub>
                    </m:sSub>
                  </m:oMath>
                </a14:m>
                <a:r>
                  <a:rPr lang="en-US" sz="2000" dirty="0">
                    <a:solidFill>
                      <a:srgbClr val="080808"/>
                    </a:solidFill>
                    <a:ea typeface="Malgun Gothic" panose="020B0503020000020004" pitchFamily="34" charset="-127"/>
                  </a:rPr>
                  <a:t>, the following procedure can be used: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𝑠</m:t>
                        </m:r>
                      </m:e>
                      <m:sub>
                        <m:r>
                          <a:rPr lang="en-US" sz="1800">
                            <a:solidFill>
                              <a:srgbClr val="080808"/>
                            </a:solidFill>
                            <a:latin typeface="Cambria Math" panose="02040503050406030204" pitchFamily="18" charset="0"/>
                          </a:rPr>
                          <m:t>−1</m:t>
                        </m:r>
                      </m:sub>
                    </m:sSub>
                    <m:r>
                      <a:rPr lang="en-US" sz="1800">
                        <a:solidFill>
                          <a:srgbClr val="080808"/>
                        </a:solidFill>
                        <a:latin typeface="Cambria Math" panose="02040503050406030204" pitchFamily="18" charset="0"/>
                      </a:rPr>
                      <m:t>=0</m:t>
                    </m:r>
                  </m:oMath>
                </a14:m>
                <a:endParaRPr lang="en-US" sz="1800" dirty="0">
                  <a:solidFill>
                    <a:srgbClr val="080808"/>
                  </a:solidFill>
                </a:endParaRPr>
              </a:p>
              <a:p>
                <a:pPr lvl="1"/>
                <a:r>
                  <a:rPr lang="en-US" sz="1800" dirty="0">
                    <a:solidFill>
                      <a:srgbClr val="080808"/>
                    </a:solidFill>
                    <a:ea typeface="Malgun Gothic" panose="020B0503020000020004" pitchFamily="34" charset="-127"/>
                  </a:rPr>
                  <a:t>Iterate over </a:t>
                </a:r>
                <a14:m>
                  <m:oMath xmlns:m="http://schemas.openxmlformats.org/officeDocument/2006/math">
                    <m:r>
                      <a:rPr lang="en-US" sz="1800" i="1">
                        <a:solidFill>
                          <a:srgbClr val="080808"/>
                        </a:solidFill>
                        <a:latin typeface="Cambria Math" panose="02040503050406030204" pitchFamily="18" charset="0"/>
                      </a:rPr>
                      <m:t>𝑖</m:t>
                    </m:r>
                    <m:r>
                      <a:rPr lang="en-US" sz="1800">
                        <a:solidFill>
                          <a:srgbClr val="080808"/>
                        </a:solidFill>
                        <a:latin typeface="Cambria Math" panose="02040503050406030204" pitchFamily="18" charset="0"/>
                      </a:rPr>
                      <m:t>=0,1,..,</m:t>
                    </m:r>
                    <m:r>
                      <a:rPr lang="en-US" sz="1800" i="1">
                        <a:solidFill>
                          <a:srgbClr val="080808"/>
                        </a:solidFill>
                        <a:latin typeface="Cambria Math" panose="02040503050406030204" pitchFamily="18" charset="0"/>
                      </a:rPr>
                      <m:t>𝐿</m:t>
                    </m:r>
                    <m:r>
                      <a:rPr lang="en-US" sz="1800">
                        <a:solidFill>
                          <a:srgbClr val="080808"/>
                        </a:solidFill>
                        <a:latin typeface="Cambria Math" panose="02040503050406030204" pitchFamily="18" charset="0"/>
                      </a:rPr>
                      <m:t>−1</m:t>
                    </m:r>
                  </m:oMath>
                </a14:m>
                <a:endParaRPr lang="en-US" sz="1800" dirty="0">
                  <a:solidFill>
                    <a:srgbClr val="080808"/>
                  </a:solidFill>
                </a:endParaRPr>
              </a:p>
              <a:p>
                <a:pPr lvl="2"/>
                <a:r>
                  <a:rPr lang="en-US" sz="1800" dirty="0">
                    <a:solidFill>
                      <a:srgbClr val="080808"/>
                    </a:solidFill>
                  </a:rPr>
                  <a:t>Find the largest </a:t>
                </a:r>
                <a14:m>
                  <m:oMath xmlns:m="http://schemas.openxmlformats.org/officeDocument/2006/math">
                    <m:sSup>
                      <m:sSupPr>
                        <m:ctrlPr>
                          <a:rPr lang="en-US" sz="1800" i="1">
                            <a:solidFill>
                              <a:srgbClr val="080808"/>
                            </a:solidFill>
                            <a:latin typeface="Cambria Math"/>
                            <a:ea typeface="Malgun Gothic" panose="020B0503020000020004" pitchFamily="34" charset="-127"/>
                          </a:rPr>
                        </m:ctrlPr>
                      </m:sSupPr>
                      <m:e>
                        <m:r>
                          <a:rPr lang="en-US" sz="1800" i="1">
                            <a:solidFill>
                              <a:srgbClr val="080808"/>
                            </a:solidFill>
                            <a:latin typeface="Cambria Math" panose="02040503050406030204" pitchFamily="18" charset="0"/>
                            <a:ea typeface="Malgun Gothic" panose="020B0503020000020004" pitchFamily="34" charset="-127"/>
                          </a:rPr>
                          <m:t>𝑥</m:t>
                        </m:r>
                      </m:e>
                      <m:sup>
                        <m:r>
                          <a:rPr lang="en-US" sz="1800" i="1">
                            <a:solidFill>
                              <a:srgbClr val="080808"/>
                            </a:solidFill>
                            <a:latin typeface="Cambria Math" panose="02040503050406030204" pitchFamily="18" charset="0"/>
                            <a:ea typeface="Malgun Gothic" panose="020B0503020000020004" pitchFamily="34" charset="-127"/>
                          </a:rPr>
                          <m:t>∗</m:t>
                        </m:r>
                      </m:sup>
                    </m:sSup>
                    <m:r>
                      <a:rPr lang="en-US" sz="1800" i="1">
                        <a:solidFill>
                          <a:srgbClr val="080808"/>
                        </a:solidFill>
                        <a:latin typeface="Cambria Math" panose="02040503050406030204" pitchFamily="18" charset="0"/>
                        <a:ea typeface="Malgun Gothic" panose="020B0503020000020004" pitchFamily="34" charset="-127"/>
                      </a:rPr>
                      <m:t>∈{</m:t>
                    </m:r>
                    <m:r>
                      <a:rPr lang="en-US" sz="1800" i="1" smtClean="0">
                        <a:solidFill>
                          <a:srgbClr val="080808"/>
                        </a:solidFill>
                        <a:latin typeface="Cambria Math" panose="02040503050406030204" pitchFamily="18" charset="0"/>
                        <a:ea typeface="Malgun Gothic" panose="020B0503020000020004" pitchFamily="34" charset="-127"/>
                      </a:rPr>
                      <m:t>𝐿</m:t>
                    </m:r>
                    <m:r>
                      <a:rPr lang="en-US" sz="1800" i="1" smtClean="0">
                        <a:solidFill>
                          <a:srgbClr val="080808"/>
                        </a:solidFill>
                        <a:latin typeface="Cambria Math" panose="02040503050406030204" pitchFamily="18" charset="0"/>
                        <a:ea typeface="Malgun Gothic" panose="020B0503020000020004" pitchFamily="34" charset="-127"/>
                      </a:rPr>
                      <m:t>−1−</m:t>
                    </m:r>
                    <m:r>
                      <a:rPr lang="en-US" sz="1800" i="1" smtClean="0">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1</m:t>
                        </m:r>
                      </m:sub>
                    </m:sSub>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2</m:t>
                        </m:r>
                      </m:sub>
                    </m:sSub>
                    <m:r>
                      <a:rPr lang="en-US" sz="1800" i="1">
                        <a:solidFill>
                          <a:srgbClr val="080808"/>
                        </a:solidFill>
                        <a:latin typeface="Cambria Math" panose="02040503050406030204" pitchFamily="18" charset="0"/>
                        <a:ea typeface="Malgun Gothic" panose="020B0503020000020004" pitchFamily="34" charset="-127"/>
                      </a:rPr>
                      <m:t>−1</m:t>
                    </m:r>
                    <m:r>
                      <a:rPr lang="en-US" sz="1800" i="1" smtClean="0">
                        <a:solidFill>
                          <a:srgbClr val="080808"/>
                        </a:solidFill>
                        <a:latin typeface="Cambria Math" panose="02040503050406030204" pitchFamily="18" charset="0"/>
                        <a:ea typeface="Malgun Gothic" panose="020B0503020000020004" pitchFamily="34" charset="-127"/>
                      </a:rPr>
                      <m:t>−</m:t>
                    </m:r>
                    <m:r>
                      <a:rPr lang="en-US" sz="1800" i="1" smtClean="0">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oMath>
                </a14:m>
                <a:r>
                  <a:rPr lang="en-US" sz="1800" dirty="0">
                    <a:solidFill>
                      <a:srgbClr val="080808"/>
                    </a:solidFill>
                  </a:rPr>
                  <a:t> s. t. </a:t>
                </a:r>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a:solidFill>
                              <a:srgbClr val="080808"/>
                            </a:solidFill>
                            <a:latin typeface="Cambria Math" panose="02040503050406030204" pitchFamily="18" charset="0"/>
                            <a:ea typeface="Malgun Gothic" panose="020B0503020000020004" pitchFamily="34" charset="-127"/>
                          </a:rPr>
                          <m:t>𝑖</m:t>
                        </m:r>
                      </m:e>
                      <m:sub>
                        <m:r>
                          <a:rPr lang="en-US" sz="1800">
                            <a:solidFill>
                              <a:srgbClr val="080808"/>
                            </a:solidFill>
                            <a:latin typeface="Cambria Math" panose="02040503050406030204" pitchFamily="18" charset="0"/>
                            <a:ea typeface="Malgun Gothic" panose="020B0503020000020004" pitchFamily="34" charset="-127"/>
                          </a:rPr>
                          <m:t>1,2</m:t>
                        </m:r>
                      </m:sub>
                    </m:sSub>
                    <m:r>
                      <a:rPr lang="en-US" sz="1800">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a:solidFill>
                              <a:srgbClr val="080808"/>
                            </a:solidFill>
                            <a:latin typeface="Cambria Math" panose="02040503050406030204" pitchFamily="18" charset="0"/>
                            <a:ea typeface="Malgun Gothic" panose="020B0503020000020004" pitchFamily="34" charset="-127"/>
                          </a:rPr>
                          <m:t>𝑠</m:t>
                        </m:r>
                      </m:e>
                      <m:sub>
                        <m:r>
                          <a:rPr lang="en-US" sz="1800">
                            <a:solidFill>
                              <a:srgbClr val="080808"/>
                            </a:solidFill>
                            <a:latin typeface="Cambria Math" panose="02040503050406030204" pitchFamily="18" charset="0"/>
                            <a:ea typeface="Malgun Gothic" panose="020B0503020000020004" pitchFamily="34" charset="-127"/>
                          </a:rPr>
                          <m:t>𝑖</m:t>
                        </m:r>
                        <m:r>
                          <a:rPr lang="en-US" sz="1800">
                            <a:solidFill>
                              <a:srgbClr val="080808"/>
                            </a:solidFill>
                            <a:latin typeface="Cambria Math" panose="02040503050406030204" pitchFamily="18" charset="0"/>
                            <a:ea typeface="Malgun Gothic" panose="020B0503020000020004" pitchFamily="34" charset="-127"/>
                          </a:rPr>
                          <m:t>−1</m:t>
                        </m:r>
                      </m:sub>
                    </m:sSub>
                    <m:r>
                      <a:rPr lang="en-US" sz="1800" smtClean="0">
                        <a:solidFill>
                          <a:srgbClr val="080808"/>
                        </a:solidFill>
                        <a:latin typeface="Cambria Math" panose="02040503050406030204" pitchFamily="18" charset="0"/>
                        <a:ea typeface="Malgun Gothic" panose="020B0503020000020004" pitchFamily="34" charset="-127"/>
                      </a:rPr>
                      <m:t>≥</m:t>
                    </m:r>
                    <m:r>
                      <a:rPr lang="en-US" sz="1800">
                        <a:solidFill>
                          <a:srgbClr val="080808"/>
                        </a:solidFill>
                        <a:latin typeface="Cambria Math" panose="02040503050406030204" pitchFamily="18" charset="0"/>
                        <a:ea typeface="Malgun Gothic" panose="020B0503020000020004" pitchFamily="34" charset="-127"/>
                      </a:rPr>
                      <m:t>𝐶</m:t>
                    </m:r>
                    <m:r>
                      <a:rPr lang="en-US" sz="1800">
                        <a:solidFill>
                          <a:srgbClr val="080808"/>
                        </a:solidFill>
                        <a:latin typeface="Cambria Math" panose="02040503050406030204" pitchFamily="18" charset="0"/>
                        <a:ea typeface="Malgun Gothic" panose="020B0503020000020004" pitchFamily="34" charset="-127"/>
                      </a:rPr>
                      <m:t>(</m:t>
                    </m:r>
                    <m:sSup>
                      <m:sSupPr>
                        <m:ctrlPr>
                          <a:rPr lang="en-US" sz="1800" i="1">
                            <a:solidFill>
                              <a:srgbClr val="080808"/>
                            </a:solidFill>
                            <a:latin typeface="Cambria Math"/>
                            <a:ea typeface="Malgun Gothic" panose="020B0503020000020004" pitchFamily="34" charset="-127"/>
                          </a:rPr>
                        </m:ctrlPr>
                      </m:sSupPr>
                      <m:e>
                        <m:r>
                          <a:rPr lang="en-US" sz="1800">
                            <a:solidFill>
                              <a:srgbClr val="080808"/>
                            </a:solidFill>
                            <a:latin typeface="Cambria Math" panose="02040503050406030204" pitchFamily="18" charset="0"/>
                            <a:ea typeface="Malgun Gothic" panose="020B0503020000020004" pitchFamily="34" charset="-127"/>
                          </a:rPr>
                          <m:t>𝑥</m:t>
                        </m:r>
                      </m:e>
                      <m:sup>
                        <m:r>
                          <a:rPr lang="en-US" sz="1800">
                            <a:solidFill>
                              <a:srgbClr val="080808"/>
                            </a:solidFill>
                            <a:latin typeface="Cambria Math" panose="02040503050406030204" pitchFamily="18" charset="0"/>
                            <a:ea typeface="Malgun Gothic" panose="020B0503020000020004" pitchFamily="34" charset="-127"/>
                          </a:rPr>
                          <m:t>∗</m:t>
                        </m:r>
                      </m:sup>
                    </m:sSup>
                    <m:r>
                      <a:rPr lang="en-US" sz="1800">
                        <a:solidFill>
                          <a:srgbClr val="080808"/>
                        </a:solidFill>
                        <a:latin typeface="Cambria Math" panose="02040503050406030204" pitchFamily="18" charset="0"/>
                        <a:ea typeface="Malgun Gothic" panose="020B0503020000020004" pitchFamily="34" charset="-127"/>
                      </a:rPr>
                      <m:t>,</m:t>
                    </m:r>
                    <m:r>
                      <a:rPr lang="en-US" sz="1800">
                        <a:solidFill>
                          <a:srgbClr val="080808"/>
                        </a:solidFill>
                        <a:latin typeface="Cambria Math" panose="02040503050406030204" pitchFamily="18" charset="0"/>
                        <a:ea typeface="Malgun Gothic" panose="020B0503020000020004" pitchFamily="34" charset="-127"/>
                      </a:rPr>
                      <m:t>𝐿</m:t>
                    </m:r>
                    <m:r>
                      <a:rPr lang="en-US" sz="1800">
                        <a:solidFill>
                          <a:srgbClr val="080808"/>
                        </a:solidFill>
                        <a:latin typeface="Cambria Math" panose="02040503050406030204" pitchFamily="18" charset="0"/>
                        <a:ea typeface="Malgun Gothic" panose="020B0503020000020004" pitchFamily="34" charset="-127"/>
                      </a:rPr>
                      <m:t>−</m:t>
                    </m:r>
                    <m:r>
                      <a:rPr lang="en-US" sz="1800">
                        <a:solidFill>
                          <a:srgbClr val="080808"/>
                        </a:solidFill>
                        <a:latin typeface="Cambria Math" panose="02040503050406030204" pitchFamily="18" charset="0"/>
                        <a:ea typeface="Malgun Gothic" panose="020B0503020000020004" pitchFamily="34" charset="-127"/>
                      </a:rPr>
                      <m:t>𝑖</m:t>
                    </m:r>
                    <m:r>
                      <a:rPr lang="en-US" sz="1800">
                        <a:solidFill>
                          <a:srgbClr val="080808"/>
                        </a:solidFill>
                        <a:latin typeface="Cambria Math" panose="02040503050406030204" pitchFamily="18" charset="0"/>
                        <a:ea typeface="Malgun Gothic" panose="020B0503020000020004" pitchFamily="34" charset="-127"/>
                      </a:rPr>
                      <m:t>)</m:t>
                    </m:r>
                  </m:oMath>
                </a14:m>
                <a:endParaRPr lang="en-US" sz="1800" dirty="0">
                  <a:solidFill>
                    <a:srgbClr val="080808"/>
                  </a:solidFill>
                  <a:latin typeface="Cambria Math" panose="02040503050406030204" pitchFamily="18" charset="0"/>
                  <a:ea typeface="Malgun Gothic" panose="020B0503020000020004" pitchFamily="34" charset="-127"/>
                </a:endParaRPr>
              </a:p>
              <a:p>
                <a:pPr lvl="2"/>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𝑒</m:t>
                        </m:r>
                      </m:e>
                      <m:sub>
                        <m:r>
                          <a:rPr lang="en-US" sz="1800" i="1">
                            <a:solidFill>
                              <a:srgbClr val="080808"/>
                            </a:solidFill>
                            <a:latin typeface="Cambria Math" panose="02040503050406030204" pitchFamily="18" charset="0"/>
                            <a:ea typeface="Malgun Gothic" panose="020B0503020000020004" pitchFamily="34" charset="-127"/>
                          </a:rPr>
                          <m:t>𝑖</m:t>
                        </m:r>
                      </m:sub>
                    </m:sSub>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𝐶</m:t>
                    </m:r>
                    <m:r>
                      <a:rPr lang="en-US" sz="1800" i="1">
                        <a:solidFill>
                          <a:srgbClr val="080808"/>
                        </a:solidFill>
                        <a:latin typeface="Cambria Math" panose="02040503050406030204" pitchFamily="18" charset="0"/>
                        <a:ea typeface="Malgun Gothic" panose="020B0503020000020004" pitchFamily="34" charset="-127"/>
                      </a:rPr>
                      <m:t>(</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𝑥</m:t>
                        </m:r>
                      </m:e>
                      <m:sup>
                        <m:r>
                          <a:rPr lang="en-US" sz="1800" i="1">
                            <a:solidFill>
                              <a:srgbClr val="080808"/>
                            </a:solidFill>
                            <a:latin typeface="Cambria Math" panose="02040503050406030204" pitchFamily="18" charset="0"/>
                          </a:rPr>
                          <m:t>∗</m:t>
                        </m:r>
                      </m:sup>
                    </m:sSup>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𝐿</m:t>
                    </m:r>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𝑖</m:t>
                    </m:r>
                    <m:r>
                      <a:rPr lang="en-US" sz="1800" i="1">
                        <a:solidFill>
                          <a:srgbClr val="080808"/>
                        </a:solidFill>
                        <a:latin typeface="Cambria Math" panose="02040503050406030204" pitchFamily="18" charset="0"/>
                      </a:rPr>
                      <m:t>)</m:t>
                    </m:r>
                  </m:oMath>
                </a14:m>
                <a:r>
                  <a:rPr lang="en-US" sz="1800" dirty="0">
                    <a:solidFill>
                      <a:srgbClr val="080808"/>
                    </a:solidFill>
                  </a:rPr>
                  <a:t>, </a:t>
                </a:r>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𝑠</m:t>
                        </m:r>
                      </m:e>
                      <m:sub>
                        <m:r>
                          <a:rPr lang="en-US" sz="1800" i="1">
                            <a:solidFill>
                              <a:srgbClr val="080808"/>
                            </a:solidFill>
                            <a:latin typeface="Cambria Math" panose="02040503050406030204" pitchFamily="18" charset="0"/>
                            <a:ea typeface="Malgun Gothic" panose="020B0503020000020004" pitchFamily="34" charset="-127"/>
                          </a:rPr>
                          <m:t>𝑖</m:t>
                        </m:r>
                      </m:sub>
                    </m:sSub>
                    <m:r>
                      <a:rPr lang="en-US" sz="1800" i="1">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𝑠</m:t>
                        </m:r>
                      </m:e>
                      <m:sub>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−1</m:t>
                        </m:r>
                      </m:sub>
                    </m:sSub>
                    <m:r>
                      <a:rPr lang="en-US" sz="1800" i="1">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𝑒</m:t>
                        </m:r>
                      </m:e>
                      <m:sub>
                        <m:r>
                          <a:rPr lang="en-US" sz="1800" i="1">
                            <a:solidFill>
                              <a:srgbClr val="080808"/>
                            </a:solidFill>
                            <a:latin typeface="Cambria Math" panose="02040503050406030204" pitchFamily="18" charset="0"/>
                            <a:ea typeface="Malgun Gothic" panose="020B0503020000020004" pitchFamily="34" charset="-127"/>
                          </a:rPr>
                          <m:t>𝑖</m:t>
                        </m:r>
                      </m:sub>
                    </m:sSub>
                  </m:oMath>
                </a14:m>
                <a:r>
                  <a:rPr lang="en-US" sz="1800" dirty="0">
                    <a:solidFill>
                      <a:srgbClr val="080808"/>
                    </a:solidFill>
                  </a:rPr>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69065" y="878889"/>
                <a:ext cx="9192185" cy="5645736"/>
              </a:xfrm>
              <a:blipFill rotWithShape="1">
                <a:blip r:embed="rId3"/>
                <a:stretch>
                  <a:fillRect l="-796" t="-1296"/>
                </a:stretch>
              </a:blipFill>
            </p:spPr>
            <p:txBody>
              <a:bodyPr/>
              <a:lstStyle/>
              <a:p>
                <a:r>
                  <a:rPr lang="en-US">
                    <a:noFill/>
                  </a:rPr>
                  <a:t> </a:t>
                </a:r>
              </a:p>
            </p:txBody>
          </p:sp>
        </mc:Fallback>
      </mc:AlternateContent>
      <p:pic>
        <p:nvPicPr>
          <p:cNvPr id="1109" name="Picture 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4808" y="2260571"/>
            <a:ext cx="2910454" cy="251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9454714" y="4932762"/>
            <a:ext cx="2441359" cy="338554"/>
          </a:xfrm>
          <a:prstGeom prst="rect">
            <a:avLst/>
          </a:prstGeom>
          <a:noFill/>
        </p:spPr>
        <p:txBody>
          <a:bodyPr wrap="square" rtlCol="0">
            <a:spAutoFit/>
          </a:bodyPr>
          <a:lstStyle/>
          <a:p>
            <a:pPr algn="ctr"/>
            <a:r>
              <a:rPr lang="en-US" sz="1600" dirty="0"/>
              <a:t>Example of beam sorting</a:t>
            </a:r>
          </a:p>
        </p:txBody>
      </p:sp>
    </p:spTree>
    <p:extLst>
      <p:ext uri="{BB962C8B-B14F-4D97-AF65-F5344CB8AC3E}">
        <p14:creationId xmlns:p14="http://schemas.microsoft.com/office/powerpoint/2010/main" val="3457581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10" y="126384"/>
            <a:ext cx="8229600" cy="609600"/>
          </a:xfrm>
        </p:spPr>
        <p:txBody>
          <a:bodyPr>
            <a:noAutofit/>
          </a:bodyPr>
          <a:lstStyle/>
          <a:p>
            <a:r>
              <a:rPr lang="en-US" sz="2800" b="1" dirty="0"/>
              <a:t>Type II overhead reduction</a:t>
            </a:r>
            <a:endParaRPr lang="en-US" sz="2800" dirty="0"/>
          </a:p>
        </p:txBody>
      </p:sp>
      <p:sp>
        <p:nvSpPr>
          <p:cNvPr id="3" name="Content Placeholder 2"/>
          <p:cNvSpPr>
            <a:spLocks noGrp="1"/>
          </p:cNvSpPr>
          <p:nvPr>
            <p:ph idx="1"/>
          </p:nvPr>
        </p:nvSpPr>
        <p:spPr>
          <a:xfrm>
            <a:off x="591015" y="867747"/>
            <a:ext cx="10972800" cy="5421086"/>
          </a:xfrm>
        </p:spPr>
        <p:txBody>
          <a:bodyPr>
            <a:noAutofit/>
          </a:bodyPr>
          <a:lstStyle/>
          <a:p>
            <a:pPr>
              <a:spcBef>
                <a:spcPts val="0"/>
              </a:spcBef>
              <a:spcAft>
                <a:spcPts val="600"/>
              </a:spcAft>
              <a:buFont typeface="Arial" panose="020B0604020202020204" pitchFamily="34" charset="0"/>
              <a:buChar char="•"/>
            </a:pPr>
            <a:r>
              <a:rPr lang="en-US" sz="1600" dirty="0">
                <a:solidFill>
                  <a:srgbClr val="080808"/>
                </a:solidFill>
              </a:rPr>
              <a:t>Background:</a:t>
            </a:r>
          </a:p>
          <a:p>
            <a:pPr lvl="1">
              <a:spcBef>
                <a:spcPts val="0"/>
              </a:spcBef>
              <a:spcAft>
                <a:spcPts val="600"/>
              </a:spcAft>
              <a:buFont typeface="Arial" panose="020B0604020202020204" pitchFamily="34" charset="0"/>
              <a:buChar char="•"/>
            </a:pPr>
            <a:r>
              <a:rPr lang="en-US" sz="1600" dirty="0">
                <a:solidFill>
                  <a:srgbClr val="080808"/>
                </a:solidFill>
              </a:rPr>
              <a:t>The Type II NR codebook was agreed at RAN1#89 as described in R1</a:t>
            </a:r>
            <a:r>
              <a:rPr lang="en-US" sz="1600" dirty="0">
                <a:solidFill>
                  <a:srgbClr val="080808"/>
                </a:solidFill>
                <a:ea typeface="Nokia Pure Text Light" panose="020B0304040602060303" pitchFamily="34" charset="0"/>
                <a:cs typeface="Nokia Pure Text Light" panose="020B0304040602060303" pitchFamily="34" charset="0"/>
              </a:rPr>
              <a:t>‑</a:t>
            </a:r>
            <a:r>
              <a:rPr lang="en-US" sz="1600" dirty="0">
                <a:solidFill>
                  <a:srgbClr val="080808"/>
                </a:solidFill>
              </a:rPr>
              <a:t>1709232</a:t>
            </a:r>
          </a:p>
          <a:p>
            <a:pPr lvl="1">
              <a:spcBef>
                <a:spcPts val="0"/>
              </a:spcBef>
              <a:spcAft>
                <a:spcPts val="600"/>
              </a:spcAft>
              <a:buFont typeface="Arial" panose="020B0604020202020204" pitchFamily="34" charset="0"/>
              <a:buChar char="•"/>
            </a:pPr>
            <a:r>
              <a:rPr lang="en-US" sz="1600" dirty="0">
                <a:solidFill>
                  <a:srgbClr val="080808"/>
                </a:solidFill>
              </a:rPr>
              <a:t>The agreement includes the following in reference to the wideband (WB) amplitude feedback:</a:t>
            </a:r>
          </a:p>
          <a:p>
            <a:pPr lvl="2">
              <a:spcBef>
                <a:spcPts val="0"/>
              </a:spcBef>
              <a:spcAft>
                <a:spcPts val="600"/>
              </a:spcAft>
              <a:buFont typeface="Courier New" panose="02070309020205020404" pitchFamily="49" charset="0"/>
              <a:buChar char="o"/>
            </a:pPr>
            <a:r>
              <a:rPr lang="en-US" sz="1600" dirty="0">
                <a:solidFill>
                  <a:srgbClr val="080808"/>
                </a:solidFill>
              </a:rPr>
              <a:t>PMI payload can vary depending on whether an amplitude is zero or not</a:t>
            </a:r>
          </a:p>
          <a:p>
            <a:pPr lvl="3">
              <a:spcBef>
                <a:spcPts val="0"/>
              </a:spcBef>
              <a:spcAft>
                <a:spcPts val="600"/>
              </a:spcAft>
              <a:buFont typeface="Wingdings" panose="05000000000000000000" pitchFamily="2" charset="2"/>
              <a:buChar char="§"/>
            </a:pPr>
            <a:r>
              <a:rPr lang="en-US" sz="1600" dirty="0">
                <a:solidFill>
                  <a:srgbClr val="080808"/>
                </a:solidFill>
              </a:rPr>
              <a:t>Details are FFS</a:t>
            </a:r>
          </a:p>
          <a:p>
            <a:pPr lvl="1">
              <a:spcBef>
                <a:spcPts val="0"/>
              </a:spcBef>
              <a:spcAft>
                <a:spcPts val="600"/>
              </a:spcAft>
              <a:buFont typeface="Arial" panose="020B0604020202020204" pitchFamily="34" charset="0"/>
              <a:buChar char="•"/>
            </a:pPr>
            <a:r>
              <a:rPr lang="en-US" sz="1600" dirty="0">
                <a:solidFill>
                  <a:srgbClr val="080808"/>
                </a:solidFill>
              </a:rPr>
              <a:t>This WF proposes the details for achieving the reduced payload, where the payload reduction occurs in the feedback of subband (SB) differential amplitude and subband phase.</a:t>
            </a:r>
          </a:p>
          <a:p>
            <a:pPr lvl="2">
              <a:spcBef>
                <a:spcPts val="0"/>
              </a:spcBef>
              <a:spcAft>
                <a:spcPts val="600"/>
              </a:spcAft>
              <a:buClr>
                <a:srgbClr val="58585A"/>
              </a:buClr>
              <a:buFont typeface="Courier New" panose="02070309020205020404" pitchFamily="49" charset="0"/>
              <a:buChar char="o"/>
            </a:pPr>
            <a:r>
              <a:rPr lang="en-US" sz="1600" dirty="0">
                <a:solidFill>
                  <a:srgbClr val="080808"/>
                </a:solidFill>
              </a:rPr>
              <a:t>A detailed description of the rationale behind the proposal can be found in R1-1716505</a:t>
            </a:r>
          </a:p>
          <a:p>
            <a:pPr>
              <a:spcBef>
                <a:spcPts val="0"/>
              </a:spcBef>
              <a:spcAft>
                <a:spcPts val="600"/>
              </a:spcAft>
              <a:buClr>
                <a:srgbClr val="58585A"/>
              </a:buClr>
              <a:buFont typeface="Arial" panose="020B0604020202020204" pitchFamily="34" charset="0"/>
              <a:buChar char="•"/>
            </a:pPr>
            <a:endParaRPr lang="en-US" sz="2000" dirty="0">
              <a:solidFill>
                <a:srgbClr val="080808"/>
              </a:solidFill>
            </a:endParaRPr>
          </a:p>
          <a:p>
            <a:pPr>
              <a:buFont typeface="Arial" panose="020B0604020202020204" pitchFamily="34" charset="0"/>
              <a:buChar char="•"/>
            </a:pPr>
            <a:r>
              <a:rPr kumimoji="1" lang="en-US" altLang="zh-CN" sz="2000" dirty="0">
                <a:solidFill>
                  <a:srgbClr val="080808"/>
                </a:solidFill>
              </a:rPr>
              <a:t>Proposal: For coefficients where the reported wideband amplitude is zero, the corresponding subband amplitude (if configured) and phase coefficients are not reported, with details defined on the next two slides.</a:t>
            </a:r>
          </a:p>
          <a:p>
            <a:pPr lvl="1"/>
            <a:r>
              <a:rPr kumimoji="1" lang="en-US" altLang="zh-CN" dirty="0">
                <a:solidFill>
                  <a:srgbClr val="080808"/>
                </a:solidFill>
              </a:rPr>
              <a:t>Apply the proposal to the NR Type II single-panel codebook and the NR Type II codebook for beamformed CSI-RS.</a:t>
            </a:r>
            <a:endParaRPr kumimoji="1" lang="zh-CN" altLang="en-US" dirty="0">
              <a:solidFill>
                <a:srgbClr val="080808"/>
              </a:solidFill>
            </a:endParaRPr>
          </a:p>
          <a:p>
            <a:pPr marL="0" indent="0">
              <a:spcBef>
                <a:spcPts val="0"/>
              </a:spcBef>
              <a:spcAft>
                <a:spcPts val="600"/>
              </a:spcAft>
              <a:buClr>
                <a:srgbClr val="58585A"/>
              </a:buClr>
              <a:buNone/>
            </a:pPr>
            <a:endParaRPr lang="en-US" dirty="0">
              <a:solidFill>
                <a:srgbClr val="080808"/>
              </a:solidFill>
            </a:endParaRPr>
          </a:p>
        </p:txBody>
      </p:sp>
    </p:spTree>
    <p:extLst>
      <p:ext uri="{BB962C8B-B14F-4D97-AF65-F5344CB8AC3E}">
        <p14:creationId xmlns:p14="http://schemas.microsoft.com/office/powerpoint/2010/main" val="21406821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337351" y="691925"/>
                <a:ext cx="11520897" cy="5575704"/>
              </a:xfrm>
            </p:spPr>
            <p:txBody>
              <a:bodyPr/>
              <a:lstStyle/>
              <a:p>
                <a:r>
                  <a:rPr lang="en-US" sz="1800" dirty="0">
                    <a:solidFill>
                      <a:srgbClr val="080808"/>
                    </a:solidFill>
                  </a:rPr>
                  <a:t>Support RI restriction</a:t>
                </a:r>
              </a:p>
              <a:p>
                <a:r>
                  <a:rPr lang="en-US" sz="1800" dirty="0">
                    <a:solidFill>
                      <a:srgbClr val="080808"/>
                    </a:solidFill>
                  </a:rPr>
                  <a:t>Support DFT beam restriction based on DFT beam groups </a:t>
                </a:r>
              </a:p>
              <a:p>
                <a:pPr lvl="1"/>
                <a:r>
                  <a:rPr lang="en-US" sz="1800" dirty="0">
                    <a:solidFill>
                      <a:srgbClr val="080808"/>
                    </a:solidFill>
                  </a:rPr>
                  <a:t>Partition </a:t>
                </a:r>
                <a14:m>
                  <m:oMath xmlns:m="http://schemas.openxmlformats.org/officeDocument/2006/math">
                    <m:sSub>
                      <m:sSubPr>
                        <m:ctrlPr>
                          <a:rPr lang="en-US" sz="1800" b="0" i="1" dirty="0" smtClean="0">
                            <a:solidFill>
                              <a:srgbClr val="080808"/>
                            </a:solidFill>
                            <a:latin typeface="Cambria Math"/>
                          </a:rPr>
                        </m:ctrlPr>
                      </m:sSubPr>
                      <m:e>
                        <m:r>
                          <a:rPr lang="en-US" sz="1800" i="1" dirty="0" smtClean="0">
                            <a:solidFill>
                              <a:srgbClr val="080808"/>
                            </a:solidFill>
                            <a:latin typeface="Cambria Math" panose="02040503050406030204" pitchFamily="18" charset="0"/>
                          </a:rPr>
                          <m:t>𝑁</m:t>
                        </m:r>
                      </m:e>
                      <m:sub>
                        <m:r>
                          <a:rPr lang="en-US" sz="1800" i="1" dirty="0" smtClean="0">
                            <a:solidFill>
                              <a:srgbClr val="080808"/>
                            </a:solidFill>
                            <a:latin typeface="Cambria Math" panose="02040503050406030204" pitchFamily="18" charset="0"/>
                          </a:rPr>
                          <m:t>1</m:t>
                        </m:r>
                      </m:sub>
                    </m:sSub>
                    <m:sSub>
                      <m:sSubPr>
                        <m:ctrlPr>
                          <a:rPr lang="en-US" sz="1800" b="0" i="1" dirty="0" smtClean="0">
                            <a:solidFill>
                              <a:srgbClr val="080808"/>
                            </a:solidFill>
                            <a:latin typeface="Cambria Math"/>
                          </a:rPr>
                        </m:ctrlPr>
                      </m:sSubPr>
                      <m:e>
                        <m:r>
                          <a:rPr lang="en-US" sz="1800" i="1" dirty="0" smtClean="0">
                            <a:solidFill>
                              <a:srgbClr val="080808"/>
                            </a:solidFill>
                            <a:latin typeface="Cambria Math" panose="02040503050406030204" pitchFamily="18" charset="0"/>
                          </a:rPr>
                          <m:t>𝑁</m:t>
                        </m:r>
                      </m:e>
                      <m:sub>
                        <m:r>
                          <a:rPr lang="en-US" sz="1800" i="1" dirty="0" smtClean="0">
                            <a:solidFill>
                              <a:srgbClr val="080808"/>
                            </a:solidFill>
                            <a:latin typeface="Cambria Math" panose="02040503050406030204" pitchFamily="18" charset="0"/>
                          </a:rPr>
                          <m:t>2</m:t>
                        </m:r>
                      </m:sub>
                    </m:sSub>
                    <m:sSub>
                      <m:sSubPr>
                        <m:ctrlPr>
                          <a:rPr lang="en-US" sz="1800" b="0" i="1" dirty="0" smtClean="0">
                            <a:solidFill>
                              <a:srgbClr val="080808"/>
                            </a:solidFill>
                            <a:latin typeface="Cambria Math"/>
                          </a:rPr>
                        </m:ctrlPr>
                      </m:sSubPr>
                      <m:e>
                        <m:r>
                          <a:rPr lang="en-US" sz="1800" i="1" dirty="0" smtClean="0">
                            <a:solidFill>
                              <a:srgbClr val="080808"/>
                            </a:solidFill>
                            <a:latin typeface="Cambria Math" panose="02040503050406030204" pitchFamily="18" charset="0"/>
                          </a:rPr>
                          <m:t>𝑂</m:t>
                        </m:r>
                      </m:e>
                      <m:sub>
                        <m:r>
                          <a:rPr lang="en-US" sz="1800" i="1" dirty="0" smtClean="0">
                            <a:solidFill>
                              <a:srgbClr val="080808"/>
                            </a:solidFill>
                            <a:latin typeface="Cambria Math" panose="02040503050406030204" pitchFamily="18" charset="0"/>
                          </a:rPr>
                          <m:t>1</m:t>
                        </m:r>
                      </m:sub>
                    </m:sSub>
                    <m:sSub>
                      <m:sSubPr>
                        <m:ctrlPr>
                          <a:rPr lang="en-US" sz="1800" b="0" i="1" dirty="0" smtClean="0">
                            <a:solidFill>
                              <a:srgbClr val="080808"/>
                            </a:solidFill>
                            <a:latin typeface="Cambria Math"/>
                          </a:rPr>
                        </m:ctrlPr>
                      </m:sSubPr>
                      <m:e>
                        <m:r>
                          <a:rPr lang="en-US" sz="1800" i="1" dirty="0" smtClean="0">
                            <a:solidFill>
                              <a:srgbClr val="080808"/>
                            </a:solidFill>
                            <a:latin typeface="Cambria Math" panose="02040503050406030204" pitchFamily="18" charset="0"/>
                          </a:rPr>
                          <m:t>𝑂</m:t>
                        </m:r>
                      </m:e>
                      <m:sub>
                        <m:r>
                          <a:rPr lang="en-US" sz="1800" i="1" dirty="0" smtClean="0">
                            <a:solidFill>
                              <a:srgbClr val="080808"/>
                            </a:solidFill>
                            <a:latin typeface="Cambria Math" panose="02040503050406030204" pitchFamily="18" charset="0"/>
                          </a:rPr>
                          <m:t>2</m:t>
                        </m:r>
                      </m:sub>
                    </m:sSub>
                  </m:oMath>
                </a14:m>
                <a:r>
                  <a:rPr lang="en-US" sz="1800" dirty="0">
                    <a:solidFill>
                      <a:srgbClr val="080808"/>
                    </a:solidFill>
                  </a:rPr>
                  <a:t> DFT beams into </a:t>
                </a:r>
                <a14:m>
                  <m:oMath xmlns:m="http://schemas.openxmlformats.org/officeDocument/2006/math">
                    <m:sSub>
                      <m:sSubPr>
                        <m:ctrlPr>
                          <a:rPr lang="sv-SE" sz="1800" b="0" i="1" smtClean="0">
                            <a:solidFill>
                              <a:srgbClr val="080808"/>
                            </a:solidFill>
                            <a:latin typeface="Cambria Math"/>
                          </a:rPr>
                        </m:ctrlPr>
                      </m:sSubPr>
                      <m:e>
                        <m:r>
                          <a:rPr lang="sv-SE" sz="1800" b="0" i="1" smtClean="0">
                            <a:solidFill>
                              <a:srgbClr val="080808"/>
                            </a:solidFill>
                            <a:latin typeface="Cambria Math" panose="02040503050406030204" pitchFamily="18" charset="0"/>
                          </a:rPr>
                          <m:t>𝑂</m:t>
                        </m:r>
                      </m:e>
                      <m:sub>
                        <m:r>
                          <a:rPr lang="sv-SE" sz="1800" b="0" i="1" smtClean="0">
                            <a:solidFill>
                              <a:srgbClr val="080808"/>
                            </a:solidFill>
                            <a:latin typeface="Cambria Math" panose="02040503050406030204" pitchFamily="18" charset="0"/>
                          </a:rPr>
                          <m:t>1</m:t>
                        </m:r>
                      </m:sub>
                    </m:sSub>
                    <m:sSub>
                      <m:sSubPr>
                        <m:ctrlPr>
                          <a:rPr lang="sv-SE" sz="1800" b="0" i="1" smtClean="0">
                            <a:solidFill>
                              <a:srgbClr val="080808"/>
                            </a:solidFill>
                            <a:latin typeface="Cambria Math"/>
                          </a:rPr>
                        </m:ctrlPr>
                      </m:sSubPr>
                      <m:e>
                        <m:r>
                          <a:rPr lang="sv-SE" sz="1800" b="0" i="1" smtClean="0">
                            <a:solidFill>
                              <a:srgbClr val="080808"/>
                            </a:solidFill>
                            <a:latin typeface="Cambria Math" panose="02040503050406030204" pitchFamily="18" charset="0"/>
                          </a:rPr>
                          <m:t>𝑂</m:t>
                        </m:r>
                      </m:e>
                      <m:sub>
                        <m:r>
                          <a:rPr lang="sv-SE" sz="1800" b="0" i="1" smtClean="0">
                            <a:solidFill>
                              <a:srgbClr val="080808"/>
                            </a:solidFill>
                            <a:latin typeface="Cambria Math" panose="02040503050406030204" pitchFamily="18" charset="0"/>
                          </a:rPr>
                          <m:t>2</m:t>
                        </m:r>
                      </m:sub>
                    </m:sSub>
                  </m:oMath>
                </a14:m>
                <a:r>
                  <a:rPr lang="en-US" sz="1800" dirty="0">
                    <a:solidFill>
                      <a:srgbClr val="080808"/>
                    </a:solidFill>
                  </a:rPr>
                  <a:t> beam groups </a:t>
                </a:r>
                <a14:m>
                  <m:oMath xmlns:m="http://schemas.openxmlformats.org/officeDocument/2006/math">
                    <m:r>
                      <a:rPr lang="en-US" sz="1800" i="1">
                        <a:solidFill>
                          <a:srgbClr val="080808"/>
                        </a:solidFill>
                        <a:latin typeface="Cambria Math" panose="02040503050406030204" pitchFamily="18" charset="0"/>
                      </a:rPr>
                      <m:t>𝐺</m:t>
                    </m:r>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e>
                    </m:d>
                  </m:oMath>
                </a14:m>
                <a:r>
                  <a:rPr lang="en-US" sz="1800" dirty="0">
                    <a:solidFill>
                      <a:srgbClr val="080808"/>
                    </a:solidFill>
                  </a:rPr>
                  <a:t> comprising </a:t>
                </a:r>
                <a14:m>
                  <m:oMath xmlns:m="http://schemas.openxmlformats.org/officeDocument/2006/math">
                    <m:r>
                      <a:rPr lang="en-US" sz="1800" i="1" dirty="0" smtClean="0">
                        <a:solidFill>
                          <a:srgbClr val="080808"/>
                        </a:solidFill>
                        <a:latin typeface="Cambria Math" panose="02040503050406030204" pitchFamily="18" charset="0"/>
                      </a:rPr>
                      <m:t>(</m:t>
                    </m:r>
                    <m:sSub>
                      <m:sSubPr>
                        <m:ctrlPr>
                          <a:rPr lang="en-US" sz="1800" b="0" i="1" dirty="0" smtClean="0">
                            <a:solidFill>
                              <a:srgbClr val="080808"/>
                            </a:solidFill>
                            <a:latin typeface="Cambria Math"/>
                          </a:rPr>
                        </m:ctrlPr>
                      </m:sSubPr>
                      <m:e>
                        <m:r>
                          <a:rPr lang="en-US" sz="1800" i="1" dirty="0">
                            <a:solidFill>
                              <a:srgbClr val="080808"/>
                            </a:solidFill>
                            <a:latin typeface="Cambria Math" panose="02040503050406030204" pitchFamily="18" charset="0"/>
                          </a:rPr>
                          <m:t>𝑁</m:t>
                        </m:r>
                      </m:e>
                      <m:sub>
                        <m:r>
                          <a:rPr lang="en-US" sz="1800" i="1" dirty="0">
                            <a:solidFill>
                              <a:srgbClr val="080808"/>
                            </a:solidFill>
                            <a:latin typeface="Cambria Math" panose="02040503050406030204" pitchFamily="18" charset="0"/>
                          </a:rPr>
                          <m:t>1</m:t>
                        </m:r>
                      </m:sub>
                    </m:sSub>
                    <m:r>
                      <a:rPr lang="en-US" sz="1800" i="1" dirty="0">
                        <a:solidFill>
                          <a:srgbClr val="080808"/>
                        </a:solidFill>
                        <a:latin typeface="Cambria Math" panose="02040503050406030204" pitchFamily="18" charset="0"/>
                      </a:rPr>
                      <m:t>,</m:t>
                    </m:r>
                    <m:sSub>
                      <m:sSubPr>
                        <m:ctrlPr>
                          <a:rPr lang="en-US" sz="1800" b="0" i="1" dirty="0" smtClean="0">
                            <a:solidFill>
                              <a:srgbClr val="080808"/>
                            </a:solidFill>
                            <a:latin typeface="Cambria Math"/>
                          </a:rPr>
                        </m:ctrlPr>
                      </m:sSubPr>
                      <m:e>
                        <m:r>
                          <a:rPr lang="en-US" sz="1800" i="1" dirty="0">
                            <a:solidFill>
                              <a:srgbClr val="080808"/>
                            </a:solidFill>
                            <a:latin typeface="Cambria Math" panose="02040503050406030204" pitchFamily="18" charset="0"/>
                          </a:rPr>
                          <m:t>𝑁</m:t>
                        </m:r>
                      </m:e>
                      <m:sub>
                        <m:r>
                          <a:rPr lang="en-US" sz="1800" i="1" dirty="0">
                            <a:solidFill>
                              <a:srgbClr val="080808"/>
                            </a:solidFill>
                            <a:latin typeface="Cambria Math" panose="02040503050406030204" pitchFamily="18" charset="0"/>
                          </a:rPr>
                          <m:t>2</m:t>
                        </m:r>
                      </m:sub>
                    </m:sSub>
                    <m:r>
                      <a:rPr lang="en-US" sz="1800" i="1" dirty="0">
                        <a:solidFill>
                          <a:srgbClr val="080808"/>
                        </a:solidFill>
                        <a:latin typeface="Cambria Math" panose="02040503050406030204" pitchFamily="18" charset="0"/>
                      </a:rPr>
                      <m:t>)</m:t>
                    </m:r>
                  </m:oMath>
                </a14:m>
                <a:r>
                  <a:rPr lang="en-US" sz="1800" dirty="0">
                    <a:solidFill>
                      <a:srgbClr val="080808"/>
                    </a:solidFill>
                  </a:rPr>
                  <a:t> adjacent beams</a:t>
                </a:r>
                <a:endParaRPr lang="en-US" sz="1800" i="1" dirty="0">
                  <a:solidFill>
                    <a:srgbClr val="080808"/>
                  </a:solidFill>
                  <a:latin typeface="Cambria Math" panose="02040503050406030204" pitchFamily="18" charset="0"/>
                </a:endParaRPr>
              </a:p>
              <a:p>
                <a:pPr lvl="2"/>
                <a14:m>
                  <m:oMath xmlns:m="http://schemas.openxmlformats.org/officeDocument/2006/math">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e>
                    </m:d>
                  </m:oMath>
                </a14:m>
                <a:r>
                  <a:rPr lang="en-US" sz="1800" dirty="0">
                    <a:solidFill>
                      <a:srgbClr val="080808"/>
                    </a:solidFill>
                  </a:rPr>
                  <a:t> is the bottom-left DFT beam of the group, </a:t>
                </a:r>
                <a14:m>
                  <m:oMath xmlns:m="http://schemas.openxmlformats.org/officeDocument/2006/math">
                    <m:r>
                      <a:rPr lang="en-US" sz="1800" b="0" i="0" smtClean="0">
                        <a:solidFill>
                          <a:srgbClr val="080808"/>
                        </a:solidFill>
                        <a:latin typeface="Cambria Math" panose="02040503050406030204" pitchFamily="18" charset="0"/>
                      </a:rPr>
                      <m:t> </m:t>
                    </m:r>
                    <m:sSub>
                      <m:sSubPr>
                        <m:ctrlPr>
                          <a:rPr lang="en-US" sz="1800" b="0" i="1" smtClean="0">
                            <a:solidFill>
                              <a:srgbClr val="080808"/>
                            </a:solidFill>
                            <a:latin typeface="Cambria Math"/>
                          </a:rPr>
                        </m:ctrlPr>
                      </m:sSubPr>
                      <m:e>
                        <m:r>
                          <a:rPr lang="en-US" sz="1800" b="0" i="1" smtClean="0">
                            <a:solidFill>
                              <a:srgbClr val="080808"/>
                            </a:solidFill>
                            <a:latin typeface="Cambria Math" panose="02040503050406030204" pitchFamily="18" charset="0"/>
                          </a:rPr>
                          <m:t>𝑟</m:t>
                        </m:r>
                      </m:e>
                      <m:sub>
                        <m:r>
                          <a:rPr lang="en-US" sz="1800" b="0" i="0" smtClean="0">
                            <a:solidFill>
                              <a:srgbClr val="080808"/>
                            </a:solidFill>
                            <a:latin typeface="Cambria Math" panose="02040503050406030204" pitchFamily="18" charset="0"/>
                          </a:rPr>
                          <m:t>1</m:t>
                        </m:r>
                      </m:sub>
                    </m:sSub>
                    <m:r>
                      <a:rPr lang="en-US" sz="1800" b="0" i="1" smtClean="0">
                        <a:solidFill>
                          <a:srgbClr val="080808"/>
                        </a:solidFill>
                        <a:latin typeface="Cambria Math" panose="02040503050406030204" pitchFamily="18" charset="0"/>
                      </a:rPr>
                      <m:t>∈</m:t>
                    </m:r>
                    <m:d>
                      <m:dPr>
                        <m:begChr m:val="{"/>
                        <m:endChr m:val="}"/>
                        <m:ctrlPr>
                          <a:rPr lang="en-US" sz="1800" i="1">
                            <a:solidFill>
                              <a:srgbClr val="080808"/>
                            </a:solidFill>
                            <a:latin typeface="Cambria Math"/>
                          </a:rPr>
                        </m:ctrlPr>
                      </m:dPr>
                      <m:e>
                        <m:r>
                          <a:rPr lang="en-US" sz="1800" i="1">
                            <a:solidFill>
                              <a:srgbClr val="080808"/>
                            </a:solidFill>
                            <a:latin typeface="Cambria Math" panose="02040503050406030204" pitchFamily="18" charset="0"/>
                          </a:rPr>
                          <m:t>0,</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−1)</m:t>
                            </m:r>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e>
                    </m:d>
                  </m:oMath>
                </a14:m>
                <a:r>
                  <a:rPr lang="en-US" sz="1800" dirty="0">
                    <a:solidFill>
                      <a:srgbClr val="080808"/>
                    </a:solidFill>
                  </a:rPr>
                  <a:t>, </a:t>
                </a:r>
                <a14:m>
                  <m:oMath xmlns:m="http://schemas.openxmlformats.org/officeDocument/2006/math">
                    <m:r>
                      <a:rPr lang="en-US" sz="1800" b="0" i="0" smtClean="0">
                        <a:solidFill>
                          <a:srgbClr val="080808"/>
                        </a:solidFill>
                        <a:latin typeface="Cambria Math" panose="02040503050406030204" pitchFamily="18" charset="0"/>
                      </a:rPr>
                      <m:t> </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b="0" i="1" smtClean="0">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d>
                      <m:dPr>
                        <m:begChr m:val="{"/>
                        <m:endChr m:val="}"/>
                        <m:ctrlPr>
                          <a:rPr lang="en-US" sz="1800" i="1">
                            <a:solidFill>
                              <a:srgbClr val="080808"/>
                            </a:solidFill>
                            <a:latin typeface="Cambria Math"/>
                          </a:rPr>
                        </m:ctrlPr>
                      </m:dPr>
                      <m:e>
                        <m:r>
                          <a:rPr lang="en-US" sz="1800" i="1">
                            <a:solidFill>
                              <a:srgbClr val="080808"/>
                            </a:solidFill>
                            <a:latin typeface="Cambria Math" panose="02040503050406030204" pitchFamily="18" charset="0"/>
                          </a:rPr>
                          <m:t>0,</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−1)</m:t>
                            </m:r>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e>
                    </m:d>
                  </m:oMath>
                </a14:m>
                <a:r>
                  <a:rPr lang="en-US" sz="1800" dirty="0">
                    <a:solidFill>
                      <a:srgbClr val="080808"/>
                    </a:solidFill>
                  </a:rPr>
                  <a:t> </a:t>
                </a:r>
              </a:p>
              <a:p>
                <a:pPr lvl="2"/>
                <a:r>
                  <a:rPr lang="en-US" sz="1800" dirty="0">
                    <a:solidFill>
                      <a:srgbClr val="080808"/>
                    </a:solidFill>
                  </a:rPr>
                  <a:t>The group is defined as: </a:t>
                </a:r>
                <a14:m>
                  <m:oMath xmlns:m="http://schemas.openxmlformats.org/officeDocument/2006/math">
                    <m:r>
                      <a:rPr lang="en-US" sz="1800" i="1">
                        <a:solidFill>
                          <a:srgbClr val="080808"/>
                        </a:solidFill>
                        <a:latin typeface="Cambria Math" panose="02040503050406030204" pitchFamily="18" charset="0"/>
                      </a:rPr>
                      <m:t>𝐺</m:t>
                    </m:r>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e>
                    </m:d>
                    <m:r>
                      <a:rPr lang="en-US" sz="1800" b="0" i="1" smtClean="0">
                        <a:solidFill>
                          <a:srgbClr val="080808"/>
                        </a:solidFill>
                        <a:latin typeface="Cambria Math" panose="02040503050406030204" pitchFamily="18" charset="0"/>
                      </a:rPr>
                      <m:t>=</m:t>
                    </m:r>
                    <m:d>
                      <m:dPr>
                        <m:begChr m:val="{"/>
                        <m:endChr m:val="}"/>
                        <m:ctrlPr>
                          <a:rPr lang="en-US" sz="1800" i="1">
                            <a:solidFill>
                              <a:srgbClr val="080808"/>
                            </a:solidFill>
                            <a:latin typeface="Cambria Math"/>
                          </a:rPr>
                        </m:ctrlPr>
                      </m:dPr>
                      <m:e>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𝑥</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𝑥</m:t>
                                </m:r>
                              </m:e>
                              <m:sub>
                                <m:r>
                                  <a:rPr lang="en-US" sz="1800" i="1">
                                    <a:solidFill>
                                      <a:srgbClr val="080808"/>
                                    </a:solidFill>
                                    <a:latin typeface="Cambria Math" panose="02040503050406030204" pitchFamily="18" charset="0"/>
                                  </a:rPr>
                                  <m:t>2</m:t>
                                </m:r>
                              </m:sub>
                            </m:sSub>
                          </m:e>
                        </m:d>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𝑥</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=0,1,…,</m:t>
                        </m:r>
                        <m:sSub>
                          <m:sSubPr>
                            <m:ctrlPr>
                              <a:rPr lang="en-US" sz="1800" i="1">
                                <a:solidFill>
                                  <a:srgbClr val="080808"/>
                                </a:solidFill>
                                <a:latin typeface="Cambria Math"/>
                              </a:rPr>
                            </m:ctrlPr>
                          </m:sSubPr>
                          <m:e>
                            <m:r>
                              <a:rPr lang="en-US" sz="1800" i="1" smtClean="0">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−1,</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𝑥</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=0,1,…,</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−1</m:t>
                        </m:r>
                      </m:e>
                    </m:d>
                  </m:oMath>
                </a14:m>
                <a:endParaRPr lang="en-US" sz="1800" dirty="0">
                  <a:solidFill>
                    <a:srgbClr val="080808"/>
                  </a:solidFill>
                </a:endParaRPr>
              </a:p>
              <a:p>
                <a:pPr lvl="1"/>
                <a:r>
                  <a:rPr lang="en-US" sz="1800" dirty="0">
                    <a:solidFill>
                      <a:srgbClr val="080808"/>
                    </a:solidFill>
                  </a:rPr>
                  <a:t>CBSR is configured via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1</m:t>
                        </m:r>
                      </m:sub>
                    </m:sSub>
                  </m:oMath>
                </a14:m>
                <a:r>
                  <a:rPr lang="en-US" sz="1800" dirty="0">
                    <a:solidFill>
                      <a:srgbClr val="080808"/>
                    </a:solidFill>
                  </a:rPr>
                  <a:t> and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2</m:t>
                        </m:r>
                      </m:sub>
                    </m:sSub>
                  </m:oMath>
                </a14:m>
                <a:endParaRPr lang="en-US" sz="1800" dirty="0">
                  <a:solidFill>
                    <a:srgbClr val="080808"/>
                  </a:solidFill>
                </a:endParaRPr>
              </a:p>
              <a:p>
                <a:pPr lvl="2"/>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1</m:t>
                        </m:r>
                      </m:sub>
                    </m:sSub>
                  </m:oMath>
                </a14:m>
                <a:r>
                  <a:rPr lang="en-US" sz="1800" dirty="0">
                    <a:solidFill>
                      <a:srgbClr val="080808"/>
                    </a:solidFill>
                  </a:rPr>
                  <a:t> is a length-</a:t>
                </a:r>
                <a:r>
                  <a:rPr lang="en-US" sz="1800" strike="sngStrike" dirty="0">
                    <a:solidFill>
                      <a:srgbClr val="080808"/>
                    </a:solidFill>
                  </a:rPr>
                  <a:t> </a:t>
                </a:r>
                <a14:m>
                  <m:oMath xmlns:m="http://schemas.openxmlformats.org/officeDocument/2006/math">
                    <m:d>
                      <m:dPr>
                        <m:begChr m:val="⌈"/>
                        <m:endChr m:val="⌉"/>
                        <m:ctrlPr>
                          <a:rPr lang="en-US" sz="1800" i="1" smtClean="0">
                            <a:solidFill>
                              <a:srgbClr val="080808"/>
                            </a:solidFill>
                            <a:latin typeface="Cambria Math"/>
                          </a:rPr>
                        </m:ctrlPr>
                      </m:dPr>
                      <m:e>
                        <m:sSub>
                          <m:sSubPr>
                            <m:ctrlPr>
                              <a:rPr lang="en-US" sz="1800" i="1" smtClean="0">
                                <a:solidFill>
                                  <a:srgbClr val="080808"/>
                                </a:solidFill>
                                <a:latin typeface="Cambria Math"/>
                              </a:rPr>
                            </m:ctrlPr>
                          </m:sSubPr>
                          <m:e>
                            <m:r>
                              <m:rPr>
                                <m:sty m:val="p"/>
                              </m:rPr>
                              <a:rPr lang="en-US" sz="1800" b="0" i="0" smtClean="0">
                                <a:solidFill>
                                  <a:srgbClr val="080808"/>
                                </a:solidFill>
                                <a:latin typeface="Cambria Math"/>
                              </a:rPr>
                              <m:t>log</m:t>
                            </m:r>
                          </m:e>
                          <m:sub>
                            <m:r>
                              <a:rPr lang="en-US" sz="1800" b="0" i="1" smtClean="0">
                                <a:solidFill>
                                  <a:srgbClr val="080808"/>
                                </a:solidFill>
                                <a:latin typeface="Cambria Math"/>
                              </a:rPr>
                              <m:t>2</m:t>
                            </m:r>
                          </m:sub>
                        </m:sSub>
                        <m:d>
                          <m:dPr>
                            <m:ctrlPr>
                              <a:rPr lang="en-US" sz="1800" i="1" smtClean="0">
                                <a:solidFill>
                                  <a:srgbClr val="080808"/>
                                </a:solidFill>
                                <a:latin typeface="Cambria Math"/>
                              </a:rPr>
                            </m:ctrlPr>
                          </m:dPr>
                          <m:e>
                            <m:m>
                              <m:mPr>
                                <m:mcs>
                                  <m:mc>
                                    <m:mcPr>
                                      <m:count m:val="1"/>
                                      <m:mcJc m:val="center"/>
                                    </m:mcPr>
                                  </m:mc>
                                </m:mcs>
                                <m:ctrlPr>
                                  <a:rPr lang="en-US" sz="1800" i="1" smtClean="0">
                                    <a:solidFill>
                                      <a:srgbClr val="080808"/>
                                    </a:solidFill>
                                    <a:latin typeface="Cambria Math"/>
                                  </a:rPr>
                                </m:ctrlPr>
                              </m:mPr>
                              <m:m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2</m:t>
                                      </m:r>
                                    </m:sub>
                                  </m:sSub>
                                </m:e>
                              </m:mr>
                              <m:mr>
                                <m:e>
                                  <m:r>
                                    <a:rPr lang="en-US" sz="1800" b="0" i="1" smtClean="0">
                                      <a:solidFill>
                                        <a:srgbClr val="080808"/>
                                      </a:solidFill>
                                      <a:latin typeface="Cambria Math"/>
                                    </a:rPr>
                                    <m:t>𝑃</m:t>
                                  </m:r>
                                </m:e>
                              </m:mr>
                            </m:m>
                          </m:e>
                        </m:d>
                      </m:e>
                    </m:d>
                  </m:oMath>
                </a14:m>
                <a:r>
                  <a:rPr lang="en-US" sz="1800" dirty="0">
                    <a:solidFill>
                      <a:srgbClr val="080808"/>
                    </a:solidFill>
                  </a:rPr>
                  <a:t> indicator which selects </a:t>
                </a:r>
                <a:r>
                  <a:rPr lang="en-US" sz="1800" i="1" dirty="0">
                    <a:solidFill>
                      <a:srgbClr val="080808"/>
                    </a:solidFill>
                  </a:rPr>
                  <a:t>P</a:t>
                </a:r>
                <a:r>
                  <a:rPr lang="en-US" sz="1800" dirty="0">
                    <a:solidFill>
                      <a:srgbClr val="080808"/>
                    </a:solidFill>
                  </a:rPr>
                  <a:t> beam groups </a:t>
                </a:r>
                <a14:m>
                  <m:oMath xmlns:m="http://schemas.openxmlformats.org/officeDocument/2006/math">
                    <m:r>
                      <a:rPr lang="en-US" sz="1800" i="1">
                        <a:solidFill>
                          <a:srgbClr val="080808"/>
                        </a:solidFill>
                        <a:latin typeface="Cambria Math" panose="02040503050406030204" pitchFamily="18" charset="0"/>
                      </a:rPr>
                      <m:t>𝐺</m:t>
                    </m:r>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e>
                    </m:d>
                    <m:r>
                      <a:rPr lang="en-US" sz="1800" i="1">
                        <a:solidFill>
                          <a:srgbClr val="080808"/>
                        </a:solidFill>
                        <a:latin typeface="Cambria Math" panose="02040503050406030204" pitchFamily="18" charset="0"/>
                      </a:rPr>
                      <m:t> </m:t>
                    </m:r>
                  </m:oMath>
                </a14:m>
                <a:r>
                  <a:rPr lang="en-US" sz="1800" dirty="0">
                    <a:solidFill>
                      <a:srgbClr val="080808"/>
                    </a:solidFill>
                  </a:rPr>
                  <a:t>for further restriction</a:t>
                </a:r>
              </a:p>
              <a:p>
                <a:pPr lvl="3"/>
                <a14:m>
                  <m:oMath xmlns:m="http://schemas.openxmlformats.org/officeDocument/2006/math">
                    <m:r>
                      <a:rPr lang="en-US" sz="1800" i="1" dirty="0" smtClean="0">
                        <a:solidFill>
                          <a:srgbClr val="080808"/>
                        </a:solidFill>
                        <a:latin typeface="Cambria Math" panose="02040503050406030204" pitchFamily="18" charset="0"/>
                      </a:rPr>
                      <m:t>𝑃</m:t>
                    </m:r>
                    <m:r>
                      <a:rPr lang="en-US" sz="1800" i="1" dirty="0">
                        <a:solidFill>
                          <a:srgbClr val="080808"/>
                        </a:solidFill>
                        <a:latin typeface="Cambria Math" panose="02040503050406030204" pitchFamily="18" charset="0"/>
                      </a:rPr>
                      <m:t>=4 </m:t>
                    </m:r>
                    <m:r>
                      <a:rPr lang="en-US" sz="1800" i="1" dirty="0" smtClean="0">
                        <a:solidFill>
                          <a:srgbClr val="080808"/>
                        </a:solidFill>
                        <a:latin typeface="Cambria Math" panose="02040503050406030204" pitchFamily="18" charset="0"/>
                      </a:rPr>
                      <m:t> </m:t>
                    </m:r>
                  </m:oMath>
                </a14:m>
                <a:r>
                  <a:rPr lang="en-US" sz="1800" dirty="0">
                    <a:solidFill>
                      <a:srgbClr val="080808"/>
                    </a:solidFill>
                  </a:rPr>
                  <a:t>beam groups are selected</a:t>
                </a:r>
              </a:p>
              <a:p>
                <a:pPr lvl="2"/>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𝐵</m:t>
                        </m:r>
                      </m:e>
                      <m:sup>
                        <m:r>
                          <a:rPr lang="en-US" sz="1800" i="1">
                            <a:solidFill>
                              <a:srgbClr val="080808"/>
                            </a:solidFill>
                            <a:latin typeface="Cambria Math" panose="02040503050406030204" pitchFamily="18" charset="0"/>
                          </a:rPr>
                          <m:t>(1)</m:t>
                        </m:r>
                      </m:sup>
                    </m:sSup>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𝐵</m:t>
                        </m:r>
                      </m:e>
                      <m:sup>
                        <m:r>
                          <a:rPr lang="en-US" sz="1800" i="1">
                            <a:solidFill>
                              <a:srgbClr val="080808"/>
                            </a:solidFill>
                            <a:latin typeface="Cambria Math" panose="02040503050406030204" pitchFamily="18" charset="0"/>
                          </a:rPr>
                          <m:t>(2)</m:t>
                        </m:r>
                      </m:sup>
                    </m:sSup>
                    <m:r>
                      <a:rPr lang="en-US" sz="1800" i="1">
                        <a:solidFill>
                          <a:srgbClr val="080808"/>
                        </a:solidFill>
                        <a:latin typeface="Cambria Math" panose="02040503050406030204" pitchFamily="18" charset="0"/>
                      </a:rPr>
                      <m:t>…</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𝐵</m:t>
                        </m:r>
                      </m:e>
                      <m:sup>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𝑃</m:t>
                        </m:r>
                        <m:r>
                          <a:rPr lang="en-US" sz="1800" i="1">
                            <a:solidFill>
                              <a:srgbClr val="080808"/>
                            </a:solidFill>
                            <a:latin typeface="Cambria Math" panose="02040503050406030204" pitchFamily="18" charset="0"/>
                          </a:rPr>
                          <m:t>)</m:t>
                        </m:r>
                      </m:sup>
                    </m:sSup>
                  </m:oMath>
                </a14:m>
                <a:endParaRPr lang="en-US" sz="1800" dirty="0">
                  <a:solidFill>
                    <a:srgbClr val="080808"/>
                  </a:solidFill>
                </a:endParaRPr>
              </a:p>
              <a:p>
                <a:pPr lvl="3"/>
                <a14:m>
                  <m:oMath xmlns:m="http://schemas.openxmlformats.org/officeDocument/2006/math">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𝐵</m:t>
                        </m:r>
                      </m:e>
                      <m:sup>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𝑖</m:t>
                        </m:r>
                        <m:r>
                          <a:rPr lang="en-US" sz="1800" i="1">
                            <a:solidFill>
                              <a:srgbClr val="080808"/>
                            </a:solidFill>
                            <a:latin typeface="Cambria Math" panose="02040503050406030204" pitchFamily="18" charset="0"/>
                          </a:rPr>
                          <m:t>)</m:t>
                        </m:r>
                      </m:sup>
                    </m:sSup>
                  </m:oMath>
                </a14:m>
                <a:r>
                  <a:rPr lang="en-US" sz="1800" dirty="0">
                    <a:solidFill>
                      <a:srgbClr val="080808"/>
                    </a:solidFill>
                  </a:rPr>
                  <a:t> is a length-</a:t>
                </a:r>
                <a14:m>
                  <m:oMath xmlns:m="http://schemas.openxmlformats.org/officeDocument/2006/math">
                    <m:r>
                      <a:rPr lang="en-US" sz="1800" b="0" i="0" smtClean="0">
                        <a:solidFill>
                          <a:srgbClr val="080808"/>
                        </a:solidFill>
                        <a:latin typeface="Cambria Math" panose="02040503050406030204" pitchFamily="18" charset="0"/>
                      </a:rPr>
                      <m:t>2</m:t>
                    </m:r>
                    <m:sSub>
                      <m:sSubPr>
                        <m:ctrlPr>
                          <a:rPr lang="en-US" sz="1800" i="1">
                            <a:solidFill>
                              <a:srgbClr val="080808"/>
                            </a:solidFill>
                            <a:latin typeface="Cambria Math"/>
                          </a:rPr>
                        </m:ctrlPr>
                      </m:sSubPr>
                      <m:e>
                        <m:r>
                          <a:rPr lang="en-US" sz="1800" b="0" i="1" smtClean="0">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b="0" i="1" smtClean="0">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oMath>
                </a14:m>
                <a:r>
                  <a:rPr lang="en-US" sz="1800" dirty="0">
                    <a:solidFill>
                      <a:srgbClr val="080808"/>
                    </a:solidFill>
                  </a:rPr>
                  <a:t> bitmap and restricts DFT beams and associated maximum WB amplitude coefficients in </a:t>
                </a:r>
                <a14:m>
                  <m:oMath xmlns:m="http://schemas.openxmlformats.org/officeDocument/2006/math">
                    <m:r>
                      <a:rPr lang="en-US" sz="1800" b="0" i="1" smtClean="0">
                        <a:solidFill>
                          <a:srgbClr val="080808"/>
                        </a:solidFill>
                        <a:latin typeface="Cambria Math" panose="02040503050406030204" pitchFamily="18" charset="0"/>
                      </a:rPr>
                      <m:t>𝐺</m:t>
                    </m:r>
                    <m:d>
                      <m:dPr>
                        <m:ctrlPr>
                          <a:rPr lang="en-US" sz="1800" b="0" i="1" smtClean="0">
                            <a:solidFill>
                              <a:srgbClr val="080808"/>
                            </a:solidFill>
                            <a:latin typeface="Cambria Math"/>
                          </a:rPr>
                        </m:ctrlPr>
                      </m:dPr>
                      <m:e>
                        <m:sSub>
                          <m:sSubPr>
                            <m:ctrlPr>
                              <a:rPr lang="en-US" sz="1800" b="0" i="1" smtClean="0">
                                <a:solidFill>
                                  <a:srgbClr val="080808"/>
                                </a:solidFill>
                                <a:latin typeface="Cambria Math"/>
                              </a:rPr>
                            </m:ctrlPr>
                          </m:sSubPr>
                          <m:e>
                            <m:r>
                              <a:rPr lang="en-US" sz="1800" b="0" i="1" smtClean="0">
                                <a:solidFill>
                                  <a:srgbClr val="080808"/>
                                </a:solidFill>
                                <a:latin typeface="Cambria Math" panose="02040503050406030204" pitchFamily="18" charset="0"/>
                              </a:rPr>
                              <m:t>𝑟</m:t>
                            </m:r>
                          </m:e>
                          <m:sub>
                            <m:r>
                              <a:rPr lang="en-US" sz="1800" b="0" i="1" smtClean="0">
                                <a:solidFill>
                                  <a:srgbClr val="080808"/>
                                </a:solidFill>
                                <a:latin typeface="Cambria Math" panose="02040503050406030204" pitchFamily="18" charset="0"/>
                              </a:rPr>
                              <m:t>1</m:t>
                            </m:r>
                          </m:sub>
                        </m:sSub>
                        <m:r>
                          <a:rPr lang="en-US" sz="1800" b="0" i="1" smtClean="0">
                            <a:solidFill>
                              <a:srgbClr val="080808"/>
                            </a:solidFill>
                            <a:latin typeface="Cambria Math" panose="02040503050406030204" pitchFamily="18" charset="0"/>
                          </a:rPr>
                          <m:t>,</m:t>
                        </m:r>
                        <m:sSub>
                          <m:sSubPr>
                            <m:ctrlPr>
                              <a:rPr lang="en-US" sz="1800" b="0" i="1" smtClean="0">
                                <a:solidFill>
                                  <a:srgbClr val="080808"/>
                                </a:solidFill>
                                <a:latin typeface="Cambria Math"/>
                              </a:rPr>
                            </m:ctrlPr>
                          </m:sSubPr>
                          <m:e>
                            <m:r>
                              <a:rPr lang="en-US" sz="1800" b="0" i="1" smtClean="0">
                                <a:solidFill>
                                  <a:srgbClr val="080808"/>
                                </a:solidFill>
                                <a:latin typeface="Cambria Math" panose="02040503050406030204" pitchFamily="18" charset="0"/>
                              </a:rPr>
                              <m:t>𝑟</m:t>
                            </m:r>
                          </m:e>
                          <m:sub>
                            <m:r>
                              <a:rPr lang="en-US" sz="1800" b="0" i="1" smtClean="0">
                                <a:solidFill>
                                  <a:srgbClr val="080808"/>
                                </a:solidFill>
                                <a:latin typeface="Cambria Math" panose="02040503050406030204" pitchFamily="18" charset="0"/>
                              </a:rPr>
                              <m:t>2</m:t>
                            </m:r>
                          </m:sub>
                        </m:sSub>
                      </m:e>
                    </m:d>
                  </m:oMath>
                </a14:m>
                <a:r>
                  <a:rPr lang="en-US" sz="1800" dirty="0">
                    <a:solidFill>
                      <a:srgbClr val="080808"/>
                    </a:solidFill>
                  </a:rPr>
                  <a:t> for the </a:t>
                </a:r>
                <a:r>
                  <a:rPr lang="en-US" sz="1800" i="1" dirty="0">
                    <a:solidFill>
                      <a:srgbClr val="080808"/>
                    </a:solidFill>
                  </a:rPr>
                  <a:t>i</a:t>
                </a:r>
                <a:r>
                  <a:rPr lang="en-US" sz="1800" dirty="0">
                    <a:solidFill>
                      <a:srgbClr val="080808"/>
                    </a:solidFill>
                  </a:rPr>
                  <a:t>-</a:t>
                </a:r>
                <a:r>
                  <a:rPr lang="en-US" sz="1800" dirty="0" err="1">
                    <a:solidFill>
                      <a:srgbClr val="080808"/>
                    </a:solidFill>
                  </a:rPr>
                  <a:t>th</a:t>
                </a:r>
                <a:r>
                  <a:rPr lang="en-US" sz="1800" dirty="0">
                    <a:solidFill>
                      <a:srgbClr val="080808"/>
                    </a:solidFill>
                  </a:rPr>
                  <a:t> restricted </a:t>
                </a:r>
                <a:r>
                  <a:rPr lang="en-US" sz="1800" dirty="0">
                    <a:solidFill>
                      <a:srgbClr val="080808"/>
                    </a:solidFill>
                    <a:latin typeface="Times New Roman" panose="02020603050405020304" pitchFamily="18" charset="0"/>
                    <a:ea typeface="Batang" panose="02030600000101010101" pitchFamily="18" charset="-127"/>
                  </a:rPr>
                  <a:t>(</a:t>
                </a:r>
                <a:r>
                  <a:rPr lang="en-US" sz="1800" i="1" dirty="0">
                    <a:solidFill>
                      <a:srgbClr val="080808"/>
                    </a:solidFill>
                    <a:latin typeface="Times New Roman" panose="02020603050405020304" pitchFamily="18" charset="0"/>
                    <a:ea typeface="Batang" panose="02030600000101010101" pitchFamily="18" charset="-127"/>
                  </a:rPr>
                  <a:t>r</a:t>
                </a:r>
                <a:r>
                  <a:rPr lang="en-US" sz="1800" baseline="-25000" dirty="0">
                    <a:solidFill>
                      <a:srgbClr val="080808"/>
                    </a:solidFill>
                    <a:latin typeface="Times New Roman" panose="02020603050405020304" pitchFamily="18" charset="0"/>
                    <a:ea typeface="Batang" panose="02030600000101010101" pitchFamily="18" charset="-127"/>
                  </a:rPr>
                  <a:t>1</a:t>
                </a:r>
                <a:r>
                  <a:rPr lang="en-US" sz="1800" dirty="0">
                    <a:solidFill>
                      <a:srgbClr val="080808"/>
                    </a:solidFill>
                    <a:latin typeface="Times New Roman" panose="02020603050405020304" pitchFamily="18" charset="0"/>
                    <a:ea typeface="Batang" panose="02030600000101010101" pitchFamily="18" charset="-127"/>
                  </a:rPr>
                  <a:t>, </a:t>
                </a:r>
                <a:r>
                  <a:rPr lang="en-US" sz="1800" i="1" dirty="0">
                    <a:solidFill>
                      <a:srgbClr val="080808"/>
                    </a:solidFill>
                    <a:latin typeface="Times New Roman" panose="02020603050405020304" pitchFamily="18" charset="0"/>
                    <a:ea typeface="Batang" panose="02030600000101010101" pitchFamily="18" charset="-127"/>
                  </a:rPr>
                  <a:t>r</a:t>
                </a:r>
                <a:r>
                  <a:rPr lang="en-US" sz="1800" baseline="-25000" dirty="0">
                    <a:solidFill>
                      <a:srgbClr val="080808"/>
                    </a:solidFill>
                    <a:latin typeface="Times New Roman" panose="02020603050405020304" pitchFamily="18" charset="0"/>
                    <a:ea typeface="Batang" panose="02030600000101010101" pitchFamily="18" charset="-127"/>
                  </a:rPr>
                  <a:t>2</a:t>
                </a:r>
                <a:r>
                  <a:rPr lang="en-US" sz="1800" dirty="0">
                    <a:solidFill>
                      <a:srgbClr val="080808"/>
                    </a:solidFill>
                    <a:latin typeface="Times New Roman" panose="02020603050405020304" pitchFamily="18" charset="0"/>
                    <a:ea typeface="Batang" panose="02030600000101010101" pitchFamily="18" charset="-127"/>
                  </a:rPr>
                  <a:t>) </a:t>
                </a:r>
                <a:r>
                  <a:rPr lang="en-US" sz="1800" dirty="0">
                    <a:solidFill>
                      <a:srgbClr val="080808"/>
                    </a:solidFill>
                  </a:rPr>
                  <a:t>value in </a:t>
                </a:r>
                <a14:m>
                  <m:oMath xmlns:m="http://schemas.openxmlformats.org/officeDocument/2006/math">
                    <m:sSub>
                      <m:sSubPr>
                        <m:ctrlPr>
                          <a:rPr lang="en-US" sz="1800" b="0" i="1" smtClean="0">
                            <a:solidFill>
                              <a:srgbClr val="080808"/>
                            </a:solidFill>
                            <a:latin typeface="Cambria Math"/>
                            <a:ea typeface="Batang" panose="02030600000101010101" pitchFamily="18" charset="-127"/>
                          </a:rPr>
                        </m:ctrlPr>
                      </m:sSubPr>
                      <m:e>
                        <m:r>
                          <a:rPr lang="en-US" sz="1800" b="0" i="1" smtClean="0">
                            <a:solidFill>
                              <a:srgbClr val="080808"/>
                            </a:solidFill>
                            <a:latin typeface="Cambria Math" panose="02040503050406030204" pitchFamily="18" charset="0"/>
                            <a:ea typeface="Batang" panose="02030600000101010101" pitchFamily="18" charset="-127"/>
                          </a:rPr>
                          <m:t>𝐵</m:t>
                        </m:r>
                      </m:e>
                      <m:sub>
                        <m:r>
                          <a:rPr lang="en-US" sz="1800" b="0" i="1" smtClean="0">
                            <a:solidFill>
                              <a:srgbClr val="080808"/>
                            </a:solidFill>
                            <a:latin typeface="Cambria Math" panose="02040503050406030204" pitchFamily="18" charset="0"/>
                            <a:ea typeface="Batang" panose="02030600000101010101" pitchFamily="18" charset="-127"/>
                          </a:rPr>
                          <m:t>1</m:t>
                        </m:r>
                      </m:sub>
                    </m:sSub>
                  </m:oMath>
                </a14:m>
                <a:r>
                  <a:rPr lang="en-US" sz="1800" dirty="0">
                    <a:solidFill>
                      <a:srgbClr val="080808"/>
                    </a:solidFill>
                  </a:rPr>
                  <a:t> </a:t>
                </a:r>
              </a:p>
              <a:p>
                <a:pPr lvl="3"/>
                <a:r>
                  <a:rPr lang="en-US" sz="1800" dirty="0">
                    <a:solidFill>
                      <a:srgbClr val="080808"/>
                    </a:solidFill>
                  </a:rPr>
                  <a:t>For each of the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oMath>
                </a14:m>
                <a:r>
                  <a:rPr lang="en-US" sz="1800" dirty="0">
                    <a:solidFill>
                      <a:srgbClr val="080808"/>
                    </a:solidFill>
                  </a:rPr>
                  <a:t> beams, a 2-bit indicator is used for amplitude restriction</a:t>
                </a:r>
              </a:p>
              <a:p>
                <a:pPr lvl="3"/>
                <a:r>
                  <a:rPr lang="en-US" sz="1800" dirty="0">
                    <a:solidFill>
                      <a:srgbClr val="080808"/>
                    </a:solidFill>
                  </a:rPr>
                  <a:t>The associated WB amplitude coefficients for each layer and polarization of a beam shall be at most the indicated </a:t>
                </a:r>
                <a14:m>
                  <m:oMath xmlns:m="http://schemas.openxmlformats.org/officeDocument/2006/math">
                    <m:sSub>
                      <m:sSubPr>
                        <m:ctrlPr>
                          <a:rPr lang="sv-SE" sz="1800" i="1">
                            <a:solidFill>
                              <a:srgbClr val="080808"/>
                            </a:solidFill>
                            <a:latin typeface="Cambria Math"/>
                          </a:rPr>
                        </m:ctrlPr>
                      </m:sSubPr>
                      <m:e>
                        <m:r>
                          <a:rPr lang="sv-SE" sz="1800" b="0" i="1">
                            <a:solidFill>
                              <a:srgbClr val="080808"/>
                            </a:solidFill>
                            <a:latin typeface="Cambria Math" panose="02040503050406030204" pitchFamily="18" charset="0"/>
                          </a:rPr>
                          <m:t>𝑝</m:t>
                        </m:r>
                      </m:e>
                      <m:sub>
                        <m:r>
                          <a:rPr lang="sv-SE" sz="1800" b="0" i="1">
                            <a:solidFill>
                              <a:srgbClr val="080808"/>
                            </a:solidFill>
                            <a:latin typeface="Cambria Math" panose="02040503050406030204" pitchFamily="18" charset="0"/>
                          </a:rPr>
                          <m:t>𝑀𝐴𝑋</m:t>
                        </m:r>
                      </m:sub>
                    </m:sSub>
                  </m:oMath>
                </a14:m>
                <a:r>
                  <a:rPr lang="en-US" sz="1800" dirty="0">
                    <a:solidFill>
                      <a:srgbClr val="080808"/>
                    </a:solidFill>
                  </a:rPr>
                  <a:t> value</a:t>
                </a:r>
              </a:p>
              <a:p>
                <a:pPr lvl="2"/>
                <a:r>
                  <a:rPr lang="en-US" sz="1800" dirty="0">
                    <a:solidFill>
                      <a:srgbClr val="080808"/>
                    </a:solidFill>
                  </a:rPr>
                  <a:t>Total length of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1</m:t>
                        </m:r>
                      </m:sub>
                    </m:sSub>
                  </m:oMath>
                </a14:m>
                <a:r>
                  <a:rPr lang="en-US" sz="1800" dirty="0">
                    <a:solidFill>
                      <a:srgbClr val="080808"/>
                    </a:solidFill>
                  </a:rPr>
                  <a:t> and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2</m:t>
                        </m:r>
                      </m:sub>
                    </m:sSub>
                  </m:oMath>
                </a14:m>
                <a:r>
                  <a:rPr lang="en-US" sz="1800" dirty="0">
                    <a:solidFill>
                      <a:srgbClr val="080808"/>
                    </a:solidFill>
                  </a:rPr>
                  <a:t> =</a:t>
                </a:r>
                <a14:m>
                  <m:oMath xmlns:m="http://schemas.openxmlformats.org/officeDocument/2006/math">
                    <m:d>
                      <m:dPr>
                        <m:begChr m:val="⌈"/>
                        <m:endChr m:val="⌉"/>
                        <m:ctrlPr>
                          <a:rPr lang="en-US" sz="1800" i="1">
                            <a:solidFill>
                              <a:srgbClr val="080808"/>
                            </a:solidFill>
                            <a:latin typeface="Cambria Math"/>
                          </a:rPr>
                        </m:ctrlPr>
                      </m:dPr>
                      <m:e>
                        <m:sSub>
                          <m:sSubPr>
                            <m:ctrlPr>
                              <a:rPr lang="en-US" sz="1800" i="1">
                                <a:solidFill>
                                  <a:srgbClr val="080808"/>
                                </a:solidFill>
                                <a:latin typeface="Cambria Math"/>
                              </a:rPr>
                            </m:ctrlPr>
                          </m:sSubPr>
                          <m:e>
                            <m:r>
                              <m:rPr>
                                <m:sty m:val="p"/>
                              </m:rPr>
                              <a:rPr lang="en-US" sz="1800">
                                <a:solidFill>
                                  <a:srgbClr val="080808"/>
                                </a:solidFill>
                                <a:latin typeface="Cambria Math"/>
                              </a:rPr>
                              <m:t>log</m:t>
                            </m:r>
                          </m:e>
                          <m:sub>
                            <m:r>
                              <a:rPr lang="en-US" sz="1800" i="1">
                                <a:solidFill>
                                  <a:srgbClr val="080808"/>
                                </a:solidFill>
                                <a:latin typeface="Cambria Math"/>
                              </a:rPr>
                              <m:t>2</m:t>
                            </m:r>
                          </m:sub>
                        </m:sSub>
                        <m:d>
                          <m:dPr>
                            <m:ctrlPr>
                              <a:rPr lang="en-US" sz="1800" i="1">
                                <a:solidFill>
                                  <a:srgbClr val="080808"/>
                                </a:solidFill>
                                <a:latin typeface="Cambria Math"/>
                              </a:rPr>
                            </m:ctrlPr>
                          </m:dPr>
                          <m:e>
                            <m:m>
                              <m:mPr>
                                <m:mcs>
                                  <m:mc>
                                    <m:mcPr>
                                      <m:count m:val="1"/>
                                      <m:mcJc m:val="center"/>
                                    </m:mcPr>
                                  </m:mc>
                                </m:mcs>
                                <m:ctrlPr>
                                  <a:rPr lang="en-US" sz="1800" i="1">
                                    <a:solidFill>
                                      <a:srgbClr val="080808"/>
                                    </a:solidFill>
                                    <a:latin typeface="Cambria Math"/>
                                  </a:rPr>
                                </m:ctrlPr>
                              </m:mPr>
                              <m:m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2</m:t>
                                      </m:r>
                                    </m:sub>
                                  </m:sSub>
                                </m:e>
                              </m:mr>
                              <m:mr>
                                <m:e>
                                  <m:r>
                                    <a:rPr lang="en-US" sz="1800" i="1">
                                      <a:solidFill>
                                        <a:srgbClr val="080808"/>
                                      </a:solidFill>
                                      <a:latin typeface="Cambria Math"/>
                                    </a:rPr>
                                    <m:t>𝑃</m:t>
                                  </m:r>
                                </m:e>
                              </m:mr>
                            </m:m>
                          </m:e>
                        </m:d>
                      </m:e>
                    </m:d>
                    <m:r>
                      <a:rPr lang="en-US" sz="1800" i="1">
                        <a:solidFill>
                          <a:srgbClr val="080808"/>
                        </a:solidFill>
                        <a:latin typeface="Cambria Math" panose="02040503050406030204" pitchFamily="18" charset="0"/>
                      </a:rPr>
                      <m:t>+</m:t>
                    </m:r>
                    <m:r>
                      <a:rPr lang="en-US" sz="1800" b="0" i="1" smtClean="0">
                        <a:solidFill>
                          <a:srgbClr val="080808"/>
                        </a:solidFill>
                        <a:latin typeface="Cambria Math" panose="02040503050406030204" pitchFamily="18" charset="0"/>
                      </a:rPr>
                      <m:t>2</m:t>
                    </m:r>
                    <m:r>
                      <a:rPr lang="en-US" sz="1800" i="1">
                        <a:solidFill>
                          <a:srgbClr val="080808"/>
                        </a:solidFill>
                        <a:latin typeface="Cambria Math" panose="02040503050406030204" pitchFamily="18" charset="0"/>
                      </a:rPr>
                      <m:t>𝑃</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oMath>
                </a14:m>
                <a:r>
                  <a:rPr lang="sv-SE" sz="1800" dirty="0">
                    <a:solidFill>
                      <a:srgbClr val="080808"/>
                    </a:solidFill>
                  </a:rPr>
                  <a:t> </a:t>
                </a:r>
                <a:endParaRPr lang="sv-SE" sz="1800" strike="sngStrike" dirty="0">
                  <a:solidFill>
                    <a:srgbClr val="080808"/>
                  </a:solidFill>
                </a:endParaRPr>
              </a:p>
              <a:p>
                <a:r>
                  <a:rPr lang="en-US" sz="1800" dirty="0">
                    <a:solidFill>
                      <a:srgbClr val="080808"/>
                    </a:solidFill>
                  </a:rPr>
                  <a:t>CSI reporting payload size is not impacted</a:t>
                </a: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337351" y="691925"/>
                <a:ext cx="11520897" cy="5575704"/>
              </a:xfrm>
              <a:blipFill rotWithShape="1">
                <a:blip r:embed="rId2"/>
                <a:stretch>
                  <a:fillRect l="-476" t="-1422" r="-1058" b="-2626"/>
                </a:stretch>
              </a:blipFill>
            </p:spPr>
            <p:txBody>
              <a:bodyPr/>
              <a:lstStyle/>
              <a:p>
                <a:r>
                  <a:rPr lang="en-US">
                    <a:noFill/>
                  </a:rPr>
                  <a:t> </a:t>
                </a:r>
              </a:p>
            </p:txBody>
          </p:sp>
        </mc:Fallback>
      </mc:AlternateContent>
      <p:sp>
        <p:nvSpPr>
          <p:cNvPr id="3" name="Title 2"/>
          <p:cNvSpPr>
            <a:spLocks noGrp="1"/>
          </p:cNvSpPr>
          <p:nvPr>
            <p:ph type="title"/>
          </p:nvPr>
        </p:nvSpPr>
        <p:spPr>
          <a:xfrm>
            <a:off x="524935" y="35521"/>
            <a:ext cx="9992784" cy="585380"/>
          </a:xfrm>
        </p:spPr>
        <p:txBody>
          <a:bodyPr/>
          <a:lstStyle/>
          <a:p>
            <a:pPr marL="342900" lvl="0" indent="-342900">
              <a:lnSpc>
                <a:spcPct val="100000"/>
              </a:lnSpc>
              <a:spcBef>
                <a:spcPct val="50000"/>
              </a:spcBef>
            </a:pPr>
            <a:r>
              <a:rPr lang="en-US" sz="2800" b="1" kern="1200" dirty="0">
                <a:solidFill>
                  <a:srgbClr val="58585A"/>
                </a:solidFill>
                <a:latin typeface="Arial" charset="0"/>
                <a:ea typeface="+mn-ea"/>
                <a:cs typeface="+mn-cs"/>
              </a:rPr>
              <a:t>Proposal: CBSR for Type II</a:t>
            </a:r>
          </a:p>
        </p:txBody>
      </p:sp>
      <mc:AlternateContent xmlns:mc="http://schemas.openxmlformats.org/markup-compatibility/2006" xmlns:a14="http://schemas.microsoft.com/office/drawing/2010/main">
        <mc:Choice Requires="a14">
          <p:graphicFrame>
            <p:nvGraphicFramePr>
              <p:cNvPr id="166" name="Table 165"/>
              <p:cNvGraphicFramePr>
                <a:graphicFrameLocks noGrp="1"/>
              </p:cNvGraphicFramePr>
              <p:nvPr>
                <p:extLst>
                  <p:ext uri="{D42A27DB-BD31-4B8C-83A1-F6EECF244321}">
                    <p14:modId xmlns:p14="http://schemas.microsoft.com/office/powerpoint/2010/main" val="2015276874"/>
                  </p:ext>
                </p:extLst>
              </p:nvPr>
            </p:nvGraphicFramePr>
            <p:xfrm>
              <a:off x="7350712" y="5184816"/>
              <a:ext cx="4507536" cy="1582928"/>
            </p:xfrm>
            <a:graphic>
              <a:graphicData uri="http://schemas.openxmlformats.org/drawingml/2006/table">
                <a:tbl>
                  <a:tblPr firstRow="1" bandRow="1">
                    <a:tableStyleId>{5C22544A-7EE6-4342-B048-85BDC9FD1C3A}</a:tableStyleId>
                  </a:tblPr>
                  <a:tblGrid>
                    <a:gridCol w="1961964">
                      <a:extLst>
                        <a:ext uri="{9D8B030D-6E8A-4147-A177-3AD203B41FA5}">
                          <a16:colId xmlns:a16="http://schemas.microsoft.com/office/drawing/2014/main" xmlns="" val="3861036874"/>
                        </a:ext>
                      </a:extLst>
                    </a:gridCol>
                    <a:gridCol w="2545572">
                      <a:extLst>
                        <a:ext uri="{9D8B030D-6E8A-4147-A177-3AD203B41FA5}">
                          <a16:colId xmlns:a16="http://schemas.microsoft.com/office/drawing/2014/main" xmlns="" val="2920837216"/>
                        </a:ext>
                      </a:extLst>
                    </a:gridCol>
                  </a:tblGrid>
                  <a:tr h="257196">
                    <a:tc>
                      <a:txBody>
                        <a:bodyPr/>
                        <a:lstStyle/>
                        <a:p>
                          <a:r>
                            <a:rPr lang="en-US" sz="1400" dirty="0"/>
                            <a:t>Value</a:t>
                          </a:r>
                          <a:r>
                            <a:rPr lang="en-US" sz="1400" baseline="0" dirty="0"/>
                            <a:t> of bit pair</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Max</a:t>
                          </a:r>
                          <a:r>
                            <a:rPr lang="en-US" sz="1400" baseline="0" dirty="0"/>
                            <a:t> WB beam power </a:t>
                          </a:r>
                          <a14:m>
                            <m:oMath xmlns:m="http://schemas.openxmlformats.org/officeDocument/2006/math">
                              <m:sSub>
                                <m:sSubPr>
                                  <m:ctrlPr>
                                    <a:rPr lang="sv-SE" sz="1400" b="1" i="1" smtClean="0">
                                      <a:latin typeface="Cambria Math"/>
                                    </a:rPr>
                                  </m:ctrlPr>
                                </m:sSubPr>
                                <m:e>
                                  <m:r>
                                    <a:rPr lang="sv-SE" sz="1400" b="1" i="1" smtClean="0">
                                      <a:latin typeface="Cambria Math" panose="02040503050406030204" pitchFamily="18" charset="0"/>
                                    </a:rPr>
                                    <m:t>𝒑</m:t>
                                  </m:r>
                                </m:e>
                                <m:sub>
                                  <m:r>
                                    <a:rPr lang="sv-SE" sz="1400" b="1" i="1" smtClean="0">
                                      <a:latin typeface="Cambria Math" panose="02040503050406030204" pitchFamily="18" charset="0"/>
                                    </a:rPr>
                                    <m:t>𝑴𝑨𝑿</m:t>
                                  </m:r>
                                </m:sub>
                              </m:sSub>
                            </m:oMath>
                          </a14:m>
                          <a:endParaRPr lang="en-US" sz="1400" dirty="0"/>
                        </a:p>
                      </a:txBody>
                      <a:tcPr/>
                    </a:tc>
                    <a:extLst>
                      <a:ext uri="{0D108BD9-81ED-4DB2-BD59-A6C34878D82A}">
                        <a16:rowId xmlns:a16="http://schemas.microsoft.com/office/drawing/2014/main" xmlns="" val="1645828620"/>
                      </a:ext>
                    </a:extLst>
                  </a:tr>
                  <a:tr h="229692">
                    <a:tc>
                      <a:txBody>
                        <a:bodyPr/>
                        <a:lstStyle/>
                        <a:p>
                          <a:pPr algn="ctr"/>
                          <a:r>
                            <a:rPr lang="en-US" sz="1400" dirty="0"/>
                            <a:t>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0</a:t>
                          </a:r>
                        </a:p>
                      </a:txBody>
                      <a:tcPr/>
                    </a:tc>
                    <a:extLst>
                      <a:ext uri="{0D108BD9-81ED-4DB2-BD59-A6C34878D82A}">
                        <a16:rowId xmlns:a16="http://schemas.microsoft.com/office/drawing/2014/main" xmlns="" val="1439768320"/>
                      </a:ext>
                    </a:extLst>
                  </a:tr>
                  <a:tr h="253459">
                    <a:tc>
                      <a:txBody>
                        <a:bodyPr/>
                        <a:lstStyle/>
                        <a:p>
                          <a:pPr algn="ctr"/>
                          <a:r>
                            <a:rPr lang="en-US" sz="1400" dirty="0"/>
                            <a:t>01</a:t>
                          </a:r>
                        </a:p>
                      </a:txBody>
                      <a:tcPr/>
                    </a:tc>
                    <a:tc>
                      <a:txBody>
                        <a:bodyPr/>
                        <a:lstStyle/>
                        <a:p>
                          <a:pPr algn="ctr"/>
                          <a14:m>
                            <m:oMathPara xmlns:m="http://schemas.openxmlformats.org/officeDocument/2006/math">
                              <m:oMathParaPr>
                                <m:jc m:val="centerGroup"/>
                              </m:oMathParaPr>
                              <m:oMath xmlns:m="http://schemas.openxmlformats.org/officeDocument/2006/math">
                                <m:rad>
                                  <m:radPr>
                                    <m:degHide m:val="on"/>
                                    <m:ctrlPr>
                                      <a:rPr lang="sv-SE" sz="1400" b="0" i="1" smtClean="0">
                                        <a:latin typeface="Cambria Math"/>
                                      </a:rPr>
                                    </m:ctrlPr>
                                  </m:radPr>
                                  <m:deg/>
                                  <m:e>
                                    <m:r>
                                      <a:rPr lang="sv-SE" sz="1400" b="0" i="1" smtClean="0">
                                        <a:latin typeface="Cambria Math" panose="02040503050406030204" pitchFamily="18" charset="0"/>
                                      </a:rPr>
                                      <m:t>0.25</m:t>
                                    </m:r>
                                  </m:e>
                                </m:rad>
                              </m:oMath>
                            </m:oMathPara>
                          </a14:m>
                          <a:endParaRPr lang="en-US" sz="1400" dirty="0"/>
                        </a:p>
                      </a:txBody>
                      <a:tcPr/>
                    </a:tc>
                    <a:extLst>
                      <a:ext uri="{0D108BD9-81ED-4DB2-BD59-A6C34878D82A}">
                        <a16:rowId xmlns:a16="http://schemas.microsoft.com/office/drawing/2014/main" xmlns="" val="89362505"/>
                      </a:ext>
                    </a:extLst>
                  </a:tr>
                  <a:tr h="253459">
                    <a:tc>
                      <a:txBody>
                        <a:bodyPr/>
                        <a:lstStyle/>
                        <a:p>
                          <a:pPr algn="ctr"/>
                          <a:r>
                            <a:rPr lang="en-US" sz="1400" dirty="0"/>
                            <a:t>10</a:t>
                          </a:r>
                        </a:p>
                      </a:txBody>
                      <a:tcPr/>
                    </a:tc>
                    <a:tc>
                      <a:txBody>
                        <a:bodyPr/>
                        <a:lstStyle/>
                        <a:p>
                          <a:pPr algn="ctr"/>
                          <a14:m>
                            <m:oMathPara xmlns:m="http://schemas.openxmlformats.org/officeDocument/2006/math">
                              <m:oMathParaPr>
                                <m:jc m:val="centerGroup"/>
                              </m:oMathParaPr>
                              <m:oMath xmlns:m="http://schemas.openxmlformats.org/officeDocument/2006/math">
                                <m:rad>
                                  <m:radPr>
                                    <m:degHide m:val="on"/>
                                    <m:ctrlPr>
                                      <a:rPr lang="sv-SE" sz="1400" b="0" i="1" smtClean="0">
                                        <a:latin typeface="Cambria Math"/>
                                      </a:rPr>
                                    </m:ctrlPr>
                                  </m:radPr>
                                  <m:deg/>
                                  <m:e>
                                    <m:r>
                                      <a:rPr lang="sv-SE" sz="1400" b="0" i="1" smtClean="0">
                                        <a:latin typeface="Cambria Math" panose="02040503050406030204" pitchFamily="18" charset="0"/>
                                      </a:rPr>
                                      <m:t>0.5</m:t>
                                    </m:r>
                                  </m:e>
                                </m:rad>
                              </m:oMath>
                            </m:oMathPara>
                          </a14:m>
                          <a:endParaRPr lang="en-US" sz="1400" dirty="0"/>
                        </a:p>
                      </a:txBody>
                      <a:tcPr/>
                    </a:tc>
                    <a:extLst>
                      <a:ext uri="{0D108BD9-81ED-4DB2-BD59-A6C34878D82A}">
                        <a16:rowId xmlns:a16="http://schemas.microsoft.com/office/drawing/2014/main" xmlns="" val="474569837"/>
                      </a:ext>
                    </a:extLst>
                  </a:tr>
                  <a:tr h="0">
                    <a:tc>
                      <a:txBody>
                        <a:bodyPr/>
                        <a:lstStyle/>
                        <a:p>
                          <a:pPr algn="ctr"/>
                          <a:r>
                            <a:rPr lang="en-US" sz="1400" dirty="0"/>
                            <a:t>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a:t>
                          </a:r>
                        </a:p>
                      </a:txBody>
                      <a:tcPr/>
                    </a:tc>
                    <a:extLst>
                      <a:ext uri="{0D108BD9-81ED-4DB2-BD59-A6C34878D82A}">
                        <a16:rowId xmlns:a16="http://schemas.microsoft.com/office/drawing/2014/main" xmlns="" val="2384687435"/>
                      </a:ext>
                    </a:extLst>
                  </a:tr>
                </a:tbl>
              </a:graphicData>
            </a:graphic>
          </p:graphicFrame>
        </mc:Choice>
        <mc:Fallback xmlns="">
          <p:graphicFrame>
            <p:nvGraphicFramePr>
              <p:cNvPr id="166" name="Table 165"/>
              <p:cNvGraphicFramePr>
                <a:graphicFrameLocks noGrp="1"/>
              </p:cNvGraphicFramePr>
              <p:nvPr>
                <p:extLst>
                  <p:ext uri="{D42A27DB-BD31-4B8C-83A1-F6EECF244321}">
                    <p14:modId xmlns:p14="http://schemas.microsoft.com/office/powerpoint/2010/main" val="2015276874"/>
                  </p:ext>
                </p:extLst>
              </p:nvPr>
            </p:nvGraphicFramePr>
            <p:xfrm>
              <a:off x="7350712" y="5184816"/>
              <a:ext cx="4507536" cy="1582928"/>
            </p:xfrm>
            <a:graphic>
              <a:graphicData uri="http://schemas.openxmlformats.org/drawingml/2006/table">
                <a:tbl>
                  <a:tblPr firstRow="1" bandRow="1">
                    <a:tableStyleId>{5C22544A-7EE6-4342-B048-85BDC9FD1C3A}</a:tableStyleId>
                  </a:tblPr>
                  <a:tblGrid>
                    <a:gridCol w="1961964">
                      <a:extLst>
                        <a:ext uri="{9D8B030D-6E8A-4147-A177-3AD203B41FA5}">
                          <a16:colId xmlns="" xmlns:a16="http://schemas.microsoft.com/office/drawing/2014/main" xmlns:a14="http://schemas.microsoft.com/office/drawing/2010/main" val="3861036874"/>
                        </a:ext>
                      </a:extLst>
                    </a:gridCol>
                    <a:gridCol w="2545572">
                      <a:extLst>
                        <a:ext uri="{9D8B030D-6E8A-4147-A177-3AD203B41FA5}">
                          <a16:colId xmlns="" xmlns:a16="http://schemas.microsoft.com/office/drawing/2014/main" xmlns:a14="http://schemas.microsoft.com/office/drawing/2010/main" val="2920837216"/>
                        </a:ext>
                      </a:extLst>
                    </a:gridCol>
                  </a:tblGrid>
                  <a:tr h="304800">
                    <a:tc>
                      <a:txBody>
                        <a:bodyPr/>
                        <a:lstStyle/>
                        <a:p>
                          <a:r>
                            <a:rPr lang="en-US" sz="1400" dirty="0"/>
                            <a:t>Value</a:t>
                          </a:r>
                          <a:r>
                            <a:rPr lang="en-US" sz="1400" baseline="0" dirty="0"/>
                            <a:t> of bit pair</a:t>
                          </a:r>
                          <a:endParaRPr lang="en-US" sz="1400" dirty="0"/>
                        </a:p>
                      </a:txBody>
                      <a:tcPr/>
                    </a:tc>
                    <a:tc>
                      <a:txBody>
                        <a:bodyPr/>
                        <a:lstStyle/>
                        <a:p>
                          <a:endParaRPr lang="en-US"/>
                        </a:p>
                      </a:txBody>
                      <a:tcPr>
                        <a:blipFill rotWithShape="1">
                          <a:blip r:embed="rId3"/>
                          <a:stretch>
                            <a:fillRect l="-77458" t="-2000" r="-240" b="-438000"/>
                          </a:stretch>
                        </a:blipFill>
                      </a:tcPr>
                    </a:tc>
                    <a:extLst>
                      <a:ext uri="{0D108BD9-81ED-4DB2-BD59-A6C34878D82A}">
                        <a16:rowId xmlns="" xmlns:a16="http://schemas.microsoft.com/office/drawing/2014/main" xmlns:a14="http://schemas.microsoft.com/office/drawing/2010/main" val="1645828620"/>
                      </a:ext>
                    </a:extLst>
                  </a:tr>
                  <a:tr h="304800">
                    <a:tc>
                      <a:txBody>
                        <a:bodyPr/>
                        <a:lstStyle/>
                        <a:p>
                          <a:pPr algn="ctr"/>
                          <a:r>
                            <a:rPr lang="en-US" sz="1400" dirty="0"/>
                            <a:t>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0</a:t>
                          </a:r>
                        </a:p>
                      </a:txBody>
                      <a:tcPr/>
                    </a:tc>
                    <a:extLst>
                      <a:ext uri="{0D108BD9-81ED-4DB2-BD59-A6C34878D82A}">
                        <a16:rowId xmlns="" xmlns:a16="http://schemas.microsoft.com/office/drawing/2014/main" xmlns:a14="http://schemas.microsoft.com/office/drawing/2010/main" val="1439768320"/>
                      </a:ext>
                    </a:extLst>
                  </a:tr>
                  <a:tr h="334264">
                    <a:tc>
                      <a:txBody>
                        <a:bodyPr/>
                        <a:lstStyle/>
                        <a:p>
                          <a:pPr algn="ctr"/>
                          <a:r>
                            <a:rPr lang="en-US" sz="1400" dirty="0"/>
                            <a:t>01</a:t>
                          </a:r>
                        </a:p>
                      </a:txBody>
                      <a:tcPr/>
                    </a:tc>
                    <a:tc>
                      <a:txBody>
                        <a:bodyPr/>
                        <a:lstStyle/>
                        <a:p>
                          <a:endParaRPr lang="en-US"/>
                        </a:p>
                      </a:txBody>
                      <a:tcPr>
                        <a:blipFill rotWithShape="1">
                          <a:blip r:embed="rId3"/>
                          <a:stretch>
                            <a:fillRect l="-77458" t="-187037" r="-240" b="-212963"/>
                          </a:stretch>
                        </a:blipFill>
                      </a:tcPr>
                    </a:tc>
                    <a:extLst>
                      <a:ext uri="{0D108BD9-81ED-4DB2-BD59-A6C34878D82A}">
                        <a16:rowId xmlns="" xmlns:a16="http://schemas.microsoft.com/office/drawing/2014/main" xmlns:a14="http://schemas.microsoft.com/office/drawing/2010/main" val="89362505"/>
                      </a:ext>
                    </a:extLst>
                  </a:tr>
                  <a:tr h="334264">
                    <a:tc>
                      <a:txBody>
                        <a:bodyPr/>
                        <a:lstStyle/>
                        <a:p>
                          <a:pPr algn="ctr"/>
                          <a:r>
                            <a:rPr lang="en-US" sz="1400" dirty="0"/>
                            <a:t>10</a:t>
                          </a:r>
                        </a:p>
                      </a:txBody>
                      <a:tcPr/>
                    </a:tc>
                    <a:tc>
                      <a:txBody>
                        <a:bodyPr/>
                        <a:lstStyle/>
                        <a:p>
                          <a:endParaRPr lang="en-US"/>
                        </a:p>
                      </a:txBody>
                      <a:tcPr>
                        <a:blipFill rotWithShape="1">
                          <a:blip r:embed="rId3"/>
                          <a:stretch>
                            <a:fillRect l="-77458" t="-281818" r="-240" b="-109091"/>
                          </a:stretch>
                        </a:blipFill>
                      </a:tcPr>
                    </a:tc>
                    <a:extLst>
                      <a:ext uri="{0D108BD9-81ED-4DB2-BD59-A6C34878D82A}">
                        <a16:rowId xmlns="" xmlns:a16="http://schemas.microsoft.com/office/drawing/2014/main" xmlns:a14="http://schemas.microsoft.com/office/drawing/2010/main" val="474569837"/>
                      </a:ext>
                    </a:extLst>
                  </a:tr>
                  <a:tr h="304800">
                    <a:tc>
                      <a:txBody>
                        <a:bodyPr/>
                        <a:lstStyle/>
                        <a:p>
                          <a:pPr algn="ctr"/>
                          <a:r>
                            <a:rPr lang="en-US" sz="1400" dirty="0"/>
                            <a:t>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t>1</a:t>
                          </a:r>
                          <a:endParaRPr lang="en-US" sz="1400" dirty="0"/>
                        </a:p>
                      </a:txBody>
                      <a:tcPr/>
                    </a:tc>
                    <a:extLst>
                      <a:ext uri="{0D108BD9-81ED-4DB2-BD59-A6C34878D82A}">
                        <a16:rowId xmlns="" xmlns:a16="http://schemas.microsoft.com/office/drawing/2014/main" xmlns:a14="http://schemas.microsoft.com/office/drawing/2010/main" val="2384687435"/>
                      </a:ext>
                    </a:extLst>
                  </a:tr>
                </a:tbl>
              </a:graphicData>
            </a:graphic>
          </p:graphicFrame>
        </mc:Fallback>
      </mc:AlternateContent>
    </p:spTree>
    <p:extLst>
      <p:ext uri="{BB962C8B-B14F-4D97-AF65-F5344CB8AC3E}">
        <p14:creationId xmlns:p14="http://schemas.microsoft.com/office/powerpoint/2010/main" val="730777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529168" y="985421"/>
                <a:ext cx="11135785" cy="4666579"/>
              </a:xfrm>
            </p:spPr>
            <p:txBody>
              <a:bodyPr/>
              <a:lstStyle/>
              <a:p>
                <a:r>
                  <a:rPr lang="en-US" sz="2000" dirty="0">
                    <a:solidFill>
                      <a:srgbClr val="080808"/>
                    </a:solidFill>
                  </a:rPr>
                  <a:t>Type I SP, rank 3-4 codebooks for 16, 24, and 32 ports</a:t>
                </a:r>
              </a:p>
              <a:p>
                <a:pPr lvl="1"/>
                <a:r>
                  <a:rPr lang="en-US" sz="1800" dirty="0">
                    <a:solidFill>
                      <a:srgbClr val="080808"/>
                    </a:solidFill>
                  </a:rPr>
                  <a:t>Use single bitfield, determine restricted </a:t>
                </a:r>
                <a14:m>
                  <m:oMath xmlns:m="http://schemas.openxmlformats.org/officeDocument/2006/math">
                    <m:sSub>
                      <m:sSubPr>
                        <m:ctrlPr>
                          <a:rPr lang="en-US" sz="1800" i="1">
                            <a:solidFill>
                              <a:srgbClr val="080808"/>
                            </a:solidFill>
                            <a:latin typeface="Cambria Math"/>
                          </a:rPr>
                        </m:ctrlPr>
                      </m:sSubPr>
                      <m:e>
                        <m:acc>
                          <m:accPr>
                            <m:chr m:val="̃"/>
                            <m:ctrlPr>
                              <a:rPr lang="en-US" sz="1800" i="1">
                                <a:solidFill>
                                  <a:srgbClr val="080808"/>
                                </a:solidFill>
                                <a:latin typeface="Cambria Math"/>
                              </a:rPr>
                            </m:ctrlPr>
                          </m:accPr>
                          <m:e>
                            <m:r>
                              <a:rPr lang="en-US" sz="1800" i="1">
                                <a:solidFill>
                                  <a:srgbClr val="080808"/>
                                </a:solidFill>
                                <a:latin typeface="Cambria Math" panose="02040503050406030204" pitchFamily="18" charset="0"/>
                              </a:rPr>
                              <m:t>𝑣</m:t>
                            </m:r>
                          </m:e>
                        </m:acc>
                      </m:e>
                      <m:sub>
                        <m:sSub>
                          <m:sSubPr>
                            <m:ctrlPr>
                              <a:rPr lang="sv-SE" sz="1800" b="0" i="1" smtClean="0">
                                <a:solidFill>
                                  <a:srgbClr val="080808"/>
                                </a:solidFill>
                                <a:latin typeface="Cambria Math"/>
                              </a:rPr>
                            </m:ctrlPr>
                          </m:sSubPr>
                          <m:e>
                            <m:r>
                              <a:rPr lang="en-US" sz="1800" i="1">
                                <a:solidFill>
                                  <a:srgbClr val="080808"/>
                                </a:solidFill>
                                <a:latin typeface="Cambria Math" panose="02040503050406030204" pitchFamily="18" charset="0"/>
                              </a:rPr>
                              <m:t>𝑙</m:t>
                            </m:r>
                          </m:e>
                          <m:sub>
                            <m:r>
                              <a:rPr lang="sv-SE" sz="1800" b="0" i="1" smtClean="0">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𝑚</m:t>
                        </m:r>
                      </m:sub>
                    </m:sSub>
                  </m:oMath>
                </a14:m>
                <a:r>
                  <a:rPr lang="en-US" sz="1800" dirty="0">
                    <a:solidFill>
                      <a:srgbClr val="080808"/>
                    </a:solidFill>
                  </a:rPr>
                  <a:t> depending on restricted </a:t>
                </a:r>
                <a14:m>
                  <m:oMath xmlns:m="http://schemas.openxmlformats.org/officeDocument/2006/math">
                    <m:sSub>
                      <m:sSubPr>
                        <m:ctrlPr>
                          <a:rPr lang="sv-SE" sz="1800" b="0" i="1" smtClean="0">
                            <a:solidFill>
                              <a:srgbClr val="080808"/>
                            </a:solidFill>
                            <a:latin typeface="Cambria Math"/>
                          </a:rPr>
                        </m:ctrlPr>
                      </m:sSubPr>
                      <m:e>
                        <m:r>
                          <a:rPr lang="sv-SE" sz="1800" b="0" i="1" smtClean="0">
                            <a:solidFill>
                              <a:srgbClr val="080808"/>
                            </a:solidFill>
                            <a:latin typeface="Cambria Math" panose="02040503050406030204" pitchFamily="18" charset="0"/>
                          </a:rPr>
                          <m:t>𝑣</m:t>
                        </m:r>
                      </m:e>
                      <m:sub>
                        <m:sSub>
                          <m:sSubPr>
                            <m:ctrlPr>
                              <a:rPr lang="sv-SE" sz="1800" b="0" i="1" smtClean="0">
                                <a:solidFill>
                                  <a:srgbClr val="080808"/>
                                </a:solidFill>
                                <a:latin typeface="Cambria Math"/>
                              </a:rPr>
                            </m:ctrlPr>
                          </m:sSubPr>
                          <m:e>
                            <m:r>
                              <a:rPr lang="sv-SE" sz="1800" b="0" i="1" smtClean="0">
                                <a:solidFill>
                                  <a:srgbClr val="080808"/>
                                </a:solidFill>
                                <a:latin typeface="Cambria Math" panose="02040503050406030204" pitchFamily="18" charset="0"/>
                              </a:rPr>
                              <m:t>𝑙</m:t>
                            </m:r>
                          </m:e>
                          <m:sub>
                            <m:r>
                              <a:rPr lang="sv-SE" sz="1800" b="0" i="1" smtClean="0">
                                <a:solidFill>
                                  <a:srgbClr val="080808"/>
                                </a:solidFill>
                                <a:latin typeface="Cambria Math" panose="02040503050406030204" pitchFamily="18" charset="0"/>
                              </a:rPr>
                              <m:t>1</m:t>
                            </m:r>
                          </m:sub>
                        </m:sSub>
                        <m:r>
                          <a:rPr lang="sv-SE" sz="1800" b="0" i="1" smtClean="0">
                            <a:solidFill>
                              <a:srgbClr val="080808"/>
                            </a:solidFill>
                            <a:latin typeface="Cambria Math" panose="02040503050406030204" pitchFamily="18" charset="0"/>
                          </a:rPr>
                          <m:t>,</m:t>
                        </m:r>
                        <m:r>
                          <a:rPr lang="sv-SE" sz="1800" b="0" i="1" smtClean="0">
                            <a:solidFill>
                              <a:srgbClr val="080808"/>
                            </a:solidFill>
                            <a:latin typeface="Cambria Math" panose="02040503050406030204" pitchFamily="18" charset="0"/>
                          </a:rPr>
                          <m:t>𝑚</m:t>
                        </m:r>
                      </m:sub>
                    </m:sSub>
                  </m:oMath>
                </a14:m>
                <a:endParaRPr lang="sv-SE" sz="1800" b="0" dirty="0">
                  <a:solidFill>
                    <a:srgbClr val="080808"/>
                  </a:solidFill>
                </a:endParaRPr>
              </a:p>
              <a:p>
                <a:pPr lvl="2"/>
                <a:r>
                  <a:rPr lang="sv-SE" sz="1600" dirty="0">
                    <a:solidFill>
                      <a:srgbClr val="080808"/>
                    </a:solidFill>
                  </a:rPr>
                  <a:t>FFS details</a:t>
                </a:r>
                <a:endParaRPr lang="en-US" sz="1600" dirty="0">
                  <a:solidFill>
                    <a:srgbClr val="080808"/>
                  </a:solidFill>
                </a:endParaRPr>
              </a:p>
              <a:p>
                <a:endParaRPr lang="en-US" sz="2000" dirty="0">
                  <a:solidFill>
                    <a:srgbClr val="080808"/>
                  </a:solidFill>
                </a:endParaRPr>
              </a:p>
              <a:p>
                <a:r>
                  <a:rPr lang="en-US" sz="2000" dirty="0">
                    <a:solidFill>
                      <a:srgbClr val="080808"/>
                    </a:solidFill>
                  </a:rPr>
                  <a:t>Type I MP</a:t>
                </a:r>
              </a:p>
              <a:p>
                <a:pPr lvl="1"/>
                <a:r>
                  <a:rPr lang="en-US" sz="1800" dirty="0">
                    <a:solidFill>
                      <a:srgbClr val="080808"/>
                    </a:solidFill>
                  </a:rPr>
                  <a:t>Restrict DFT beams </a:t>
                </a:r>
                <a14:m>
                  <m:oMath xmlns:m="http://schemas.openxmlformats.org/officeDocument/2006/math">
                    <m:sSub>
                      <m:sSubPr>
                        <m:ctrlPr>
                          <a:rPr lang="en-US" sz="1800" i="1">
                            <a:solidFill>
                              <a:srgbClr val="080808"/>
                            </a:solidFill>
                            <a:latin typeface="Cambria Math"/>
                          </a:rPr>
                        </m:ctrlPr>
                      </m:sSubPr>
                      <m:e>
                        <m:r>
                          <a:rPr lang="en-US" sz="1800" b="0" i="1" smtClean="0">
                            <a:solidFill>
                              <a:srgbClr val="080808"/>
                            </a:solidFill>
                            <a:latin typeface="Cambria Math" panose="02040503050406030204" pitchFamily="18" charset="0"/>
                          </a:rPr>
                          <m:t>𝑣</m:t>
                        </m:r>
                      </m:e>
                      <m:sub>
                        <m:r>
                          <a:rPr lang="en-US" sz="1800" i="1">
                            <a:solidFill>
                              <a:srgbClr val="080808"/>
                            </a:solidFill>
                            <a:latin typeface="Cambria Math" panose="02040503050406030204" pitchFamily="18" charset="0"/>
                          </a:rPr>
                          <m:t>𝑙</m:t>
                        </m:r>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𝑚</m:t>
                        </m:r>
                      </m:sub>
                    </m:sSub>
                  </m:oMath>
                </a14:m>
                <a:r>
                  <a:rPr lang="en-US" sz="1800" dirty="0">
                    <a:solidFill>
                      <a:srgbClr val="080808"/>
                    </a:solidFill>
                  </a:rPr>
                  <a:t> (defined in 38.214)</a:t>
                </a:r>
              </a:p>
              <a:p>
                <a:endParaRPr lang="en-US" sz="2000" dirty="0">
                  <a:solidFill>
                    <a:srgbClr val="080808"/>
                  </a:solidFill>
                </a:endParaRPr>
              </a:p>
              <a:p>
                <a:r>
                  <a:rPr lang="en-US" sz="2000" dirty="0">
                    <a:solidFill>
                      <a:srgbClr val="080808"/>
                    </a:solidFill>
                  </a:rPr>
                  <a:t>CSI reporting payload size is not impacted</a:t>
                </a:r>
              </a:p>
              <a:p>
                <a:endParaRPr lang="en-US" sz="2000" dirty="0">
                  <a:solidFill>
                    <a:srgbClr val="080808"/>
                  </a:solidFill>
                </a:endParaRPr>
              </a:p>
              <a:p>
                <a:r>
                  <a:rPr lang="en-US" sz="2000" strike="sngStrike" dirty="0">
                    <a:solidFill>
                      <a:srgbClr val="FF0000"/>
                    </a:solidFill>
                  </a:rPr>
                  <a:t>No</a:t>
                </a:r>
                <a:r>
                  <a:rPr lang="en-US" sz="2000" dirty="0">
                    <a:solidFill>
                      <a:srgbClr val="FF0000"/>
                    </a:solidFill>
                  </a:rPr>
                  <a:t> </a:t>
                </a:r>
                <a:r>
                  <a:rPr lang="en-US" sz="2000" dirty="0" smtClean="0">
                    <a:solidFill>
                      <a:srgbClr val="FF0000"/>
                    </a:solidFill>
                  </a:rPr>
                  <a:t>Support </a:t>
                </a:r>
                <a:r>
                  <a:rPr lang="en-US" sz="2000" dirty="0" smtClean="0">
                    <a:solidFill>
                      <a:srgbClr val="080808"/>
                    </a:solidFill>
                  </a:rPr>
                  <a:t>CBSR </a:t>
                </a:r>
                <a:r>
                  <a:rPr lang="en-US" sz="2000" dirty="0">
                    <a:solidFill>
                      <a:srgbClr val="080808"/>
                    </a:solidFill>
                  </a:rPr>
                  <a:t>for 2Tx </a:t>
                </a:r>
                <a:r>
                  <a:rPr lang="en-US" sz="2000" dirty="0" smtClean="0">
                    <a:solidFill>
                      <a:srgbClr val="080808"/>
                    </a:solidFill>
                  </a:rPr>
                  <a:t>CB with a 6-bit bitmap</a:t>
                </a:r>
              </a:p>
              <a:p>
                <a:pPr lvl="1"/>
                <a:r>
                  <a:rPr lang="en-US" dirty="0" smtClean="0">
                    <a:solidFill>
                      <a:srgbClr val="FF0000"/>
                    </a:solidFill>
                  </a:rPr>
                  <a:t>Each of the 6 bits corresponds to one precoder in the 2Tx codebook</a:t>
                </a:r>
                <a:endParaRPr lang="en-US" dirty="0">
                  <a:solidFill>
                    <a:srgbClr val="FF0000"/>
                  </a:solidFill>
                </a:endParaRP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529168" y="985421"/>
                <a:ext cx="11135785" cy="4666579"/>
              </a:xfrm>
              <a:blipFill rotWithShape="1">
                <a:blip r:embed="rId2"/>
                <a:stretch>
                  <a:fillRect l="-657" t="-1569"/>
                </a:stretch>
              </a:blipFill>
            </p:spPr>
            <p:txBody>
              <a:bodyPr/>
              <a:lstStyle/>
              <a:p>
                <a:r>
                  <a:rPr lang="en-US">
                    <a:noFill/>
                  </a:rPr>
                  <a:t> </a:t>
                </a:r>
              </a:p>
            </p:txBody>
          </p:sp>
        </mc:Fallback>
      </mc:AlternateContent>
      <p:sp>
        <p:nvSpPr>
          <p:cNvPr id="3" name="Title 2"/>
          <p:cNvSpPr>
            <a:spLocks noGrp="1"/>
          </p:cNvSpPr>
          <p:nvPr>
            <p:ph type="title"/>
          </p:nvPr>
        </p:nvSpPr>
        <p:spPr>
          <a:xfrm>
            <a:off x="524935" y="168690"/>
            <a:ext cx="9992784" cy="550399"/>
          </a:xfrm>
        </p:spPr>
        <p:txBody>
          <a:bodyPr/>
          <a:lstStyle/>
          <a:p>
            <a:pPr marL="342900" lvl="0" indent="-342900">
              <a:lnSpc>
                <a:spcPct val="100000"/>
              </a:lnSpc>
              <a:spcBef>
                <a:spcPct val="50000"/>
              </a:spcBef>
            </a:pPr>
            <a:r>
              <a:rPr lang="en-US" sz="2800" b="1" kern="1200" dirty="0">
                <a:solidFill>
                  <a:srgbClr val="58585A"/>
                </a:solidFill>
                <a:latin typeface="Arial" charset="0"/>
                <a:ea typeface="+mn-ea"/>
                <a:cs typeface="+mn-cs"/>
              </a:rPr>
              <a:t>Proposal: Remaining details for Type I SP/MP CBSR</a:t>
            </a:r>
          </a:p>
        </p:txBody>
      </p:sp>
    </p:spTree>
    <p:extLst>
      <p:ext uri="{BB962C8B-B14F-4D97-AF65-F5344CB8AC3E}">
        <p14:creationId xmlns:p14="http://schemas.microsoft.com/office/powerpoint/2010/main" val="2508668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09" y="126384"/>
            <a:ext cx="11641379" cy="609600"/>
          </a:xfrm>
        </p:spPr>
        <p:txBody>
          <a:bodyPr>
            <a:noAutofit/>
          </a:bodyPr>
          <a:lstStyle/>
          <a:p>
            <a:r>
              <a:rPr lang="en-US" sz="2400" b="1" dirty="0"/>
              <a:t>[Informative] Type II overhead reduction: definitions for specification</a:t>
            </a:r>
            <a:endParaRPr lang="en-US" sz="24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91015" y="867747"/>
                <a:ext cx="10972800" cy="5421086"/>
              </a:xfrm>
            </p:spPr>
            <p:txBody>
              <a:bodyPr>
                <a:noAutofit/>
              </a:bodyPr>
              <a:lstStyle/>
              <a:p>
                <a:pPr>
                  <a:spcBef>
                    <a:spcPts val="0"/>
                  </a:spcBef>
                  <a:spcAft>
                    <a:spcPts val="600"/>
                  </a:spcAft>
                  <a:buFont typeface="Arial" panose="020B0604020202020204" pitchFamily="34" charset="0"/>
                  <a:buChar char="•"/>
                </a:pPr>
                <a:r>
                  <a:rPr lang="en-US" sz="2000" dirty="0">
                    <a:solidFill>
                      <a:srgbClr val="080808"/>
                    </a:solidFill>
                  </a:rPr>
                  <a:t>Let </a:t>
                </a:r>
                <a14:m>
                  <m:oMath xmlns:m="http://schemas.openxmlformats.org/officeDocument/2006/math">
                    <m:sSub>
                      <m:sSubPr>
                        <m:ctrlPr>
                          <a:rPr lang="en-US" sz="2000" i="1" smtClean="0">
                            <a:solidFill>
                              <a:srgbClr val="080808"/>
                            </a:solidFill>
                            <a:latin typeface="Cambria Math"/>
                          </a:rPr>
                        </m:ctrlPr>
                      </m:sSubPr>
                      <m:e>
                        <m:r>
                          <a:rPr lang="en-US" sz="2000" b="0" i="1" smtClean="0">
                            <a:solidFill>
                              <a:srgbClr val="080808"/>
                            </a:solidFill>
                            <a:latin typeface="Cambria Math" panose="02040503050406030204" pitchFamily="18" charset="0"/>
                          </a:rPr>
                          <m:t>𝑖</m:t>
                        </m:r>
                      </m:e>
                      <m:sub>
                        <m:r>
                          <a:rPr lang="en-US" sz="2000" b="0" i="1" smtClean="0">
                            <a:solidFill>
                              <a:srgbClr val="080808"/>
                            </a:solidFill>
                            <a:latin typeface="Cambria Math" panose="02040503050406030204" pitchFamily="18" charset="0"/>
                          </a:rPr>
                          <m:t>1,4,</m:t>
                        </m:r>
                        <m:r>
                          <a:rPr lang="en-US" sz="2000" b="0" i="1" smtClean="0">
                            <a:solidFill>
                              <a:srgbClr val="080808"/>
                            </a:solidFill>
                            <a:latin typeface="Cambria Math" panose="02040503050406030204" pitchFamily="18" charset="0"/>
                          </a:rPr>
                          <m:t>𝑙</m:t>
                        </m:r>
                      </m:sub>
                    </m:sSub>
                    <m:r>
                      <a:rPr lang="en-US" sz="2000" b="0" i="1" smtClean="0">
                        <a:solidFill>
                          <a:srgbClr val="080808"/>
                        </a:solidFill>
                        <a:latin typeface="Cambria Math" panose="02040503050406030204" pitchFamily="18" charset="0"/>
                      </a:rPr>
                      <m:t>=</m:t>
                    </m:r>
                    <m:d>
                      <m:dPr>
                        <m:begChr m:val="["/>
                        <m:endChr m:val="]"/>
                        <m:ctrlPr>
                          <a:rPr lang="en-US" sz="2000" b="0" i="1" smtClean="0">
                            <a:solidFill>
                              <a:srgbClr val="080808"/>
                            </a:solidFill>
                            <a:latin typeface="Cambria Math"/>
                          </a:rPr>
                        </m:ctrlPr>
                      </m:dPr>
                      <m:e>
                        <m:sSubSup>
                          <m:sSubSupPr>
                            <m:ctrlPr>
                              <a:rPr lang="en-US" sz="2000" b="0" i="1" smtClean="0">
                                <a:solidFill>
                                  <a:srgbClr val="080808"/>
                                </a:solidFill>
                                <a:latin typeface="Cambria Math"/>
                              </a:rPr>
                            </m:ctrlPr>
                          </m:sSubSupPr>
                          <m:e>
                            <m:r>
                              <a:rPr lang="en-US" sz="2000" b="0" i="1" smtClean="0">
                                <a:solidFill>
                                  <a:srgbClr val="080808"/>
                                </a:solidFill>
                                <a:latin typeface="Cambria Math" panose="02040503050406030204" pitchFamily="18" charset="0"/>
                              </a:rPr>
                              <m:t>𝑘</m:t>
                            </m:r>
                          </m:e>
                          <m:sub>
                            <m:r>
                              <a:rPr lang="en-US" sz="2000" b="0" i="1" smtClean="0">
                                <a:solidFill>
                                  <a:srgbClr val="080808"/>
                                </a:solidFill>
                                <a:latin typeface="Cambria Math" panose="02040503050406030204" pitchFamily="18" charset="0"/>
                              </a:rPr>
                              <m:t>𝑙</m:t>
                            </m:r>
                            <m:r>
                              <a:rPr lang="en-US" sz="2000" b="0" i="1" smtClean="0">
                                <a:solidFill>
                                  <a:srgbClr val="080808"/>
                                </a:solidFill>
                                <a:latin typeface="Cambria Math" panose="02040503050406030204" pitchFamily="18" charset="0"/>
                              </a:rPr>
                              <m:t>,0</m:t>
                            </m:r>
                          </m:sub>
                          <m:sup>
                            <m:r>
                              <a:rPr lang="en-US" sz="2000" b="0" i="1" smtClean="0">
                                <a:solidFill>
                                  <a:srgbClr val="080808"/>
                                </a:solidFill>
                                <a:latin typeface="Cambria Math" panose="02040503050406030204" pitchFamily="18" charset="0"/>
                              </a:rPr>
                              <m:t>(1)</m:t>
                            </m:r>
                          </m:sup>
                        </m:sSubSup>
                        <m:r>
                          <a:rPr lang="en-US" sz="2000" b="0" i="1" smtClean="0">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sub>
                          <m:sup>
                            <m:r>
                              <a:rPr lang="en-US" sz="2000" i="1">
                                <a:solidFill>
                                  <a:srgbClr val="080808"/>
                                </a:solidFill>
                                <a:latin typeface="Cambria Math" panose="02040503050406030204" pitchFamily="18" charset="0"/>
                              </a:rPr>
                              <m:t>(1)</m:t>
                            </m:r>
                          </m:sup>
                        </m:sSubSup>
                        <m:r>
                          <a:rPr lang="en-US" sz="2000" i="1">
                            <a:solidFill>
                              <a:srgbClr val="080808"/>
                            </a:solidFill>
                            <a:latin typeface="Cambria Math" panose="02040503050406030204" pitchFamily="18" charset="0"/>
                          </a:rPr>
                          <m:t>,</m:t>
                        </m:r>
                        <m:r>
                          <a:rPr lang="en-US" sz="2000" b="0" i="1" smtClean="0">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,2</m:t>
                            </m:r>
                            <m:r>
                              <a:rPr lang="en-US" sz="2000" b="0" i="1" smtClean="0">
                                <a:solidFill>
                                  <a:srgbClr val="080808"/>
                                </a:solidFill>
                                <a:latin typeface="Cambria Math" panose="02040503050406030204" pitchFamily="18" charset="0"/>
                              </a:rPr>
                              <m:t>𝐿</m:t>
                            </m:r>
                            <m:r>
                              <a:rPr lang="en-US" sz="2000" b="0" i="1" smtClean="0">
                                <a:solidFill>
                                  <a:srgbClr val="080808"/>
                                </a:solidFill>
                                <a:latin typeface="Cambria Math" panose="02040503050406030204" pitchFamily="18" charset="0"/>
                              </a:rPr>
                              <m:t>−1</m:t>
                            </m:r>
                          </m:sub>
                          <m:sup>
                            <m:r>
                              <a:rPr lang="en-US" sz="2000" i="1">
                                <a:solidFill>
                                  <a:srgbClr val="080808"/>
                                </a:solidFill>
                                <a:latin typeface="Cambria Math" panose="02040503050406030204" pitchFamily="18" charset="0"/>
                              </a:rPr>
                              <m:t>(1)</m:t>
                            </m:r>
                          </m:sup>
                        </m:sSubSup>
                      </m:e>
                    </m:d>
                  </m:oMath>
                </a14:m>
                <a:r>
                  <a:rPr lang="en-US" sz="2000" dirty="0">
                    <a:solidFill>
                      <a:srgbClr val="080808"/>
                    </a:solidFill>
                  </a:rPr>
                  <a:t> (</a:t>
                </a:r>
                <a14:m>
                  <m:oMath xmlns:m="http://schemas.openxmlformats.org/officeDocument/2006/math">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r>
                      <a:rPr lang="en-US" sz="2000" i="1">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 be the wideband amplitude coefficient indicators for layer </a:t>
                </a:r>
                <a14:m>
                  <m:oMath xmlns:m="http://schemas.openxmlformats.org/officeDocument/2006/math">
                    <m:r>
                      <a:rPr lang="en-US" sz="2000" b="0" i="1" smtClean="0">
                        <a:solidFill>
                          <a:srgbClr val="080808"/>
                        </a:solidFill>
                        <a:latin typeface="Cambria Math" panose="02040503050406030204" pitchFamily="18" charset="0"/>
                      </a:rPr>
                      <m:t>𝑙</m:t>
                    </m:r>
                  </m:oMath>
                </a14:m>
                <a:r>
                  <a:rPr lang="en-US" sz="2000" dirty="0">
                    <a:solidFill>
                      <a:srgbClr val="080808"/>
                    </a:solidFill>
                  </a:rPr>
                  <a:t>, where </a:t>
                </a:r>
                <a14:m>
                  <m:oMath xmlns:m="http://schemas.openxmlformats.org/officeDocument/2006/math">
                    <m:r>
                      <a:rPr lang="en-US" sz="2000" i="1" smtClean="0">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 is the RI.</a:t>
                </a:r>
              </a:p>
              <a:p>
                <a:pPr>
                  <a:spcBef>
                    <a:spcPts val="0"/>
                  </a:spcBef>
                  <a:spcAft>
                    <a:spcPts val="600"/>
                  </a:spcAft>
                  <a:buFont typeface="Arial" panose="020B0604020202020204" pitchFamily="34" charset="0"/>
                  <a:buChar char="•"/>
                </a:pPr>
                <a:r>
                  <a:rPr lang="en-US" sz="2000" dirty="0">
                    <a:solidFill>
                      <a:srgbClr val="080808"/>
                    </a:solidFill>
                  </a:rPr>
                  <a:t>Let the strongest coefficient on layer </a:t>
                </a:r>
                <a14:m>
                  <m:oMath xmlns:m="http://schemas.openxmlformats.org/officeDocument/2006/math">
                    <m:r>
                      <a:rPr lang="en-US" sz="2000" b="0" i="1" smtClean="0">
                        <a:solidFill>
                          <a:srgbClr val="080808"/>
                        </a:solidFill>
                        <a:latin typeface="Cambria Math" panose="02040503050406030204" pitchFamily="18" charset="0"/>
                      </a:rPr>
                      <m:t>𝑙</m:t>
                    </m:r>
                  </m:oMath>
                </a14:m>
                <a:r>
                  <a:rPr lang="en-US" sz="2000" dirty="0">
                    <a:solidFill>
                      <a:srgbClr val="080808"/>
                    </a:solidFill>
                  </a:rPr>
                  <a:t> be identified by </a:t>
                </a:r>
                <a14:m>
                  <m:oMath xmlns:m="http://schemas.openxmlformats.org/officeDocument/2006/math">
                    <m:sSub>
                      <m:sSubPr>
                        <m:ctrlPr>
                          <a:rPr lang="en-US" sz="2000" i="1" smtClean="0">
                            <a:solidFill>
                              <a:srgbClr val="080808"/>
                            </a:solidFill>
                            <a:latin typeface="Cambria Math"/>
                          </a:rPr>
                        </m:ctrlPr>
                      </m:sSubPr>
                      <m:e>
                        <m:r>
                          <a:rPr lang="en-US" sz="2000" b="0" i="1" smtClean="0">
                            <a:solidFill>
                              <a:srgbClr val="080808"/>
                            </a:solidFill>
                            <a:latin typeface="Cambria Math" panose="02040503050406030204" pitchFamily="18" charset="0"/>
                          </a:rPr>
                          <m:t>𝑖</m:t>
                        </m:r>
                      </m:e>
                      <m:sub>
                        <m:r>
                          <a:rPr lang="en-US" sz="2000" b="0" i="1" smtClean="0">
                            <a:solidFill>
                              <a:srgbClr val="080808"/>
                            </a:solidFill>
                            <a:latin typeface="Cambria Math" panose="02040503050406030204" pitchFamily="18" charset="0"/>
                          </a:rPr>
                          <m:t>1,3,</m:t>
                        </m:r>
                        <m:r>
                          <a:rPr lang="en-US" sz="2000" b="0" i="1" smtClean="0">
                            <a:solidFill>
                              <a:srgbClr val="080808"/>
                            </a:solidFill>
                            <a:latin typeface="Cambria Math" panose="02040503050406030204" pitchFamily="18" charset="0"/>
                          </a:rPr>
                          <m:t>𝑙</m:t>
                        </m:r>
                      </m:sub>
                    </m:sSub>
                  </m:oMath>
                </a14:m>
                <a:r>
                  <a:rPr lang="en-US" sz="2000" dirty="0">
                    <a:solidFill>
                      <a:srgbClr val="080808"/>
                    </a:solidFill>
                  </a:rPr>
                  <a:t> (</a:t>
                </a:r>
                <a14:m>
                  <m:oMath xmlns:m="http://schemas.openxmlformats.org/officeDocument/2006/math">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r>
                      <a:rPr lang="en-US" sz="2000" i="1">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a:t>
                </a:r>
              </a:p>
              <a:p>
                <a:pPr>
                  <a:spcBef>
                    <a:spcPts val="0"/>
                  </a:spcBef>
                  <a:spcAft>
                    <a:spcPts val="600"/>
                  </a:spcAft>
                  <a:buFont typeface="Arial" panose="020B0604020202020204" pitchFamily="34" charset="0"/>
                  <a:buChar char="•"/>
                </a:pPr>
                <a:r>
                  <a:rPr lang="en-US" sz="2000" dirty="0">
                    <a:solidFill>
                      <a:srgbClr val="080808"/>
                    </a:solidFill>
                  </a:rPr>
                  <a:t>Let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b="0" i="1" smtClean="0">
                            <a:solidFill>
                              <a:srgbClr val="080808"/>
                            </a:solidFill>
                            <a:latin typeface="Cambria Math" panose="02040503050406030204" pitchFamily="18" charset="0"/>
                          </a:rPr>
                          <m:t>2,1</m:t>
                        </m:r>
                        <m:r>
                          <a:rPr lang="en-US" sz="2000" i="1">
                            <a:solidFill>
                              <a:srgbClr val="080808"/>
                            </a:solidFill>
                            <a:latin typeface="Cambria Math" panose="02040503050406030204" pitchFamily="18" charset="0"/>
                          </a:rPr>
                          <m:t>,</m:t>
                        </m:r>
                        <m:r>
                          <a:rPr lang="en-US" sz="2000" i="1">
                            <a:solidFill>
                              <a:srgbClr val="080808"/>
                            </a:solidFill>
                            <a:latin typeface="Cambria Math" panose="02040503050406030204" pitchFamily="18" charset="0"/>
                          </a:rPr>
                          <m:t>𝑙</m:t>
                        </m:r>
                      </m:sub>
                    </m:sSub>
                    <m:r>
                      <a:rPr lang="en-US" sz="2000" i="1">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sSub>
                          <m:sSubPr>
                            <m:ctrlPr>
                              <a:rPr lang="en-US" sz="2000" i="1" smtClean="0">
                                <a:solidFill>
                                  <a:srgbClr val="080808"/>
                                </a:solidFill>
                                <a:latin typeface="Cambria Math"/>
                              </a:rPr>
                            </m:ctrlPr>
                          </m:sSubPr>
                          <m:e>
                            <m:r>
                              <a:rPr lang="en-US" sz="2000" b="0" i="1" smtClean="0">
                                <a:solidFill>
                                  <a:srgbClr val="080808"/>
                                </a:solidFill>
                                <a:latin typeface="Cambria Math" panose="02040503050406030204" pitchFamily="18" charset="0"/>
                              </a:rPr>
                              <m:t>𝑐</m:t>
                            </m:r>
                          </m:e>
                          <m:sub>
                            <m:r>
                              <a:rPr lang="en-US" sz="2000" b="0" i="1" smtClean="0">
                                <a:solidFill>
                                  <a:srgbClr val="080808"/>
                                </a:solidFill>
                                <a:latin typeface="Cambria Math" panose="02040503050406030204" pitchFamily="18" charset="0"/>
                              </a:rPr>
                              <m:t>𝑙</m:t>
                            </m:r>
                            <m:r>
                              <a:rPr lang="en-US" sz="2000" b="0" i="1" smtClean="0">
                                <a:solidFill>
                                  <a:srgbClr val="080808"/>
                                </a:solidFill>
                                <a:latin typeface="Cambria Math" panose="02040503050406030204" pitchFamily="18" charset="0"/>
                              </a:rPr>
                              <m:t>,0</m:t>
                            </m:r>
                          </m:sub>
                        </m:sSub>
                        <m:r>
                          <a:rPr lang="en-US" sz="2000" i="1">
                            <a:solidFill>
                              <a:srgbClr val="080808"/>
                            </a:solidFill>
                            <a:latin typeface="Cambria Math" panose="02040503050406030204" pitchFamily="18" charset="0"/>
                          </a:rPr>
                          <m:t>,</m:t>
                        </m:r>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𝑐</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sub>
                        </m:sSub>
                        <m:r>
                          <a:rPr lang="en-US" sz="2000" i="1">
                            <a:solidFill>
                              <a:srgbClr val="080808"/>
                            </a:solidFill>
                            <a:latin typeface="Cambria Math" panose="02040503050406030204" pitchFamily="18" charset="0"/>
                          </a:rPr>
                          <m:t>,…,</m:t>
                        </m:r>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𝑐</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,2</m:t>
                            </m:r>
                            <m:r>
                              <a:rPr lang="en-US" sz="2000" b="0" i="1" smtClean="0">
                                <a:solidFill>
                                  <a:srgbClr val="080808"/>
                                </a:solidFill>
                                <a:latin typeface="Cambria Math" panose="02040503050406030204" pitchFamily="18" charset="0"/>
                              </a:rPr>
                              <m:t>𝐿</m:t>
                            </m:r>
                            <m:r>
                              <a:rPr lang="en-US" sz="2000" b="0" i="1" smtClean="0">
                                <a:solidFill>
                                  <a:srgbClr val="080808"/>
                                </a:solidFill>
                                <a:latin typeface="Cambria Math" panose="02040503050406030204" pitchFamily="18" charset="0"/>
                              </a:rPr>
                              <m:t>−1</m:t>
                            </m:r>
                          </m:sub>
                        </m:sSub>
                        <m:r>
                          <a:rPr lang="en-US" sz="2000" i="1" smtClean="0">
                            <a:solidFill>
                              <a:srgbClr val="080808"/>
                            </a:solidFill>
                            <a:latin typeface="Cambria Math" panose="02040503050406030204" pitchFamily="18" charset="0"/>
                          </a:rPr>
                          <m:t> </m:t>
                        </m:r>
                      </m:e>
                    </m:d>
                  </m:oMath>
                </a14:m>
                <a:r>
                  <a:rPr lang="en-US" sz="2000" dirty="0">
                    <a:solidFill>
                      <a:srgbClr val="080808"/>
                    </a:solidFill>
                  </a:rPr>
                  <a:t> and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b="0" i="1" smtClean="0">
                            <a:solidFill>
                              <a:srgbClr val="080808"/>
                            </a:solidFill>
                            <a:latin typeface="Cambria Math" panose="02040503050406030204" pitchFamily="18" charset="0"/>
                          </a:rPr>
                          <m:t>2,2</m:t>
                        </m:r>
                        <m:r>
                          <a:rPr lang="en-US" sz="2000" i="1">
                            <a:solidFill>
                              <a:srgbClr val="080808"/>
                            </a:solidFill>
                            <a:latin typeface="Cambria Math" panose="02040503050406030204" pitchFamily="18" charset="0"/>
                          </a:rPr>
                          <m:t>,</m:t>
                        </m:r>
                        <m:r>
                          <a:rPr lang="en-US" sz="2000" i="1">
                            <a:solidFill>
                              <a:srgbClr val="080808"/>
                            </a:solidFill>
                            <a:latin typeface="Cambria Math" panose="02040503050406030204" pitchFamily="18" charset="0"/>
                          </a:rPr>
                          <m:t>𝑙</m:t>
                        </m:r>
                      </m:sub>
                    </m:sSub>
                    <m:r>
                      <a:rPr lang="en-US" sz="2000" i="1">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,0</m:t>
                            </m:r>
                          </m:sub>
                          <m:sup>
                            <m:r>
                              <a:rPr lang="en-US" sz="2000" i="1">
                                <a:solidFill>
                                  <a:srgbClr val="080808"/>
                                </a:solidFill>
                                <a:latin typeface="Cambria Math" panose="02040503050406030204" pitchFamily="18" charset="0"/>
                              </a:rPr>
                              <m:t>(</m:t>
                            </m:r>
                            <m:r>
                              <a:rPr lang="en-US" sz="2000" b="0" i="1" smtClean="0">
                                <a:solidFill>
                                  <a:srgbClr val="080808"/>
                                </a:solidFill>
                                <a:latin typeface="Cambria Math" panose="02040503050406030204" pitchFamily="18" charset="0"/>
                              </a:rPr>
                              <m:t>2</m:t>
                            </m:r>
                            <m:r>
                              <a:rPr lang="en-US" sz="2000" i="1">
                                <a:solidFill>
                                  <a:srgbClr val="080808"/>
                                </a:solidFill>
                                <a:latin typeface="Cambria Math" panose="02040503050406030204" pitchFamily="18" charset="0"/>
                              </a:rPr>
                              <m:t>)</m:t>
                            </m:r>
                          </m:sup>
                        </m:sSubSup>
                        <m:r>
                          <a:rPr lang="en-US" sz="2000" i="1">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sub>
                          <m:sup>
                            <m:r>
                              <a:rPr lang="en-US" sz="2000" i="1">
                                <a:solidFill>
                                  <a:srgbClr val="080808"/>
                                </a:solidFill>
                                <a:latin typeface="Cambria Math" panose="02040503050406030204" pitchFamily="18" charset="0"/>
                              </a:rPr>
                              <m:t>(</m:t>
                            </m:r>
                            <m:r>
                              <a:rPr lang="en-US" sz="2000" b="0" i="1" smtClean="0">
                                <a:solidFill>
                                  <a:srgbClr val="080808"/>
                                </a:solidFill>
                                <a:latin typeface="Cambria Math" panose="02040503050406030204" pitchFamily="18" charset="0"/>
                              </a:rPr>
                              <m:t>2</m:t>
                            </m:r>
                            <m:r>
                              <a:rPr lang="en-US" sz="2000" i="1">
                                <a:solidFill>
                                  <a:srgbClr val="080808"/>
                                </a:solidFill>
                                <a:latin typeface="Cambria Math" panose="02040503050406030204" pitchFamily="18" charset="0"/>
                              </a:rPr>
                              <m:t>)</m:t>
                            </m:r>
                          </m:sup>
                        </m:sSubSup>
                        <m:r>
                          <a:rPr lang="en-US" sz="2000" i="1">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,2</m:t>
                            </m:r>
                            <m:r>
                              <a:rPr lang="en-US" sz="2000" i="1">
                                <a:solidFill>
                                  <a:srgbClr val="080808"/>
                                </a:solidFill>
                                <a:latin typeface="Cambria Math" panose="02040503050406030204" pitchFamily="18" charset="0"/>
                              </a:rPr>
                              <m:t>𝐿</m:t>
                            </m:r>
                            <m:r>
                              <a:rPr lang="en-US" sz="2000" i="1">
                                <a:solidFill>
                                  <a:srgbClr val="080808"/>
                                </a:solidFill>
                                <a:latin typeface="Cambria Math" panose="02040503050406030204" pitchFamily="18" charset="0"/>
                              </a:rPr>
                              <m:t>−1</m:t>
                            </m:r>
                          </m:sub>
                          <m:sup>
                            <m:r>
                              <a:rPr lang="en-US" sz="2000" i="1">
                                <a:solidFill>
                                  <a:srgbClr val="080808"/>
                                </a:solidFill>
                                <a:latin typeface="Cambria Math" panose="02040503050406030204" pitchFamily="18" charset="0"/>
                              </a:rPr>
                              <m:t>(</m:t>
                            </m:r>
                            <m:r>
                              <a:rPr lang="en-US" sz="2000" b="0" i="1" smtClean="0">
                                <a:solidFill>
                                  <a:srgbClr val="080808"/>
                                </a:solidFill>
                                <a:latin typeface="Cambria Math" panose="02040503050406030204" pitchFamily="18" charset="0"/>
                              </a:rPr>
                              <m:t>2</m:t>
                            </m:r>
                            <m:r>
                              <a:rPr lang="en-US" sz="2000" i="1">
                                <a:solidFill>
                                  <a:srgbClr val="080808"/>
                                </a:solidFill>
                                <a:latin typeface="Cambria Math" panose="02040503050406030204" pitchFamily="18" charset="0"/>
                              </a:rPr>
                              <m:t>)</m:t>
                            </m:r>
                          </m:sup>
                        </m:sSubSup>
                      </m:e>
                    </m:d>
                  </m:oMath>
                </a14:m>
                <a:r>
                  <a:rPr lang="en-US" sz="2000" dirty="0">
                    <a:solidFill>
                      <a:srgbClr val="080808"/>
                    </a:solidFill>
                  </a:rPr>
                  <a:t> (</a:t>
                </a:r>
                <a14:m>
                  <m:oMath xmlns:m="http://schemas.openxmlformats.org/officeDocument/2006/math">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r>
                      <a:rPr lang="en-US" sz="2000" i="1">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 be the subband phase coefficient indicators and the subband amplitude coefficient indicators for layer  </a:t>
                </a:r>
                <a14:m>
                  <m:oMath xmlns:m="http://schemas.openxmlformats.org/officeDocument/2006/math">
                    <m:r>
                      <a:rPr lang="en-US" sz="2000" i="1">
                        <a:solidFill>
                          <a:srgbClr val="080808"/>
                        </a:solidFill>
                        <a:latin typeface="Cambria Math" panose="02040503050406030204" pitchFamily="18" charset="0"/>
                      </a:rPr>
                      <m:t>𝑙</m:t>
                    </m:r>
                  </m:oMath>
                </a14:m>
                <a:r>
                  <a:rPr lang="en-US" sz="2000" dirty="0">
                    <a:solidFill>
                      <a:srgbClr val="080808"/>
                    </a:solidFill>
                  </a:rPr>
                  <a:t>, respectively, where </a:t>
                </a:r>
                <a14:m>
                  <m:oMath xmlns:m="http://schemas.openxmlformats.org/officeDocument/2006/math">
                    <m:r>
                      <a:rPr lang="en-US" sz="2000" i="1">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 is the RI.</a:t>
                </a:r>
              </a:p>
              <a:p>
                <a:pPr lvl="0">
                  <a:spcBef>
                    <a:spcPts val="0"/>
                  </a:spcBef>
                  <a:spcAft>
                    <a:spcPts val="600"/>
                  </a:spcAft>
                  <a:buFont typeface="Arial" panose="020B0604020202020204" pitchFamily="34" charset="0"/>
                  <a:buChar char="•"/>
                </a:pP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m:rPr>
                            <m:sty m:val="p"/>
                          </m:rPr>
                          <a:rPr lang="en-US" sz="2000">
                            <a:solidFill>
                              <a:srgbClr val="080808"/>
                            </a:solidFill>
                            <a:latin typeface="Cambria Math" panose="02040503050406030204" pitchFamily="18" charset="0"/>
                          </a:rPr>
                          <m:t>P</m:t>
                        </m:r>
                        <m:r>
                          <m:rPr>
                            <m:sty m:val="p"/>
                          </m:rPr>
                          <a:rPr lang="en-US" sz="2000" i="0">
                            <a:solidFill>
                              <a:srgbClr val="080808"/>
                            </a:solidFill>
                            <a:latin typeface="Cambria Math" panose="02040503050406030204" pitchFamily="18" charset="0"/>
                          </a:rPr>
                          <m:t>SK</m:t>
                        </m:r>
                      </m:sub>
                    </m:sSub>
                  </m:oMath>
                </a14:m>
                <a:r>
                  <a:rPr lang="en-US" sz="2000" dirty="0">
                    <a:solidFill>
                      <a:srgbClr val="080808"/>
                    </a:solidFill>
                  </a:rPr>
                  <a:t> is the configured PSK constellation size used for SB phase reporting (4 or 8).</a:t>
                </a:r>
              </a:p>
              <a:p>
                <a:pPr>
                  <a:spcBef>
                    <a:spcPts val="0"/>
                  </a:spcBef>
                  <a:spcAft>
                    <a:spcPts val="600"/>
                  </a:spcAft>
                  <a:buFont typeface="Arial" panose="020B0604020202020204" pitchFamily="34" charset="0"/>
                  <a:buChar char="•"/>
                </a:pPr>
                <a14:m>
                  <m:oMath xmlns:m="http://schemas.openxmlformats.org/officeDocument/2006/math">
                    <m:sSup>
                      <m:sSupPr>
                        <m:ctrlPr>
                          <a:rPr lang="en-US" sz="2000" i="1" smtClean="0">
                            <a:solidFill>
                              <a:srgbClr val="080808"/>
                            </a:solidFill>
                            <a:latin typeface="Cambria Math"/>
                          </a:rPr>
                        </m:ctrlPr>
                      </m:sSupPr>
                      <m:e>
                        <m:r>
                          <a:rPr lang="en-US" sz="2000" b="0" i="1" smtClean="0">
                            <a:solidFill>
                              <a:srgbClr val="080808"/>
                            </a:solidFill>
                            <a:latin typeface="Cambria Math" panose="02040503050406030204" pitchFamily="18" charset="0"/>
                          </a:rPr>
                          <m:t>𝐾</m:t>
                        </m:r>
                      </m:e>
                      <m:sup>
                        <m:r>
                          <a:rPr lang="en-US" sz="2000" b="0" i="1" smtClean="0">
                            <a:solidFill>
                              <a:srgbClr val="080808"/>
                            </a:solidFill>
                            <a:latin typeface="Cambria Math" panose="02040503050406030204" pitchFamily="18" charset="0"/>
                          </a:rPr>
                          <m:t>(2)</m:t>
                        </m:r>
                      </m:sup>
                    </m:sSup>
                  </m:oMath>
                </a14:m>
                <a:r>
                  <a:rPr lang="en-US" sz="2000" dirty="0">
                    <a:solidFill>
                      <a:srgbClr val="080808"/>
                    </a:solidFill>
                  </a:rPr>
                  <a:t> is the number of full resolution subband coefficients when SB amplitude feedback is configured.</a:t>
                </a:r>
              </a:p>
              <a:p>
                <a:pPr>
                  <a:spcBef>
                    <a:spcPts val="0"/>
                  </a:spcBef>
                  <a:spcAft>
                    <a:spcPts val="600"/>
                  </a:spcAft>
                  <a:buFont typeface="Arial" panose="020B0604020202020204" pitchFamily="34" charset="0"/>
                  <a:buChar char="•"/>
                </a:pPr>
                <a:r>
                  <a:rPr lang="en-US" sz="2000" i="1" dirty="0" err="1">
                    <a:solidFill>
                      <a:srgbClr val="080808"/>
                    </a:solidFill>
                  </a:rPr>
                  <a:t>SubbandAmplitude</a:t>
                </a:r>
                <a:r>
                  <a:rPr lang="en-US" sz="2000" dirty="0">
                    <a:solidFill>
                      <a:srgbClr val="080808"/>
                    </a:solidFill>
                  </a:rPr>
                  <a:t> is the higher layer parameter used to configure the amplitude feedback of the Type II codebook.  It may be set to ‘OFF’ for no SB amplitude feedback or to ‘ON’ to report differential SB amplitude feedback.</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91015" y="867747"/>
                <a:ext cx="10972800" cy="5421086"/>
              </a:xfrm>
              <a:blipFill>
                <a:blip r:embed="rId3"/>
                <a:stretch>
                  <a:fillRect l="-667" t="-112" r="-500"/>
                </a:stretch>
              </a:blipFill>
            </p:spPr>
            <p:txBody>
              <a:bodyPr/>
              <a:lstStyle/>
              <a:p>
                <a:r>
                  <a:rPr lang="en-US">
                    <a:noFill/>
                  </a:rPr>
                  <a:t> </a:t>
                </a:r>
              </a:p>
            </p:txBody>
          </p:sp>
        </mc:Fallback>
      </mc:AlternateContent>
    </p:spTree>
    <p:extLst>
      <p:ext uri="{BB962C8B-B14F-4D97-AF65-F5344CB8AC3E}">
        <p14:creationId xmlns:p14="http://schemas.microsoft.com/office/powerpoint/2010/main" val="1573509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08" y="126384"/>
            <a:ext cx="11596991" cy="609600"/>
          </a:xfrm>
        </p:spPr>
        <p:txBody>
          <a:bodyPr>
            <a:noAutofit/>
          </a:bodyPr>
          <a:lstStyle/>
          <a:p>
            <a:r>
              <a:rPr lang="en-US" sz="2400" b="1" dirty="0"/>
              <a:t>[Informative] Type II overhead reduction: specification text for the proposal</a:t>
            </a:r>
            <a:endParaRPr lang="en-US" sz="24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90210" y="834501"/>
                <a:ext cx="11596990" cy="5770484"/>
              </a:xfrm>
            </p:spPr>
            <p:txBody>
              <a:bodyPr>
                <a:noAutofit/>
              </a:bodyPr>
              <a:lstStyle/>
              <a:p>
                <a:pPr>
                  <a:spcBef>
                    <a:spcPts val="0"/>
                  </a:spcBef>
                  <a:spcAft>
                    <a:spcPts val="600"/>
                  </a:spcAft>
                  <a:buFont typeface="Arial" panose="020B0604020202020204" pitchFamily="34" charset="0"/>
                  <a:buChar char="•"/>
                </a:pPr>
                <a:r>
                  <a:rPr lang="en-US" sz="1400" dirty="0">
                    <a:solidFill>
                      <a:srgbClr val="080808"/>
                    </a:solidFill>
                  </a:rPr>
                  <a:t>The reporting procedure for the amplitude and phase coefficients is modified as follows to include payload reduction for the subband indicators (changes in </a:t>
                </a:r>
                <a:r>
                  <a:rPr lang="en-US" sz="1400" dirty="0">
                    <a:solidFill>
                      <a:srgbClr val="FF0000"/>
                    </a:solidFill>
                  </a:rPr>
                  <a:t>red</a:t>
                </a:r>
                <a:r>
                  <a:rPr lang="en-US" sz="1400" dirty="0">
                    <a:solidFill>
                      <a:srgbClr val="080808"/>
                    </a:solidFill>
                  </a:rPr>
                  <a:t>).  The proposal applies to both the Type II codebook and the Type II codebook extension for beamformed CSI-RS.</a:t>
                </a:r>
              </a:p>
              <a:p>
                <a:pPr lvl="1">
                  <a:spcBef>
                    <a:spcPts val="0"/>
                  </a:spcBef>
                  <a:spcAft>
                    <a:spcPts val="600"/>
                  </a:spcAft>
                  <a:buFont typeface="Nokia Pure Text" panose="020B0504040602060303" pitchFamily="34" charset="0"/>
                  <a:buChar char="‒"/>
                </a:pPr>
                <a:r>
                  <a:rPr lang="en-US" sz="1400" dirty="0">
                    <a:solidFill>
                      <a:srgbClr val="080808"/>
                    </a:solidFill>
                  </a:rPr>
                  <a:t>The indicators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sSub>
                          <m:sSubPr>
                            <m:ctrlPr>
                              <a:rPr lang="en-US" sz="1400" b="0" i="1" smtClean="0">
                                <a:solidFill>
                                  <a:srgbClr val="080808"/>
                                </a:solidFill>
                                <a:latin typeface="Cambria Math"/>
                              </a:rPr>
                            </m:ctrlPr>
                          </m:sSubPr>
                          <m:e>
                            <m:r>
                              <a:rPr lang="en-US" sz="1400" b="0" i="1" smtClean="0">
                                <a:solidFill>
                                  <a:srgbClr val="080808"/>
                                </a:solidFill>
                                <a:latin typeface="Cambria Math" panose="02040503050406030204" pitchFamily="18" charset="0"/>
                              </a:rPr>
                              <m:t>𝑖</m:t>
                            </m:r>
                          </m:e>
                          <m:sub>
                            <m:r>
                              <a:rPr lang="en-US" sz="1400" b="0" i="1" smtClean="0">
                                <a:solidFill>
                                  <a:srgbClr val="080808"/>
                                </a:solidFill>
                                <a:latin typeface="Cambria Math" panose="02040503050406030204" pitchFamily="18" charset="0"/>
                              </a:rPr>
                              <m:t>1,3,</m:t>
                            </m:r>
                            <m:r>
                              <a:rPr lang="en-US" sz="1400" b="0" i="1" smtClean="0">
                                <a:solidFill>
                                  <a:srgbClr val="080808"/>
                                </a:solidFill>
                                <a:latin typeface="Cambria Math" panose="02040503050406030204" pitchFamily="18" charset="0"/>
                              </a:rPr>
                              <m:t>𝑙</m:t>
                            </m:r>
                          </m:sub>
                        </m:sSub>
                      </m:sub>
                      <m:sup>
                        <m:r>
                          <a:rPr lang="en-US" sz="1400" b="0" i="1" smtClean="0">
                            <a:solidFill>
                              <a:srgbClr val="080808"/>
                            </a:solidFill>
                            <a:latin typeface="Cambria Math" panose="02040503050406030204" pitchFamily="18" charset="0"/>
                          </a:rPr>
                          <m:t>(1)</m:t>
                        </m:r>
                      </m:sup>
                    </m:sSubSup>
                    <m:r>
                      <a:rPr lang="en-US" sz="1400" b="0" i="1" smtClean="0">
                        <a:solidFill>
                          <a:srgbClr val="080808"/>
                        </a:solidFill>
                        <a:latin typeface="Cambria Math" panose="02040503050406030204" pitchFamily="18" charset="0"/>
                      </a:rPr>
                      <m:t>=7</m:t>
                    </m:r>
                  </m:oMath>
                </a14:m>
                <a:r>
                  <a:rPr lang="en-US" sz="1400" dirty="0">
                    <a:solidFill>
                      <a:srgbClr val="080808"/>
                    </a:solidFill>
                  </a:rPr>
                  <a:t>,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sup>
                    </m:sSub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1</m:t>
                    </m:r>
                  </m:oMath>
                </a14:m>
                <a:r>
                  <a:rPr lang="en-US" sz="1400" dirty="0">
                    <a:solidFill>
                      <a:srgbClr val="080808"/>
                    </a:solidFill>
                  </a:rPr>
                  <a:t>, and </a:t>
                </a:r>
                <a14:m>
                  <m:oMath xmlns:m="http://schemas.openxmlformats.org/officeDocument/2006/math">
                    <m:sSub>
                      <m:sSubPr>
                        <m:ctrlPr>
                          <a:rPr lang="en-US" sz="1400" i="1" smtClean="0">
                            <a:solidFill>
                              <a:srgbClr val="080808"/>
                            </a:solidFill>
                            <a:latin typeface="Cambria Math"/>
                          </a:rPr>
                        </m:ctrlPr>
                      </m:sSubPr>
                      <m:e>
                        <m:r>
                          <a:rPr lang="en-US" sz="1400" b="0" i="1" smtClean="0">
                            <a:solidFill>
                              <a:srgbClr val="080808"/>
                            </a:solidFill>
                            <a:latin typeface="Cambria Math" panose="02040503050406030204" pitchFamily="18" charset="0"/>
                          </a:rPr>
                          <m:t>𝑐</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Sub>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0</m:t>
                    </m:r>
                  </m:oMath>
                </a14:m>
                <a:r>
                  <a:rPr lang="en-US" sz="1400" dirty="0">
                    <a:solidFill>
                      <a:srgbClr val="080808"/>
                    </a:solidFill>
                  </a:rPr>
                  <a:t>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up>
                        <m:r>
                          <a:rPr lang="en-US" sz="1400" i="1">
                            <a:solidFill>
                              <a:srgbClr val="080808"/>
                            </a:solidFill>
                            <a:latin typeface="Cambria Math" panose="02040503050406030204" pitchFamily="18" charset="0"/>
                          </a:rPr>
                          <m:t>(1)</m:t>
                        </m:r>
                      </m:sup>
                    </m:sSubSup>
                  </m:oMath>
                </a14:m>
                <a:r>
                  <a:rPr lang="en-US" sz="1400" dirty="0">
                    <a:solidFill>
                      <a:srgbClr val="080808"/>
                    </a:solidFill>
                  </a:rPr>
                  <a:t>,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sup>
                    </m:sSubSup>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𝑐</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Sub>
                  </m:oMath>
                </a14:m>
                <a:r>
                  <a:rPr lang="en-US" sz="1400" dirty="0">
                    <a:solidFill>
                      <a:srgbClr val="080808"/>
                    </a:solidFill>
                  </a:rPr>
                  <a:t> are not reported for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a:t>
                </a:r>
              </a:p>
              <a:p>
                <a:pPr lvl="1">
                  <a:spcBef>
                    <a:spcPts val="0"/>
                  </a:spcBef>
                  <a:spcAft>
                    <a:spcPts val="600"/>
                  </a:spcAft>
                  <a:buFont typeface="Nokia Pure Text" panose="020B0504040602060303" pitchFamily="34" charset="0"/>
                  <a:buChar char="‒"/>
                </a:pPr>
                <a:r>
                  <a:rPr lang="en-US" sz="1400" dirty="0">
                    <a:solidFill>
                      <a:srgbClr val="080808"/>
                    </a:solidFill>
                  </a:rPr>
                  <a:t>The remaining </a:t>
                </a:r>
                <a14:m>
                  <m:oMath xmlns:m="http://schemas.openxmlformats.org/officeDocument/2006/math">
                    <m:r>
                      <a:rPr lang="en-US" sz="1400" b="0" i="1" smtClean="0">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𝐿</m:t>
                    </m:r>
                    <m:r>
                      <a:rPr lang="en-US" sz="1400" b="0" i="1" smtClean="0">
                        <a:solidFill>
                          <a:srgbClr val="080808"/>
                        </a:solidFill>
                        <a:latin typeface="Cambria Math" panose="02040503050406030204" pitchFamily="18" charset="0"/>
                      </a:rPr>
                      <m:t>−1</m:t>
                    </m:r>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1,4,</m:t>
                        </m:r>
                        <m:r>
                          <a:rPr lang="en-US" sz="1400" i="1">
                            <a:solidFill>
                              <a:srgbClr val="080808"/>
                            </a:solidFill>
                            <a:latin typeface="Cambria Math" panose="02040503050406030204" pitchFamily="18" charset="0"/>
                          </a:rPr>
                          <m:t>𝑙</m:t>
                        </m:r>
                      </m:sub>
                    </m:sSub>
                  </m:oMath>
                </a14:m>
                <a:r>
                  <a:rPr lang="en-US" sz="1400" dirty="0">
                    <a:solidFill>
                      <a:srgbClr val="080808"/>
                    </a:solidFill>
                  </a:rPr>
                  <a:t>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are reported, where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𝑖</m:t>
                        </m:r>
                      </m:sub>
                      <m:sup>
                        <m:r>
                          <a:rPr lang="en-US" sz="1400" b="0" i="1" smtClean="0">
                            <a:solidFill>
                              <a:srgbClr val="080808"/>
                            </a:solidFill>
                            <a:latin typeface="Cambria Math" panose="02040503050406030204" pitchFamily="18" charset="0"/>
                          </a:rPr>
                          <m:t>(1)</m:t>
                        </m:r>
                      </m:sup>
                    </m:sSubSup>
                    <m:r>
                      <a:rPr lang="en-US" sz="1400" i="1" smtClean="0">
                        <a:solidFill>
                          <a:srgbClr val="080808"/>
                        </a:solidFill>
                        <a:latin typeface="Cambria Math" panose="02040503050406030204" pitchFamily="18" charset="0"/>
                        <a:ea typeface="Cambria Math" panose="02040503050406030204" pitchFamily="18" charset="0"/>
                      </a:rPr>
                      <m:t>∈</m:t>
                    </m:r>
                    <m:d>
                      <m:dPr>
                        <m:begChr m:val="{"/>
                        <m:endChr m:val="}"/>
                        <m:ctrlPr>
                          <a:rPr lang="en-US" sz="1400" i="1" smtClean="0">
                            <a:solidFill>
                              <a:srgbClr val="080808"/>
                            </a:solidFill>
                            <a:latin typeface="Cambria Math"/>
                            <a:ea typeface="Cambria Math" panose="02040503050406030204" pitchFamily="18" charset="0"/>
                          </a:rPr>
                        </m:ctrlPr>
                      </m:dPr>
                      <m:e>
                        <m:r>
                          <a:rPr lang="en-US" sz="1400" b="0" i="1" smtClean="0">
                            <a:solidFill>
                              <a:srgbClr val="080808"/>
                            </a:solidFill>
                            <a:latin typeface="Cambria Math" panose="02040503050406030204" pitchFamily="18" charset="0"/>
                            <a:ea typeface="Cambria Math" panose="02040503050406030204" pitchFamily="18" charset="0"/>
                          </a:rPr>
                          <m:t>0,1,…,7</m:t>
                        </m:r>
                      </m:e>
                    </m:d>
                  </m:oMath>
                </a14:m>
                <a:r>
                  <a:rPr lang="en-US" sz="1400" dirty="0">
                    <a:solidFill>
                      <a:srgbClr val="080808"/>
                    </a:solidFill>
                  </a:rPr>
                  <a:t>.  </a:t>
                </a:r>
                <a:r>
                  <a:rPr lang="en-US" sz="1400" dirty="0">
                    <a:solidFill>
                      <a:srgbClr val="FF0000"/>
                    </a:solidFill>
                  </a:rPr>
                  <a:t>Let </a:t>
                </a:r>
                <a14:m>
                  <m:oMath xmlns:m="http://schemas.openxmlformats.org/officeDocument/2006/math">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oMath>
                </a14:m>
                <a:r>
                  <a:rPr lang="en-US" sz="1400" dirty="0">
                    <a:solidFill>
                      <a:srgbClr val="FF0000"/>
                    </a:solidFill>
                  </a:rPr>
                  <a:t> (</a:t>
                </a:r>
                <a14:m>
                  <m:oMath xmlns:m="http://schemas.openxmlformats.org/officeDocument/2006/math">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=1,…,</m:t>
                    </m:r>
                    <m:r>
                      <a:rPr lang="en-US" sz="1400" i="1">
                        <a:solidFill>
                          <a:srgbClr val="FF0000"/>
                        </a:solidFill>
                        <a:latin typeface="Cambria Math" panose="02040503050406030204" pitchFamily="18" charset="0"/>
                        <a:ea typeface="Cambria Math" panose="02040503050406030204" pitchFamily="18" charset="0"/>
                      </a:rPr>
                      <m:t>𝜐</m:t>
                    </m:r>
                  </m:oMath>
                </a14:m>
                <a:r>
                  <a:rPr lang="en-US" sz="1400" dirty="0">
                    <a:solidFill>
                      <a:srgbClr val="FF0000"/>
                    </a:solidFill>
                  </a:rPr>
                  <a:t>) be the number of elements of </a:t>
                </a:r>
                <a14:m>
                  <m:oMath xmlns:m="http://schemas.openxmlformats.org/officeDocument/2006/math">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𝑖</m:t>
                        </m:r>
                      </m:e>
                      <m:sub>
                        <m:r>
                          <a:rPr lang="en-US" sz="1400" b="0" i="1" smtClean="0">
                            <a:solidFill>
                              <a:srgbClr val="FF0000"/>
                            </a:solidFill>
                            <a:latin typeface="Cambria Math" panose="02040503050406030204" pitchFamily="18" charset="0"/>
                          </a:rPr>
                          <m:t>1,4,</m:t>
                        </m:r>
                        <m:r>
                          <a:rPr lang="en-US" sz="1400" b="0" i="1" smtClean="0">
                            <a:solidFill>
                              <a:srgbClr val="FF0000"/>
                            </a:solidFill>
                            <a:latin typeface="Cambria Math" panose="02040503050406030204" pitchFamily="18" charset="0"/>
                          </a:rPr>
                          <m:t>𝑙</m:t>
                        </m:r>
                      </m:sub>
                    </m:sSub>
                  </m:oMath>
                </a14:m>
                <a:r>
                  <a:rPr lang="en-US" sz="1400" dirty="0">
                    <a:solidFill>
                      <a:srgbClr val="FF0000"/>
                    </a:solidFill>
                  </a:rPr>
                  <a:t> that satisfy </a:t>
                </a:r>
                <a14:m>
                  <m:oMath xmlns:m="http://schemas.openxmlformats.org/officeDocument/2006/math">
                    <m:sSubSup>
                      <m:sSubSupPr>
                        <m:ctrlPr>
                          <a:rPr lang="en-US" sz="1400" i="1" smtClean="0">
                            <a:solidFill>
                              <a:srgbClr val="FF0000"/>
                            </a:solidFill>
                            <a:latin typeface="Cambria Math"/>
                          </a:rPr>
                        </m:ctrlPr>
                      </m:sSubSupPr>
                      <m:e>
                        <m:r>
                          <a:rPr lang="en-US" sz="1400" b="0" i="1" smtClean="0">
                            <a:solidFill>
                              <a:srgbClr val="FF0000"/>
                            </a:solidFill>
                            <a:latin typeface="Cambria Math" panose="02040503050406030204" pitchFamily="18" charset="0"/>
                          </a:rPr>
                          <m:t>𝑘</m:t>
                        </m:r>
                      </m:e>
                      <m:sub>
                        <m:r>
                          <a:rPr lang="en-US" sz="1400" b="0" i="1" smtClean="0">
                            <a:solidFill>
                              <a:srgbClr val="FF0000"/>
                            </a:solidFill>
                            <a:latin typeface="Cambria Math" panose="02040503050406030204" pitchFamily="18" charset="0"/>
                          </a:rPr>
                          <m:t>𝑙</m:t>
                        </m:r>
                        <m:r>
                          <a:rPr lang="en-US" sz="1400" b="0" i="1" smtClean="0">
                            <a:solidFill>
                              <a:srgbClr val="FF0000"/>
                            </a:solidFill>
                            <a:latin typeface="Cambria Math" panose="02040503050406030204" pitchFamily="18" charset="0"/>
                          </a:rPr>
                          <m:t>,</m:t>
                        </m:r>
                        <m:r>
                          <a:rPr lang="en-US" sz="1400" b="0" i="1" smtClean="0">
                            <a:solidFill>
                              <a:srgbClr val="FF0000"/>
                            </a:solidFill>
                            <a:latin typeface="Cambria Math" panose="02040503050406030204" pitchFamily="18" charset="0"/>
                          </a:rPr>
                          <m:t>𝑖</m:t>
                        </m:r>
                      </m:sub>
                      <m:sup>
                        <m:r>
                          <a:rPr lang="en-US" sz="1400" b="0" i="1" smtClean="0">
                            <a:solidFill>
                              <a:srgbClr val="FF0000"/>
                            </a:solidFill>
                            <a:latin typeface="Cambria Math" panose="02040503050406030204" pitchFamily="18" charset="0"/>
                          </a:rPr>
                          <m:t>(1)</m:t>
                        </m:r>
                      </m:sup>
                    </m:sSubSup>
                    <m:r>
                      <a:rPr lang="en-US" sz="1400" b="0" i="1" smtClean="0">
                        <a:solidFill>
                          <a:srgbClr val="FF0000"/>
                        </a:solidFill>
                        <a:latin typeface="Cambria Math" panose="02040503050406030204" pitchFamily="18" charset="0"/>
                      </a:rPr>
                      <m:t>&gt;0</m:t>
                    </m:r>
                    <m:r>
                      <a:rPr lang="en-US" sz="1400" b="0" i="1" smtClean="0">
                        <a:solidFill>
                          <a:srgbClr val="080808"/>
                        </a:solidFill>
                        <a:latin typeface="Cambria Math" panose="02040503050406030204" pitchFamily="18" charset="0"/>
                      </a:rPr>
                      <m:t>.</m:t>
                    </m:r>
                  </m:oMath>
                </a14:m>
                <a:endParaRPr lang="en-US" sz="1400" dirty="0">
                  <a:solidFill>
                    <a:srgbClr val="080808"/>
                  </a:solidFill>
                </a:endParaRPr>
              </a:p>
              <a:p>
                <a:pPr lvl="1">
                  <a:spcBef>
                    <a:spcPts val="0"/>
                  </a:spcBef>
                  <a:spcAft>
                    <a:spcPts val="600"/>
                  </a:spcAft>
                  <a:buFont typeface="Nokia Pure Text" panose="020B0504040602060303" pitchFamily="34" charset="0"/>
                  <a:buChar char="‒"/>
                </a:pPr>
                <a:r>
                  <a:rPr lang="en-US" sz="1400" dirty="0">
                    <a:solidFill>
                      <a:srgbClr val="080808"/>
                    </a:solidFill>
                  </a:rPr>
                  <a:t>The remaining </a:t>
                </a:r>
                <a14:m>
                  <m:oMath xmlns:m="http://schemas.openxmlformats.org/officeDocument/2006/math">
                    <m:r>
                      <a:rPr lang="en-US" sz="1400" i="1">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𝐿</m:t>
                    </m:r>
                    <m:r>
                      <a:rPr lang="en-US" sz="1400" i="1">
                        <a:solidFill>
                          <a:srgbClr val="080808"/>
                        </a:solidFill>
                        <a:latin typeface="Cambria Math" panose="02040503050406030204" pitchFamily="18" charset="0"/>
                      </a:rPr>
                      <m:t>−1</m:t>
                    </m:r>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b="0" i="1" smtClean="0">
                            <a:solidFill>
                              <a:srgbClr val="080808"/>
                            </a:solidFill>
                            <a:latin typeface="Cambria Math" panose="02040503050406030204" pitchFamily="18" charset="0"/>
                          </a:rPr>
                          <m:t>2,1</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are reported as follows:</a:t>
                </a:r>
              </a:p>
              <a:p>
                <a:pPr lvl="2">
                  <a:spcBef>
                    <a:spcPts val="0"/>
                  </a:spcBef>
                  <a:spcAft>
                    <a:spcPts val="600"/>
                  </a:spcAft>
                  <a:buFont typeface="Courier New" panose="02070309020205020404" pitchFamily="49" charset="0"/>
                  <a:buChar char="o"/>
                </a:pPr>
                <a:r>
                  <a:rPr lang="en-US" sz="1400" dirty="0">
                    <a:solidFill>
                      <a:srgbClr val="080808"/>
                    </a:solidFill>
                  </a:rPr>
                  <a:t>When </a:t>
                </a:r>
                <a:r>
                  <a:rPr lang="en-US" sz="1400" i="1" dirty="0" err="1">
                    <a:solidFill>
                      <a:srgbClr val="080808"/>
                    </a:solidFill>
                  </a:rPr>
                  <a:t>SubbandAmplitude</a:t>
                </a:r>
                <a:r>
                  <a:rPr lang="en-US" sz="1400" dirty="0">
                    <a:solidFill>
                      <a:srgbClr val="080808"/>
                    </a:solidFill>
                  </a:rPr>
                  <a:t> is set to ‘OFF’,</a:t>
                </a:r>
              </a:p>
              <a:p>
                <a:pPr lvl="3">
                  <a:spcBef>
                    <a:spcPts val="0"/>
                  </a:spcBef>
                  <a:spcAft>
                    <a:spcPts val="600"/>
                  </a:spcAft>
                  <a:buFont typeface="Wingdings" panose="05000000000000000000" pitchFamily="2" charset="2"/>
                  <a:buChar char="§"/>
                </a:pP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sv-SE" sz="1400" b="0" i="1" smtClean="0">
                            <a:solidFill>
                              <a:srgbClr val="FABB00"/>
                            </a:solidFill>
                            <a:latin typeface="Cambria Math" panose="02040503050406030204" pitchFamily="18" charset="0"/>
                          </a:rPr>
                          <m:t>𝑖</m:t>
                        </m:r>
                      </m:sub>
                      <m:sup>
                        <m:r>
                          <a:rPr lang="en-US" sz="1400" i="1">
                            <a:solidFill>
                              <a:srgbClr val="080808"/>
                            </a:solidFill>
                            <a:latin typeface="Cambria Math" panose="02040503050406030204" pitchFamily="18" charset="0"/>
                          </a:rPr>
                          <m:t>(2)</m:t>
                        </m:r>
                      </m:sup>
                    </m:sSubSup>
                    <m:r>
                      <a:rPr lang="en-US" sz="1400" i="1">
                        <a:solidFill>
                          <a:srgbClr val="080808"/>
                        </a:solidFill>
                        <a:latin typeface="Cambria Math" panose="02040503050406030204" pitchFamily="18" charset="0"/>
                      </a:rPr>
                      <m:t>=1</m:t>
                    </m:r>
                  </m:oMath>
                </a14:m>
                <a:r>
                  <a:rPr lang="en-US" sz="1400" dirty="0">
                    <a:solidFill>
                      <a:srgbClr val="080808"/>
                    </a:solidFill>
                  </a:rPr>
                  <a:t> for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and </a:t>
                </a:r>
                <a14:m>
                  <m:oMath xmlns:m="http://schemas.openxmlformats.org/officeDocument/2006/math">
                    <m:r>
                      <a:rPr lang="en-US" sz="1400" b="0" i="1" smtClean="0">
                        <a:solidFill>
                          <a:srgbClr val="080808"/>
                        </a:solidFill>
                        <a:latin typeface="Cambria Math" panose="02040503050406030204" pitchFamily="18" charset="0"/>
                      </a:rPr>
                      <m:t>𝑖</m:t>
                    </m:r>
                    <m:r>
                      <a:rPr lang="en-US" sz="1400" b="0" i="1" smtClean="0">
                        <a:solidFill>
                          <a:srgbClr val="080808"/>
                        </a:solidFill>
                        <a:latin typeface="Cambria Math" panose="02040503050406030204" pitchFamily="18" charset="0"/>
                      </a:rPr>
                      <m:t>=0,1,…,2</m:t>
                    </m:r>
                    <m:r>
                      <a:rPr lang="en-US" sz="1400" b="0" i="1" smtClean="0">
                        <a:solidFill>
                          <a:srgbClr val="080808"/>
                        </a:solidFill>
                        <a:latin typeface="Cambria Math" panose="02040503050406030204" pitchFamily="18" charset="0"/>
                      </a:rPr>
                      <m:t>𝐿</m:t>
                    </m:r>
                    <m:r>
                      <a:rPr lang="en-US" sz="1400" b="0" i="1" smtClean="0">
                        <a:solidFill>
                          <a:srgbClr val="080808"/>
                        </a:solidFill>
                        <a:latin typeface="Cambria Math" panose="02040503050406030204" pitchFamily="18" charset="0"/>
                      </a:rPr>
                      <m:t>−1</m:t>
                    </m:r>
                  </m:oMath>
                </a14:m>
                <a:r>
                  <a:rPr lang="en-US" sz="1400" dirty="0">
                    <a:solidFill>
                      <a:srgbClr val="080808"/>
                    </a:solidFill>
                  </a:rPr>
                  <a:t>.  </a:t>
                </a:r>
                <a14:m>
                  <m:oMath xmlns:m="http://schemas.openxmlformats.org/officeDocument/2006/math">
                    <m:sSub>
                      <m:sSubPr>
                        <m:ctrlPr>
                          <a:rPr lang="en-US" sz="1400" i="1" smtClean="0">
                            <a:solidFill>
                              <a:srgbClr val="080808"/>
                            </a:solidFill>
                            <a:latin typeface="Cambria Math"/>
                          </a:rPr>
                        </m:ctrlPr>
                      </m:sSubPr>
                      <m:e>
                        <m:r>
                          <a:rPr lang="en-US" sz="1400" b="0" i="1" smtClean="0">
                            <a:solidFill>
                              <a:srgbClr val="080808"/>
                            </a:solidFill>
                            <a:latin typeface="Cambria Math" panose="02040503050406030204" pitchFamily="18" charset="0"/>
                          </a:rPr>
                          <m:t>𝑖</m:t>
                        </m:r>
                      </m:e>
                      <m:sub>
                        <m:r>
                          <a:rPr lang="en-US" sz="1400" b="0" i="1" smtClean="0">
                            <a:solidFill>
                              <a:srgbClr val="080808"/>
                            </a:solidFill>
                            <a:latin typeface="Cambria Math" panose="02040503050406030204" pitchFamily="18" charset="0"/>
                          </a:rPr>
                          <m:t>2,2,</m:t>
                        </m:r>
                        <m:r>
                          <a:rPr lang="en-US" sz="1400" b="0" i="1" smtClean="0">
                            <a:solidFill>
                              <a:srgbClr val="080808"/>
                            </a:solidFill>
                            <a:latin typeface="Cambria Math" panose="02040503050406030204" pitchFamily="18" charset="0"/>
                          </a:rPr>
                          <m:t>𝑙</m:t>
                        </m:r>
                      </m:sub>
                    </m:sSub>
                  </m:oMath>
                </a14:m>
                <a:r>
                  <a:rPr lang="en-US" sz="1400" dirty="0">
                    <a:solidFill>
                      <a:srgbClr val="080808"/>
                    </a:solidFill>
                  </a:rPr>
                  <a:t> is not reported for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a:t>
                </a:r>
              </a:p>
              <a:p>
                <a:pPr lvl="3">
                  <a:spcBef>
                    <a:spcPts val="0"/>
                  </a:spcBef>
                  <a:spcAft>
                    <a:spcPts val="600"/>
                  </a:spcAft>
                  <a:buFont typeface="Wingdings" panose="05000000000000000000" pitchFamily="2" charset="2"/>
                  <a:buChar char="§"/>
                </a:pPr>
                <a:r>
                  <a:rPr lang="en-US" sz="1400" dirty="0">
                    <a:solidFill>
                      <a:srgbClr val="080808"/>
                    </a:solidFill>
                  </a:rPr>
                  <a:t>For </a:t>
                </a:r>
                <a14:m>
                  <m:oMath xmlns:m="http://schemas.openxmlformats.org/officeDocument/2006/math">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=1,…,</m:t>
                    </m:r>
                    <m:r>
                      <a:rPr lang="en-US" sz="1400" b="0" i="1" smtClean="0">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the </a:t>
                </a:r>
                <a14:m>
                  <m:oMath xmlns:m="http://schemas.openxmlformats.org/officeDocument/2006/math">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r>
                      <a:rPr lang="en-US" sz="1400" b="0" i="1" smtClean="0">
                        <a:solidFill>
                          <a:srgbClr val="FF0000"/>
                        </a:solidFill>
                        <a:latin typeface="Cambria Math" panose="02040503050406030204" pitchFamily="18" charset="0"/>
                      </a:rPr>
                      <m:t>−1</m:t>
                    </m:r>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t>
                </a:r>
                <a:r>
                  <a:rPr lang="en-US" sz="1400" dirty="0">
                    <a:solidFill>
                      <a:srgbClr val="FF0000"/>
                    </a:solidFill>
                  </a:rPr>
                  <a:t>corresponding to the coefficients that satisfy </a:t>
                </a:r>
                <a14:m>
                  <m:oMath xmlns:m="http://schemas.openxmlformats.org/officeDocument/2006/math">
                    <m:sSubSup>
                      <m:sSubSupPr>
                        <m:ctrlPr>
                          <a:rPr lang="en-US" sz="1400" i="1">
                            <a:solidFill>
                              <a:srgbClr val="FF0000"/>
                            </a:solidFill>
                            <a:latin typeface="Cambria Math"/>
                          </a:rPr>
                        </m:ctrlPr>
                      </m:sSubSupPr>
                      <m:e>
                        <m:r>
                          <a:rPr lang="en-US" sz="1400" i="1">
                            <a:solidFill>
                              <a:srgbClr val="FF0000"/>
                            </a:solidFill>
                            <a:latin typeface="Cambria Math" panose="02040503050406030204" pitchFamily="18" charset="0"/>
                          </a:rPr>
                          <m:t>𝑘</m:t>
                        </m:r>
                      </m:e>
                      <m:sub>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𝑖</m:t>
                        </m:r>
                      </m:sub>
                      <m:sup>
                        <m:r>
                          <a:rPr lang="en-US" sz="1400" i="1">
                            <a:solidFill>
                              <a:srgbClr val="FF0000"/>
                            </a:solidFill>
                            <a:latin typeface="Cambria Math" panose="02040503050406030204" pitchFamily="18" charset="0"/>
                          </a:rPr>
                          <m:t>(1)</m:t>
                        </m:r>
                      </m:sup>
                    </m:sSubSup>
                    <m:r>
                      <a:rPr lang="en-US" sz="1400" i="1">
                        <a:solidFill>
                          <a:srgbClr val="FF0000"/>
                        </a:solidFill>
                        <a:latin typeface="Cambria Math" panose="02040503050406030204" pitchFamily="18" charset="0"/>
                      </a:rPr>
                      <m:t>&gt;</m:t>
                    </m:r>
                    <m:r>
                      <a:rPr lang="en-US" sz="1400" i="1" smtClean="0">
                        <a:solidFill>
                          <a:srgbClr val="FF0000"/>
                        </a:solidFill>
                        <a:latin typeface="Cambria Math" panose="02040503050406030204" pitchFamily="18" charset="0"/>
                      </a:rPr>
                      <m:t>0</m:t>
                    </m:r>
                    <m:r>
                      <a:rPr lang="sv-SE" sz="1400" b="0" i="0" smtClean="0">
                        <a:solidFill>
                          <a:srgbClr val="FF0000"/>
                        </a:solidFill>
                        <a:latin typeface="Cambria Math" panose="02040503050406030204" pitchFamily="18" charset="0"/>
                      </a:rPr>
                      <m:t>, </m:t>
                    </m:r>
                    <m:r>
                      <m:rPr>
                        <m:sty m:val="p"/>
                      </m:rPr>
                      <a:rPr lang="sv-SE" sz="1400" b="0" i="0" smtClean="0">
                        <a:solidFill>
                          <a:srgbClr val="FF0000"/>
                        </a:solidFill>
                        <a:latin typeface="Cambria Math" panose="02040503050406030204" pitchFamily="18" charset="0"/>
                      </a:rPr>
                      <m:t>i</m:t>
                    </m:r>
                    <m:r>
                      <a:rPr lang="sv-SE" sz="1400" b="0" i="1" smtClean="0">
                        <a:solidFill>
                          <a:srgbClr val="FF0000"/>
                        </a:solidFill>
                        <a:latin typeface="Cambria Math" panose="02040503050406030204" pitchFamily="18" charset="0"/>
                      </a:rPr>
                      <m:t>≠</m:t>
                    </m:r>
                    <m:sSub>
                      <m:sSubPr>
                        <m:ctrlPr>
                          <a:rPr lang="sv-SE" sz="1400" b="0" i="1" smtClean="0">
                            <a:solidFill>
                              <a:srgbClr val="FF0000"/>
                            </a:solidFill>
                            <a:latin typeface="Cambria Math"/>
                          </a:rPr>
                        </m:ctrlPr>
                      </m:sSubPr>
                      <m:e>
                        <m:r>
                          <a:rPr lang="sv-SE" sz="1400" b="0" i="1" smtClean="0">
                            <a:solidFill>
                              <a:srgbClr val="FF0000"/>
                            </a:solidFill>
                            <a:latin typeface="Cambria Math" panose="02040503050406030204" pitchFamily="18" charset="0"/>
                          </a:rPr>
                          <m:t>𝑖</m:t>
                        </m:r>
                      </m:e>
                      <m:sub>
                        <m:r>
                          <a:rPr lang="sv-SE" sz="1400" b="0" i="1" smtClean="0">
                            <a:solidFill>
                              <a:srgbClr val="FF0000"/>
                            </a:solidFill>
                            <a:latin typeface="Cambria Math" panose="02040503050406030204" pitchFamily="18" charset="0"/>
                          </a:rPr>
                          <m:t>1,3,</m:t>
                        </m:r>
                        <m:r>
                          <a:rPr lang="sv-SE" sz="1400" b="0" i="1" smtClean="0">
                            <a:solidFill>
                              <a:srgbClr val="FF0000"/>
                            </a:solidFill>
                            <a:latin typeface="Cambria Math" panose="02040503050406030204" pitchFamily="18" charset="0"/>
                          </a:rPr>
                          <m:t>𝑙</m:t>
                        </m:r>
                      </m:sub>
                    </m:sSub>
                  </m:oMath>
                </a14:m>
                <a:r>
                  <a:rPr lang="en-US" sz="1400" dirty="0">
                    <a:solidFill>
                      <a:srgbClr val="FF0000"/>
                    </a:solidFill>
                  </a:rPr>
                  <a:t>, as determined by the reported elements of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𝑖</m:t>
                        </m:r>
                      </m:e>
                      <m:sub>
                        <m:r>
                          <a:rPr lang="en-US" sz="1400" i="1">
                            <a:solidFill>
                              <a:srgbClr val="FF0000"/>
                            </a:solidFill>
                            <a:latin typeface="Cambria Math" panose="02040503050406030204" pitchFamily="18" charset="0"/>
                          </a:rPr>
                          <m:t>1,4,</m:t>
                        </m:r>
                        <m:r>
                          <a:rPr lang="en-US" sz="1400" i="1">
                            <a:solidFill>
                              <a:srgbClr val="FF0000"/>
                            </a:solidFill>
                            <a:latin typeface="Cambria Math" panose="02040503050406030204" pitchFamily="18" charset="0"/>
                          </a:rPr>
                          <m:t>𝑙</m:t>
                        </m:r>
                      </m:sub>
                    </m:sSub>
                  </m:oMath>
                </a14:m>
                <a:r>
                  <a:rPr lang="en-US" sz="1400" dirty="0">
                    <a:solidFill>
                      <a:srgbClr val="FF0000"/>
                    </a:solidFill>
                  </a:rPr>
                  <a:t>, </a:t>
                </a:r>
                <a:r>
                  <a:rPr lang="en-US" sz="1400" dirty="0">
                    <a:solidFill>
                      <a:srgbClr val="080808"/>
                    </a:solidFill>
                  </a:rPr>
                  <a:t>are reported, where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𝑐</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𝑖</m:t>
                        </m:r>
                      </m:sub>
                    </m:sSub>
                    <m:r>
                      <a:rPr lang="en-US" sz="1400" i="1">
                        <a:solidFill>
                          <a:srgbClr val="080808"/>
                        </a:solidFill>
                        <a:latin typeface="Cambria Math" panose="02040503050406030204" pitchFamily="18" charset="0"/>
                        <a:ea typeface="Cambria Math" panose="02040503050406030204" pitchFamily="18" charset="0"/>
                      </a:rPr>
                      <m:t>∈</m:t>
                    </m:r>
                    <m:d>
                      <m:dPr>
                        <m:begChr m:val="{"/>
                        <m:endChr m:val="}"/>
                        <m:ctrlPr>
                          <a:rPr lang="en-US" sz="1400" i="1">
                            <a:solidFill>
                              <a:srgbClr val="080808"/>
                            </a:solidFill>
                            <a:latin typeface="Cambria Math"/>
                            <a:ea typeface="Cambria Math" panose="02040503050406030204" pitchFamily="18" charset="0"/>
                          </a:rPr>
                        </m:ctrlPr>
                      </m:dPr>
                      <m:e>
                        <m:r>
                          <a:rPr lang="en-US" sz="1400" i="1">
                            <a:solidFill>
                              <a:srgbClr val="080808"/>
                            </a:solidFill>
                            <a:latin typeface="Cambria Math" panose="02040503050406030204" pitchFamily="18" charset="0"/>
                            <a:ea typeface="Cambria Math" panose="02040503050406030204" pitchFamily="18" charset="0"/>
                          </a:rPr>
                          <m:t>0,1,…,</m:t>
                        </m:r>
                        <m:sSub>
                          <m:sSubPr>
                            <m:ctrlPr>
                              <a:rPr lang="en-US" sz="1400" i="1" smtClean="0">
                                <a:solidFill>
                                  <a:srgbClr val="080808"/>
                                </a:solidFill>
                                <a:latin typeface="Cambria Math"/>
                                <a:ea typeface="Cambria Math" panose="02040503050406030204" pitchFamily="18" charset="0"/>
                              </a:rPr>
                            </m:ctrlPr>
                          </m:sSubPr>
                          <m:e>
                            <m:r>
                              <a:rPr lang="en-US" sz="1400" b="0" i="1" smtClean="0">
                                <a:solidFill>
                                  <a:srgbClr val="080808"/>
                                </a:solidFill>
                                <a:latin typeface="Cambria Math" panose="02040503050406030204" pitchFamily="18" charset="0"/>
                                <a:ea typeface="Cambria Math" panose="02040503050406030204" pitchFamily="18" charset="0"/>
                              </a:rPr>
                              <m:t>𝑁</m:t>
                            </m:r>
                          </m:e>
                          <m:sub>
                            <m:r>
                              <m:rPr>
                                <m:sty m:val="p"/>
                              </m:rPr>
                              <a:rPr lang="en-US" sz="1400" b="0" i="0" smtClean="0">
                                <a:solidFill>
                                  <a:srgbClr val="080808"/>
                                </a:solidFill>
                                <a:latin typeface="Cambria Math" panose="02040503050406030204" pitchFamily="18" charset="0"/>
                                <a:ea typeface="Cambria Math" panose="02040503050406030204" pitchFamily="18" charset="0"/>
                              </a:rPr>
                              <m:t>PSK</m:t>
                            </m:r>
                          </m:sub>
                        </m:sSub>
                        <m:r>
                          <a:rPr lang="en-US" sz="1400" b="0" i="1" smtClean="0">
                            <a:solidFill>
                              <a:srgbClr val="080808"/>
                            </a:solidFill>
                            <a:latin typeface="Cambria Math" panose="02040503050406030204" pitchFamily="18" charset="0"/>
                            <a:ea typeface="Cambria Math" panose="02040503050406030204" pitchFamily="18" charset="0"/>
                          </a:rPr>
                          <m:t>−1</m:t>
                        </m:r>
                      </m:e>
                    </m:d>
                  </m:oMath>
                </a14:m>
                <a:r>
                  <a:rPr lang="en-US" sz="1400" dirty="0">
                    <a:solidFill>
                      <a:srgbClr val="FF0000"/>
                    </a:solidFill>
                  </a:rPr>
                  <a:t> and the remaining </a:t>
                </a:r>
                <a14:m>
                  <m:oMath xmlns:m="http://schemas.openxmlformats.org/officeDocument/2006/math">
                    <m:r>
                      <a:rPr lang="en-US" sz="1400" b="0" i="1" smtClean="0">
                        <a:solidFill>
                          <a:srgbClr val="FF0000"/>
                        </a:solidFill>
                        <a:latin typeface="Cambria Math" panose="02040503050406030204" pitchFamily="18" charset="0"/>
                      </a:rPr>
                      <m:t>2</m:t>
                    </m:r>
                    <m:r>
                      <a:rPr lang="en-US" sz="1400" b="0" i="1" smtClean="0">
                        <a:solidFill>
                          <a:srgbClr val="FF0000"/>
                        </a:solidFill>
                        <a:latin typeface="Cambria Math" panose="02040503050406030204" pitchFamily="18" charset="0"/>
                      </a:rPr>
                      <m:t>𝐿</m:t>
                    </m:r>
                    <m:r>
                      <a:rPr lang="en-US" sz="1400" b="0" i="1" smtClean="0">
                        <a:solidFill>
                          <a:srgbClr val="FF0000"/>
                        </a:solidFill>
                        <a:latin typeface="Cambria Math" panose="02040503050406030204" pitchFamily="18" charset="0"/>
                      </a:rPr>
                      <m:t>−</m:t>
                    </m:r>
                    <m:sSub>
                      <m:sSubPr>
                        <m:ctrlPr>
                          <a:rPr lang="en-US" sz="1400" b="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oMath>
                </a14:m>
                <a:r>
                  <a:rPr lang="en-US" sz="1400" dirty="0">
                    <a:solidFill>
                      <a:srgbClr val="FF0000"/>
                    </a:solidFill>
                  </a:rPr>
                  <a:t> elements of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𝑖</m:t>
                        </m:r>
                      </m:e>
                      <m:sub>
                        <m:r>
                          <a:rPr lang="en-US" sz="1400" b="0" i="1" smtClean="0">
                            <a:solidFill>
                              <a:srgbClr val="FF0000"/>
                            </a:solidFill>
                            <a:latin typeface="Cambria Math" panose="02040503050406030204" pitchFamily="18" charset="0"/>
                          </a:rPr>
                          <m:t>2,1</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𝑙</m:t>
                        </m:r>
                      </m:sub>
                    </m:sSub>
                  </m:oMath>
                </a14:m>
                <a:r>
                  <a:rPr lang="en-US" sz="1400" dirty="0">
                    <a:solidFill>
                      <a:srgbClr val="FF0000"/>
                    </a:solidFill>
                  </a:rPr>
                  <a:t> are not reported and are set to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𝑐</m:t>
                        </m:r>
                      </m:e>
                      <m:sub>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𝑖</m:t>
                        </m:r>
                      </m:sub>
                    </m:sSub>
                    <m:r>
                      <a:rPr lang="en-US" sz="1400" b="0" i="1" smtClean="0">
                        <a:solidFill>
                          <a:srgbClr val="FF0000"/>
                        </a:solidFill>
                        <a:latin typeface="Cambria Math" panose="02040503050406030204" pitchFamily="18" charset="0"/>
                      </a:rPr>
                      <m:t>=0</m:t>
                    </m:r>
                  </m:oMath>
                </a14:m>
                <a:r>
                  <a:rPr lang="en-US" sz="1400" dirty="0">
                    <a:solidFill>
                      <a:srgbClr val="FF0000"/>
                    </a:solidFill>
                  </a:rPr>
                  <a:t>.</a:t>
                </a:r>
              </a:p>
              <a:p>
                <a:pPr lvl="2">
                  <a:spcBef>
                    <a:spcPts val="0"/>
                  </a:spcBef>
                  <a:spcAft>
                    <a:spcPts val="600"/>
                  </a:spcAft>
                  <a:buFont typeface="Courier New" panose="02070309020205020404" pitchFamily="49" charset="0"/>
                  <a:buChar char="o"/>
                </a:pPr>
                <a:r>
                  <a:rPr lang="en-US" sz="1400" dirty="0">
                    <a:solidFill>
                      <a:srgbClr val="080808"/>
                    </a:solidFill>
                  </a:rPr>
                  <a:t>When </a:t>
                </a:r>
                <a:r>
                  <a:rPr lang="en-US" sz="1400" i="1" dirty="0" err="1">
                    <a:solidFill>
                      <a:srgbClr val="080808"/>
                    </a:solidFill>
                  </a:rPr>
                  <a:t>SubbandAmplitude</a:t>
                </a:r>
                <a:r>
                  <a:rPr lang="en-US" sz="1400" i="1" dirty="0">
                    <a:solidFill>
                      <a:srgbClr val="080808"/>
                    </a:solidFill>
                  </a:rPr>
                  <a:t> </a:t>
                </a:r>
                <a:r>
                  <a:rPr lang="en-US" sz="1400" dirty="0">
                    <a:solidFill>
                      <a:srgbClr val="080808"/>
                    </a:solidFill>
                  </a:rPr>
                  <a:t>is set to ‘ON’,</a:t>
                </a:r>
              </a:p>
              <a:p>
                <a:pPr lvl="3">
                  <a:spcBef>
                    <a:spcPts val="0"/>
                  </a:spcBef>
                  <a:spcAft>
                    <a:spcPts val="600"/>
                  </a:spcAft>
                  <a:buFont typeface="Wingdings" panose="05000000000000000000" pitchFamily="2" charset="2"/>
                  <a:buChar char="§"/>
                </a:pPr>
                <a:r>
                  <a:rPr lang="en-US" sz="1400" dirty="0">
                    <a:solidFill>
                      <a:srgbClr val="080808"/>
                    </a:solidFill>
                  </a:rPr>
                  <a:t>For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the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2,1,</m:t>
                        </m:r>
                        <m:r>
                          <a:rPr lang="en-US" sz="1400" i="1">
                            <a:solidFill>
                              <a:srgbClr val="080808"/>
                            </a:solidFill>
                            <a:latin typeface="Cambria Math" panose="02040503050406030204" pitchFamily="18" charset="0"/>
                          </a:rPr>
                          <m:t>𝑙</m:t>
                        </m:r>
                      </m:sub>
                    </m:sSub>
                  </m:oMath>
                </a14:m>
                <a:r>
                  <a:rPr lang="en-US" sz="1400" dirty="0">
                    <a:solidFill>
                      <a:srgbClr val="080808"/>
                    </a:solidFill>
                  </a:rPr>
                  <a:t> corresponding to the </a:t>
                </a:r>
                <a14:m>
                  <m:oMath xmlns:m="http://schemas.openxmlformats.org/officeDocument/2006/math">
                    <m:func>
                      <m:funcPr>
                        <m:ctrlPr>
                          <a:rPr lang="en-US" sz="1400" i="1" smtClean="0">
                            <a:solidFill>
                              <a:srgbClr val="FF0000"/>
                            </a:solidFill>
                            <a:latin typeface="Cambria Math"/>
                          </a:rPr>
                        </m:ctrlPr>
                      </m:funcPr>
                      <m:fName>
                        <m:r>
                          <m:rPr>
                            <m:sty m:val="p"/>
                          </m:rPr>
                          <a:rPr lang="en-US" sz="1400" b="0" i="0" smtClean="0">
                            <a:solidFill>
                              <a:srgbClr val="FF0000"/>
                            </a:solidFill>
                            <a:latin typeface="Cambria Math" panose="02040503050406030204" pitchFamily="18" charset="0"/>
                          </a:rPr>
                          <m:t>min</m:t>
                        </m:r>
                      </m:fName>
                      <m:e>
                        <m:d>
                          <m:dPr>
                            <m:ctrlPr>
                              <a:rPr lang="en-US" sz="1400" i="1" smtClean="0">
                                <a:solidFill>
                                  <a:srgbClr val="FF0000"/>
                                </a:solidFill>
                                <a:latin typeface="Cambria Math"/>
                              </a:rPr>
                            </m:ctrlPr>
                          </m:dPr>
                          <m:e>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r>
                              <a:rPr lang="en-US" sz="1400" b="0" i="1" smtClean="0">
                                <a:solidFill>
                                  <a:srgbClr val="FF0000"/>
                                </a:solidFill>
                                <a:latin typeface="Cambria Math" panose="02040503050406030204" pitchFamily="18" charset="0"/>
                              </a:rPr>
                              <m:t>,</m:t>
                            </m:r>
                            <m:sSup>
                              <m:sSupPr>
                                <m:ctrlPr>
                                  <a:rPr lang="en-US" sz="1400" b="0" i="1" smtClean="0">
                                    <a:solidFill>
                                      <a:srgbClr val="FF0000"/>
                                    </a:solidFill>
                                    <a:latin typeface="Cambria Math"/>
                                  </a:rPr>
                                </m:ctrlPr>
                              </m:sSupPr>
                              <m:e>
                                <m:r>
                                  <a:rPr lang="en-US" sz="1400" b="0" i="1" smtClean="0">
                                    <a:solidFill>
                                      <a:srgbClr val="FF0000"/>
                                    </a:solidFill>
                                    <a:latin typeface="Cambria Math" panose="02040503050406030204" pitchFamily="18" charset="0"/>
                                  </a:rPr>
                                  <m:t>𝐾</m:t>
                                </m:r>
                              </m:e>
                              <m:sup>
                                <m:r>
                                  <a:rPr lang="en-US" sz="1400" b="0" i="1" smtClean="0">
                                    <a:solidFill>
                                      <a:srgbClr val="FF0000"/>
                                    </a:solidFill>
                                    <a:latin typeface="Cambria Math" panose="02040503050406030204" pitchFamily="18" charset="0"/>
                                  </a:rPr>
                                  <m:t>(2)</m:t>
                                </m:r>
                              </m:sup>
                            </m:sSup>
                          </m:e>
                        </m:d>
                      </m:e>
                    </m:func>
                    <m:r>
                      <a:rPr lang="en-US" sz="1400" b="0" i="1" smtClean="0">
                        <a:solidFill>
                          <a:srgbClr val="FF0000"/>
                        </a:solidFill>
                        <a:latin typeface="Cambria Math" panose="02040503050406030204" pitchFamily="18" charset="0"/>
                      </a:rPr>
                      <m:t>−1</m:t>
                    </m:r>
                  </m:oMath>
                </a14:m>
                <a:r>
                  <a:rPr lang="en-US" sz="1400" dirty="0">
                    <a:solidFill>
                      <a:srgbClr val="080808"/>
                    </a:solidFill>
                  </a:rPr>
                  <a:t> strongest coefficients </a:t>
                </a:r>
                <a:r>
                  <a:rPr lang="en-US" sz="1400" dirty="0">
                    <a:solidFill>
                      <a:srgbClr val="FF0000"/>
                    </a:solidFill>
                  </a:rPr>
                  <a:t>(excluding the strongest coefficient indicated by </a:t>
                </a:r>
                <a14:m>
                  <m:oMath xmlns:m="http://schemas.openxmlformats.org/officeDocument/2006/math">
                    <m:sSub>
                      <m:sSubPr>
                        <m:ctrlPr>
                          <a:rPr lang="sv-SE" sz="1400" i="1">
                            <a:solidFill>
                              <a:srgbClr val="FF0000"/>
                            </a:solidFill>
                            <a:latin typeface="Cambria Math"/>
                          </a:rPr>
                        </m:ctrlPr>
                      </m:sSubPr>
                      <m:e>
                        <m:r>
                          <a:rPr lang="sv-SE" sz="1400" i="1">
                            <a:solidFill>
                              <a:srgbClr val="FF0000"/>
                            </a:solidFill>
                            <a:latin typeface="Cambria Math" panose="02040503050406030204" pitchFamily="18" charset="0"/>
                          </a:rPr>
                          <m:t>𝑖</m:t>
                        </m:r>
                      </m:e>
                      <m:sub>
                        <m:r>
                          <a:rPr lang="sv-SE" sz="1400" i="1">
                            <a:solidFill>
                              <a:srgbClr val="FF0000"/>
                            </a:solidFill>
                            <a:latin typeface="Cambria Math" panose="02040503050406030204" pitchFamily="18" charset="0"/>
                          </a:rPr>
                          <m:t>1,3,</m:t>
                        </m:r>
                        <m:r>
                          <a:rPr lang="sv-SE" sz="1400" i="1">
                            <a:solidFill>
                              <a:srgbClr val="FF0000"/>
                            </a:solidFill>
                            <a:latin typeface="Cambria Math" panose="02040503050406030204" pitchFamily="18" charset="0"/>
                          </a:rPr>
                          <m:t>𝑙</m:t>
                        </m:r>
                      </m:sub>
                    </m:sSub>
                  </m:oMath>
                </a14:m>
                <a:r>
                  <a:rPr lang="en-US" sz="1400" dirty="0">
                    <a:solidFill>
                      <a:srgbClr val="FF0000"/>
                    </a:solidFill>
                  </a:rPr>
                  <a:t>),</a:t>
                </a:r>
                <a:r>
                  <a:rPr lang="en-US" sz="1400" dirty="0">
                    <a:solidFill>
                      <a:srgbClr val="080808"/>
                    </a:solidFill>
                  </a:rPr>
                  <a:t> as determined by the corresponding reported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1,4,</m:t>
                        </m:r>
                        <m:r>
                          <a:rPr lang="en-US" sz="1400" i="1">
                            <a:solidFill>
                              <a:srgbClr val="080808"/>
                            </a:solidFill>
                            <a:latin typeface="Cambria Math" panose="02040503050406030204" pitchFamily="18" charset="0"/>
                          </a:rPr>
                          <m:t>𝑙</m:t>
                        </m:r>
                      </m:sub>
                    </m:sSub>
                  </m:oMath>
                </a14:m>
                <a:r>
                  <a:rPr lang="en-US" sz="1400" dirty="0">
                    <a:solidFill>
                      <a:srgbClr val="080808"/>
                    </a:solidFill>
                  </a:rPr>
                  <a:t>, are reported, where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𝑖</m:t>
                        </m:r>
                      </m:sub>
                      <m: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sup>
                    </m:sSubSup>
                    <m:r>
                      <a:rPr lang="en-US" sz="1400" i="1">
                        <a:solidFill>
                          <a:srgbClr val="080808"/>
                        </a:solidFill>
                        <a:latin typeface="Cambria Math" panose="02040503050406030204" pitchFamily="18" charset="0"/>
                        <a:ea typeface="Cambria Math" panose="02040503050406030204" pitchFamily="18" charset="0"/>
                      </a:rPr>
                      <m:t>∈</m:t>
                    </m:r>
                    <m:d>
                      <m:dPr>
                        <m:begChr m:val="{"/>
                        <m:endChr m:val="}"/>
                        <m:ctrlPr>
                          <a:rPr lang="en-US" sz="1400" i="1">
                            <a:solidFill>
                              <a:srgbClr val="080808"/>
                            </a:solidFill>
                            <a:latin typeface="Cambria Math"/>
                            <a:ea typeface="Cambria Math" panose="02040503050406030204" pitchFamily="18" charset="0"/>
                          </a:rPr>
                        </m:ctrlPr>
                      </m:dPr>
                      <m:e>
                        <m:r>
                          <a:rPr lang="en-US" sz="1400" i="1">
                            <a:solidFill>
                              <a:srgbClr val="080808"/>
                            </a:solidFill>
                            <a:latin typeface="Cambria Math" panose="02040503050406030204" pitchFamily="18" charset="0"/>
                            <a:ea typeface="Cambria Math" panose="02040503050406030204" pitchFamily="18" charset="0"/>
                          </a:rPr>
                          <m:t>0,1</m:t>
                        </m:r>
                        <m:r>
                          <a:rPr lang="en-US" sz="1400" i="1" smtClean="0">
                            <a:solidFill>
                              <a:srgbClr val="080808"/>
                            </a:solidFill>
                            <a:latin typeface="Cambria Math" panose="02040503050406030204" pitchFamily="18" charset="0"/>
                            <a:ea typeface="Cambria Math" panose="02040503050406030204" pitchFamily="18" charset="0"/>
                          </a:rPr>
                          <m:t> </m:t>
                        </m:r>
                      </m:e>
                    </m:d>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𝑐</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𝑖</m:t>
                        </m:r>
                      </m:sub>
                    </m:sSub>
                    <m:r>
                      <a:rPr lang="en-US" sz="1400" i="1">
                        <a:solidFill>
                          <a:srgbClr val="080808"/>
                        </a:solidFill>
                        <a:latin typeface="Cambria Math" panose="02040503050406030204" pitchFamily="18" charset="0"/>
                        <a:ea typeface="Cambria Math" panose="02040503050406030204" pitchFamily="18" charset="0"/>
                      </a:rPr>
                      <m:t>∈</m:t>
                    </m:r>
                    <m:d>
                      <m:dPr>
                        <m:begChr m:val="{"/>
                        <m:endChr m:val="}"/>
                        <m:ctrlPr>
                          <a:rPr lang="en-US" sz="1400" i="1">
                            <a:solidFill>
                              <a:srgbClr val="080808"/>
                            </a:solidFill>
                            <a:latin typeface="Cambria Math"/>
                            <a:ea typeface="Cambria Math" panose="02040503050406030204" pitchFamily="18" charset="0"/>
                          </a:rPr>
                        </m:ctrlPr>
                      </m:dPr>
                      <m:e>
                        <m:r>
                          <a:rPr lang="en-US" sz="1400" i="1">
                            <a:solidFill>
                              <a:srgbClr val="080808"/>
                            </a:solidFill>
                            <a:latin typeface="Cambria Math" panose="02040503050406030204" pitchFamily="18" charset="0"/>
                            <a:ea typeface="Cambria Math" panose="02040503050406030204" pitchFamily="18" charset="0"/>
                          </a:rPr>
                          <m:t>0,1,…,</m:t>
                        </m:r>
                        <m:sSub>
                          <m:sSubPr>
                            <m:ctrlPr>
                              <a:rPr lang="en-US" sz="1400" i="1">
                                <a:solidFill>
                                  <a:srgbClr val="080808"/>
                                </a:solidFill>
                                <a:latin typeface="Cambria Math"/>
                                <a:ea typeface="Cambria Math" panose="02040503050406030204" pitchFamily="18" charset="0"/>
                              </a:rPr>
                            </m:ctrlPr>
                          </m:sSubPr>
                          <m:e>
                            <m:r>
                              <a:rPr lang="en-US" sz="1400" i="1">
                                <a:solidFill>
                                  <a:srgbClr val="080808"/>
                                </a:solidFill>
                                <a:latin typeface="Cambria Math" panose="02040503050406030204" pitchFamily="18" charset="0"/>
                                <a:ea typeface="Cambria Math" panose="02040503050406030204" pitchFamily="18" charset="0"/>
                              </a:rPr>
                              <m:t>𝑁</m:t>
                            </m:r>
                          </m:e>
                          <m:sub>
                            <m:r>
                              <m:rPr>
                                <m:sty m:val="p"/>
                              </m:rPr>
                              <a:rPr lang="en-US" sz="1400">
                                <a:solidFill>
                                  <a:srgbClr val="080808"/>
                                </a:solidFill>
                                <a:latin typeface="Cambria Math" panose="02040503050406030204" pitchFamily="18" charset="0"/>
                                <a:ea typeface="Cambria Math" panose="02040503050406030204" pitchFamily="18" charset="0"/>
                              </a:rPr>
                              <m:t>PSK</m:t>
                            </m:r>
                          </m:sub>
                        </m:sSub>
                        <m:r>
                          <a:rPr lang="en-US" sz="1400" i="1">
                            <a:solidFill>
                              <a:srgbClr val="080808"/>
                            </a:solidFill>
                            <a:latin typeface="Cambria Math" panose="02040503050406030204" pitchFamily="18" charset="0"/>
                            <a:ea typeface="Cambria Math" panose="02040503050406030204" pitchFamily="18" charset="0"/>
                          </a:rPr>
                          <m:t>−1</m:t>
                        </m:r>
                      </m:e>
                    </m:d>
                  </m:oMath>
                </a14:m>
                <a:r>
                  <a:rPr lang="en-US" sz="1400" dirty="0">
                    <a:solidFill>
                      <a:srgbClr val="080808"/>
                    </a:solidFill>
                  </a:rPr>
                  <a:t>. The values of </a:t>
                </a:r>
                <a14:m>
                  <m:oMath xmlns:m="http://schemas.openxmlformats.org/officeDocument/2006/math">
                    <m:sSup>
                      <m:sSupPr>
                        <m:ctrlPr>
                          <a:rPr lang="en-US" sz="1400" i="1">
                            <a:solidFill>
                              <a:srgbClr val="080808"/>
                            </a:solidFill>
                            <a:latin typeface="Cambria Math"/>
                          </a:rPr>
                        </m:ctrlPr>
                      </m:sSupPr>
                      <m:e>
                        <m:r>
                          <a:rPr lang="en-US" sz="1400" i="1">
                            <a:solidFill>
                              <a:srgbClr val="080808"/>
                            </a:solidFill>
                            <a:latin typeface="Cambria Math" panose="02040503050406030204" pitchFamily="18" charset="0"/>
                          </a:rPr>
                          <m:t>𝐾</m:t>
                        </m:r>
                      </m:e>
                      <m:sup>
                        <m:r>
                          <a:rPr lang="en-US" sz="1400" i="1">
                            <a:solidFill>
                              <a:srgbClr val="080808"/>
                            </a:solidFill>
                            <a:latin typeface="Cambria Math" panose="02040503050406030204" pitchFamily="18" charset="0"/>
                          </a:rPr>
                          <m:t>(2)</m:t>
                        </m:r>
                      </m:sup>
                    </m:sSup>
                  </m:oMath>
                </a14:m>
                <a:r>
                  <a:rPr lang="en-US" sz="1400" dirty="0">
                    <a:solidFill>
                      <a:srgbClr val="080808"/>
                    </a:solidFill>
                  </a:rPr>
                  <a:t> are given in Table 5.2.1.2-21. The remaining </a:t>
                </a:r>
                <a14:m>
                  <m:oMath xmlns:m="http://schemas.openxmlformats.org/officeDocument/2006/math">
                    <m:r>
                      <a:rPr lang="en-US" sz="1400" i="1" smtClean="0">
                        <a:solidFill>
                          <a:srgbClr val="FF0000"/>
                        </a:solidFill>
                        <a:latin typeface="Cambria Math" panose="02040503050406030204" pitchFamily="18" charset="0"/>
                      </a:rPr>
                      <m:t>2</m:t>
                    </m:r>
                    <m:r>
                      <a:rPr lang="en-US" sz="1400" i="1" smtClean="0">
                        <a:solidFill>
                          <a:srgbClr val="FF0000"/>
                        </a:solidFill>
                        <a:latin typeface="Cambria Math" panose="02040503050406030204" pitchFamily="18" charset="0"/>
                      </a:rPr>
                      <m:t>𝐿</m:t>
                    </m:r>
                    <m:r>
                      <a:rPr lang="en-US" sz="1400" i="1" smtClean="0">
                        <a:solidFill>
                          <a:srgbClr val="FF0000"/>
                        </a:solidFill>
                        <a:latin typeface="Cambria Math" panose="02040503050406030204" pitchFamily="18" charset="0"/>
                      </a:rPr>
                      <m:t>−</m:t>
                    </m:r>
                    <m:func>
                      <m:funcPr>
                        <m:ctrlPr>
                          <a:rPr lang="en-US" sz="1400" i="1">
                            <a:solidFill>
                              <a:srgbClr val="FF0000"/>
                            </a:solidFill>
                            <a:latin typeface="Cambria Math"/>
                          </a:rPr>
                        </m:ctrlPr>
                      </m:funcPr>
                      <m:fName>
                        <m:r>
                          <m:rPr>
                            <m:sty m:val="p"/>
                          </m:rPr>
                          <a:rPr lang="en-US" sz="1400">
                            <a:solidFill>
                              <a:srgbClr val="FF0000"/>
                            </a:solidFill>
                            <a:latin typeface="Cambria Math" panose="02040503050406030204" pitchFamily="18" charset="0"/>
                          </a:rPr>
                          <m:t>min</m:t>
                        </m:r>
                      </m:fName>
                      <m:e>
                        <m:d>
                          <m:dPr>
                            <m:ctrlPr>
                              <a:rPr lang="en-US" sz="1400" i="1">
                                <a:solidFill>
                                  <a:srgbClr val="FF0000"/>
                                </a:solidFill>
                                <a:latin typeface="Cambria Math"/>
                              </a:rPr>
                            </m:ctrlPr>
                          </m:dPr>
                          <m:e>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𝑀</m:t>
                                </m:r>
                              </m:e>
                              <m:sub>
                                <m:r>
                                  <a:rPr lang="en-US" sz="1400" i="1">
                                    <a:solidFill>
                                      <a:srgbClr val="FF0000"/>
                                    </a:solidFill>
                                    <a:latin typeface="Cambria Math" panose="02040503050406030204" pitchFamily="18" charset="0"/>
                                  </a:rPr>
                                  <m:t>𝑙</m:t>
                                </m:r>
                              </m:sub>
                            </m:sSub>
                            <m:r>
                              <a:rPr lang="en-US" sz="1400" i="1">
                                <a:solidFill>
                                  <a:srgbClr val="FF0000"/>
                                </a:solidFill>
                                <a:latin typeface="Cambria Math" panose="02040503050406030204" pitchFamily="18" charset="0"/>
                              </a:rPr>
                              <m:t>,</m:t>
                            </m:r>
                            <m:sSup>
                              <m:sSupPr>
                                <m:ctrlPr>
                                  <a:rPr lang="en-US" sz="1400" i="1">
                                    <a:solidFill>
                                      <a:srgbClr val="FF0000"/>
                                    </a:solidFill>
                                    <a:latin typeface="Cambria Math"/>
                                  </a:rPr>
                                </m:ctrlPr>
                              </m:sSupPr>
                              <m:e>
                                <m:r>
                                  <a:rPr lang="en-US" sz="1400" i="1">
                                    <a:solidFill>
                                      <a:srgbClr val="FF0000"/>
                                    </a:solidFill>
                                    <a:latin typeface="Cambria Math" panose="02040503050406030204" pitchFamily="18" charset="0"/>
                                  </a:rPr>
                                  <m:t>𝐾</m:t>
                                </m:r>
                              </m:e>
                              <m:sup>
                                <m:r>
                                  <a:rPr lang="en-US" sz="1400" i="1">
                                    <a:solidFill>
                                      <a:srgbClr val="FF0000"/>
                                    </a:solidFill>
                                    <a:latin typeface="Cambria Math" panose="02040503050406030204" pitchFamily="18" charset="0"/>
                                  </a:rPr>
                                  <m:t>(2)</m:t>
                                </m:r>
                              </m:sup>
                            </m:sSup>
                          </m:e>
                        </m:d>
                      </m:e>
                    </m:func>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are not reported and are set to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𝑖</m:t>
                        </m:r>
                      </m:sub>
                      <m:sup>
                        <m:r>
                          <a:rPr lang="en-US" sz="1400" i="1">
                            <a:solidFill>
                              <a:srgbClr val="080808"/>
                            </a:solidFill>
                            <a:latin typeface="Cambria Math" panose="02040503050406030204" pitchFamily="18" charset="0"/>
                          </a:rPr>
                          <m:t>(2)</m:t>
                        </m:r>
                      </m:sup>
                    </m:sSub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1</m:t>
                    </m:r>
                  </m:oMath>
                </a14:m>
                <a:r>
                  <a:rPr lang="en-US" sz="1400" dirty="0">
                    <a:solidFill>
                      <a:srgbClr val="080808"/>
                    </a:solidFill>
                  </a:rPr>
                  <a:t>. </a:t>
                </a:r>
                <a:r>
                  <a:rPr lang="en-US" sz="1400" dirty="0">
                    <a:solidFill>
                      <a:srgbClr val="FF0000"/>
                    </a:solidFill>
                  </a:rPr>
                  <a:t>The elements of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𝑖</m:t>
                        </m:r>
                      </m:e>
                      <m:sub>
                        <m:r>
                          <a:rPr lang="en-US" sz="1400" i="1">
                            <a:solidFill>
                              <a:srgbClr val="FF0000"/>
                            </a:solidFill>
                            <a:latin typeface="Cambria Math" panose="02040503050406030204" pitchFamily="18" charset="0"/>
                          </a:rPr>
                          <m:t>2,1,</m:t>
                        </m:r>
                        <m:r>
                          <a:rPr lang="en-US" sz="1400" i="1">
                            <a:solidFill>
                              <a:srgbClr val="FF0000"/>
                            </a:solidFill>
                            <a:latin typeface="Cambria Math" panose="02040503050406030204" pitchFamily="18" charset="0"/>
                          </a:rPr>
                          <m:t>𝑙</m:t>
                        </m:r>
                      </m:sub>
                    </m:sSub>
                  </m:oMath>
                </a14:m>
                <a:r>
                  <a:rPr lang="en-US" sz="1400" dirty="0">
                    <a:solidFill>
                      <a:srgbClr val="FF0000"/>
                    </a:solidFill>
                  </a:rPr>
                  <a:t> corresponding to the </a:t>
                </a:r>
                <a14:m>
                  <m:oMath xmlns:m="http://schemas.openxmlformats.org/officeDocument/2006/math">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r>
                      <a:rPr lang="en-US" sz="1400" i="1">
                        <a:solidFill>
                          <a:srgbClr val="FF0000"/>
                        </a:solidFill>
                        <a:latin typeface="Cambria Math" panose="02040503050406030204" pitchFamily="18" charset="0"/>
                      </a:rPr>
                      <m:t>−</m:t>
                    </m:r>
                    <m:func>
                      <m:funcPr>
                        <m:ctrlPr>
                          <a:rPr lang="en-US" sz="1400" i="1">
                            <a:solidFill>
                              <a:srgbClr val="FF0000"/>
                            </a:solidFill>
                            <a:latin typeface="Cambria Math"/>
                          </a:rPr>
                        </m:ctrlPr>
                      </m:funcPr>
                      <m:fName>
                        <m:r>
                          <m:rPr>
                            <m:sty m:val="p"/>
                          </m:rPr>
                          <a:rPr lang="en-US" sz="1400">
                            <a:solidFill>
                              <a:srgbClr val="FF0000"/>
                            </a:solidFill>
                            <a:latin typeface="Cambria Math" panose="02040503050406030204" pitchFamily="18" charset="0"/>
                          </a:rPr>
                          <m:t>min</m:t>
                        </m:r>
                      </m:fName>
                      <m:e>
                        <m:d>
                          <m:dPr>
                            <m:ctrlPr>
                              <a:rPr lang="en-US" sz="1400" i="1">
                                <a:solidFill>
                                  <a:srgbClr val="FF0000"/>
                                </a:solidFill>
                                <a:latin typeface="Cambria Math"/>
                              </a:rPr>
                            </m:ctrlPr>
                          </m:dPr>
                          <m:e>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𝑀</m:t>
                                </m:r>
                              </m:e>
                              <m:sub>
                                <m:r>
                                  <a:rPr lang="en-US" sz="1400" i="1">
                                    <a:solidFill>
                                      <a:srgbClr val="FF0000"/>
                                    </a:solidFill>
                                    <a:latin typeface="Cambria Math" panose="02040503050406030204" pitchFamily="18" charset="0"/>
                                  </a:rPr>
                                  <m:t>𝑙</m:t>
                                </m:r>
                              </m:sub>
                            </m:sSub>
                            <m:r>
                              <a:rPr lang="en-US" sz="1400" i="1">
                                <a:solidFill>
                                  <a:srgbClr val="FF0000"/>
                                </a:solidFill>
                                <a:latin typeface="Cambria Math" panose="02040503050406030204" pitchFamily="18" charset="0"/>
                              </a:rPr>
                              <m:t>,</m:t>
                            </m:r>
                            <m:sSup>
                              <m:sSupPr>
                                <m:ctrlPr>
                                  <a:rPr lang="en-US" sz="1400" i="1">
                                    <a:solidFill>
                                      <a:srgbClr val="FF0000"/>
                                    </a:solidFill>
                                    <a:latin typeface="Cambria Math"/>
                                  </a:rPr>
                                </m:ctrlPr>
                              </m:sSupPr>
                              <m:e>
                                <m:r>
                                  <a:rPr lang="en-US" sz="1400" i="1">
                                    <a:solidFill>
                                      <a:srgbClr val="FF0000"/>
                                    </a:solidFill>
                                    <a:latin typeface="Cambria Math" panose="02040503050406030204" pitchFamily="18" charset="0"/>
                                  </a:rPr>
                                  <m:t>𝐾</m:t>
                                </m:r>
                              </m:e>
                              <m:sup>
                                <m:r>
                                  <a:rPr lang="en-US" sz="1400" i="1">
                                    <a:solidFill>
                                      <a:srgbClr val="FF0000"/>
                                    </a:solidFill>
                                    <a:latin typeface="Cambria Math" panose="02040503050406030204" pitchFamily="18" charset="0"/>
                                  </a:rPr>
                                  <m:t>(2)</m:t>
                                </m:r>
                              </m:sup>
                            </m:sSup>
                          </m:e>
                        </m:d>
                      </m:e>
                    </m:func>
                  </m:oMath>
                </a14:m>
                <a:r>
                  <a:rPr lang="en-US" sz="1400" dirty="0">
                    <a:solidFill>
                      <a:srgbClr val="FF0000"/>
                    </a:solidFill>
                  </a:rPr>
                  <a:t> weakest non-zero coefficients</a:t>
                </a:r>
                <a:r>
                  <a:rPr lang="en-US" sz="1400" strike="sngStrike" dirty="0">
                    <a:solidFill>
                      <a:srgbClr val="00B050"/>
                    </a:solidFill>
                  </a:rPr>
                  <a:t> </a:t>
                </a:r>
                <a:r>
                  <a:rPr lang="en-US" sz="1400" dirty="0">
                    <a:solidFill>
                      <a:srgbClr val="FF0000"/>
                    </a:solidFill>
                  </a:rPr>
                  <a:t>are reported, where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𝑐</m:t>
                        </m:r>
                      </m:e>
                      <m:sub>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𝑖</m:t>
                        </m:r>
                      </m:sub>
                    </m:sSub>
                    <m:r>
                      <a:rPr lang="en-US" sz="1400" i="1">
                        <a:solidFill>
                          <a:srgbClr val="FF0000"/>
                        </a:solidFill>
                        <a:latin typeface="Cambria Math" panose="02040503050406030204" pitchFamily="18" charset="0"/>
                        <a:ea typeface="Cambria Math" panose="02040503050406030204" pitchFamily="18" charset="0"/>
                      </a:rPr>
                      <m:t>∈</m:t>
                    </m:r>
                    <m:d>
                      <m:dPr>
                        <m:begChr m:val="{"/>
                        <m:endChr m:val="}"/>
                        <m:ctrlPr>
                          <a:rPr lang="en-US" sz="1400" i="1">
                            <a:solidFill>
                              <a:srgbClr val="FF0000"/>
                            </a:solidFill>
                            <a:latin typeface="Cambria Math"/>
                            <a:ea typeface="Cambria Math" panose="02040503050406030204" pitchFamily="18" charset="0"/>
                          </a:rPr>
                        </m:ctrlPr>
                      </m:dPr>
                      <m:e>
                        <m:r>
                          <a:rPr lang="en-US" sz="1400" i="1">
                            <a:solidFill>
                              <a:srgbClr val="FF0000"/>
                            </a:solidFill>
                            <a:latin typeface="Cambria Math" panose="02040503050406030204" pitchFamily="18" charset="0"/>
                            <a:ea typeface="Cambria Math" panose="02040503050406030204" pitchFamily="18" charset="0"/>
                          </a:rPr>
                          <m:t>0,1,…,</m:t>
                        </m:r>
                        <m:r>
                          <a:rPr lang="en-US" sz="1400" b="0" i="1" smtClean="0">
                            <a:solidFill>
                              <a:srgbClr val="FF0000"/>
                            </a:solidFill>
                            <a:latin typeface="Cambria Math" panose="02040503050406030204" pitchFamily="18" charset="0"/>
                            <a:ea typeface="Cambria Math" panose="02040503050406030204" pitchFamily="18" charset="0"/>
                          </a:rPr>
                          <m:t>3</m:t>
                        </m:r>
                        <m:r>
                          <a:rPr lang="en-US" sz="1400" i="1" smtClean="0">
                            <a:solidFill>
                              <a:srgbClr val="FF0000"/>
                            </a:solidFill>
                            <a:latin typeface="Cambria Math" panose="02040503050406030204" pitchFamily="18" charset="0"/>
                            <a:ea typeface="Cambria Math" panose="02040503050406030204" pitchFamily="18" charset="0"/>
                          </a:rPr>
                          <m:t> </m:t>
                        </m:r>
                      </m:e>
                    </m:d>
                  </m:oMath>
                </a14:m>
                <a:r>
                  <a:rPr lang="en-US" sz="1400" dirty="0">
                    <a:solidFill>
                      <a:srgbClr val="FF0000"/>
                    </a:solidFill>
                  </a:rPr>
                  <a:t>.</a:t>
                </a:r>
                <a:r>
                  <a:rPr lang="en-US" sz="1400" dirty="0">
                    <a:solidFill>
                      <a:srgbClr val="080808"/>
                    </a:solidFill>
                  </a:rPr>
                  <a:t>  The remaining </a:t>
                </a:r>
                <a14:m>
                  <m:oMath xmlns:m="http://schemas.openxmlformats.org/officeDocument/2006/math">
                    <m:r>
                      <a:rPr lang="en-US" sz="1400" i="1" smtClean="0">
                        <a:solidFill>
                          <a:srgbClr val="FF0000"/>
                        </a:solidFill>
                        <a:latin typeface="Cambria Math" panose="02040503050406030204" pitchFamily="18" charset="0"/>
                      </a:rPr>
                      <m:t>2</m:t>
                    </m:r>
                    <m:r>
                      <a:rPr lang="en-US" sz="1400" i="1" smtClean="0">
                        <a:solidFill>
                          <a:srgbClr val="FF0000"/>
                        </a:solidFill>
                        <a:latin typeface="Cambria Math" panose="02040503050406030204" pitchFamily="18" charset="0"/>
                      </a:rPr>
                      <m:t>𝐿</m:t>
                    </m:r>
                    <m:r>
                      <a:rPr lang="en-US" sz="1400" i="1" smtClean="0">
                        <a:solidFill>
                          <a:srgbClr val="FF0000"/>
                        </a:solidFill>
                        <a:latin typeface="Cambria Math" panose="02040503050406030204" pitchFamily="18" charset="0"/>
                      </a:rPr>
                      <m:t>−</m:t>
                    </m:r>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2,1,</m:t>
                        </m:r>
                        <m:r>
                          <a:rPr lang="en-US" sz="1400" i="1">
                            <a:solidFill>
                              <a:srgbClr val="080808"/>
                            </a:solidFill>
                            <a:latin typeface="Cambria Math" panose="02040503050406030204" pitchFamily="18" charset="0"/>
                          </a:rPr>
                          <m:t>𝑙</m:t>
                        </m:r>
                      </m:sub>
                    </m:sSub>
                  </m:oMath>
                </a14:m>
                <a:r>
                  <a:rPr lang="en-US" sz="1400" dirty="0">
                    <a:solidFill>
                      <a:srgbClr val="080808"/>
                    </a:solidFill>
                  </a:rPr>
                  <a:t> are </a:t>
                </a:r>
                <a:r>
                  <a:rPr lang="en-US" sz="1400" dirty="0">
                    <a:solidFill>
                      <a:srgbClr val="FF0000"/>
                    </a:solidFill>
                  </a:rPr>
                  <a:t>not</a:t>
                </a:r>
                <a:r>
                  <a:rPr lang="en-US" sz="1400" dirty="0">
                    <a:solidFill>
                      <a:srgbClr val="080808"/>
                    </a:solidFill>
                  </a:rPr>
                  <a:t> reported </a:t>
                </a:r>
                <a:r>
                  <a:rPr lang="en-US" sz="1400" dirty="0">
                    <a:solidFill>
                      <a:srgbClr val="FF0000"/>
                    </a:solidFill>
                  </a:rPr>
                  <a:t>and are set to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𝑐</m:t>
                        </m:r>
                      </m:e>
                      <m:sub>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𝑖</m:t>
                        </m:r>
                      </m:sub>
                    </m:sSub>
                    <m:r>
                      <a:rPr lang="en-US" sz="1400" i="1">
                        <a:solidFill>
                          <a:srgbClr val="FF0000"/>
                        </a:solidFill>
                        <a:latin typeface="Cambria Math" panose="02040503050406030204" pitchFamily="18" charset="0"/>
                      </a:rPr>
                      <m:t>=0</m:t>
                    </m:r>
                  </m:oMath>
                </a14:m>
                <a:r>
                  <a:rPr lang="en-US" sz="1400" dirty="0">
                    <a:solidFill>
                      <a:srgbClr val="080808"/>
                    </a:solidFill>
                  </a:rPr>
                  <a:t>.</a:t>
                </a:r>
              </a:p>
              <a:p>
                <a:pPr lvl="3">
                  <a:spcBef>
                    <a:spcPts val="0"/>
                  </a:spcBef>
                  <a:spcAft>
                    <a:spcPts val="600"/>
                  </a:spcAft>
                  <a:buFont typeface="Wingdings" panose="05000000000000000000" pitchFamily="2" charset="2"/>
                  <a:buChar char="§"/>
                </a:pPr>
                <a:r>
                  <a:rPr lang="en-US" sz="1400" dirty="0">
                    <a:solidFill>
                      <a:srgbClr val="080808"/>
                    </a:solidFill>
                  </a:rPr>
                  <a:t>When two elements,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𝑥</m:t>
                        </m:r>
                      </m:sub>
                      <m:sup>
                        <m:r>
                          <a:rPr lang="en-US" sz="1400" b="0" i="1" smtClean="0">
                            <a:solidFill>
                              <a:srgbClr val="080808"/>
                            </a:solidFill>
                            <a:latin typeface="Cambria Math" panose="02040503050406030204" pitchFamily="18" charset="0"/>
                          </a:rPr>
                          <m:t>(1)</m:t>
                        </m:r>
                      </m:sup>
                    </m:sSubSup>
                  </m:oMath>
                </a14:m>
                <a:r>
                  <a:rPr lang="en-US" sz="1400" dirty="0">
                    <a:solidFill>
                      <a:srgbClr val="080808"/>
                    </a:solidFill>
                  </a:rPr>
                  <a:t> and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𝑦</m:t>
                        </m:r>
                      </m:sub>
                      <m:sup>
                        <m:r>
                          <a:rPr lang="en-US" sz="1400" b="0" i="1" smtClean="0">
                            <a:solidFill>
                              <a:srgbClr val="080808"/>
                            </a:solidFill>
                            <a:latin typeface="Cambria Math" panose="02040503050406030204" pitchFamily="18" charset="0"/>
                          </a:rPr>
                          <m:t>(1)</m:t>
                        </m:r>
                      </m:sup>
                    </m:sSubSup>
                  </m:oMath>
                </a14:m>
                <a:r>
                  <a:rPr lang="en-US" sz="1400" dirty="0">
                    <a:solidFill>
                      <a:srgbClr val="080808"/>
                    </a:solidFill>
                  </a:rPr>
                  <a:t> of the reported elements of </a:t>
                </a:r>
                <a14:m>
                  <m:oMath xmlns:m="http://schemas.openxmlformats.org/officeDocument/2006/math">
                    <m:sSub>
                      <m:sSubPr>
                        <m:ctrlPr>
                          <a:rPr lang="en-US" sz="1400" i="1" smtClean="0">
                            <a:solidFill>
                              <a:srgbClr val="080808"/>
                            </a:solidFill>
                            <a:latin typeface="Cambria Math"/>
                          </a:rPr>
                        </m:ctrlPr>
                      </m:sSubPr>
                      <m:e>
                        <m:r>
                          <a:rPr lang="en-US" sz="1400" b="0" i="1" smtClean="0">
                            <a:solidFill>
                              <a:srgbClr val="080808"/>
                            </a:solidFill>
                            <a:latin typeface="Cambria Math" panose="02040503050406030204" pitchFamily="18" charset="0"/>
                          </a:rPr>
                          <m:t>𝑖</m:t>
                        </m:r>
                      </m:e>
                      <m:sub>
                        <m:r>
                          <a:rPr lang="en-US" sz="1400" b="0" i="1" smtClean="0">
                            <a:solidFill>
                              <a:srgbClr val="080808"/>
                            </a:solidFill>
                            <a:latin typeface="Cambria Math" panose="02040503050406030204" pitchFamily="18" charset="0"/>
                          </a:rPr>
                          <m:t>1,4,</m:t>
                        </m:r>
                        <m:r>
                          <a:rPr lang="en-US" sz="1400" b="0" i="1" smtClean="0">
                            <a:solidFill>
                              <a:srgbClr val="080808"/>
                            </a:solidFill>
                            <a:latin typeface="Cambria Math" panose="02040503050406030204" pitchFamily="18" charset="0"/>
                          </a:rPr>
                          <m:t>𝑙</m:t>
                        </m:r>
                      </m:sub>
                    </m:sSub>
                  </m:oMath>
                </a14:m>
                <a:r>
                  <a:rPr lang="en-US" sz="1400" dirty="0">
                    <a:solidFill>
                      <a:srgbClr val="080808"/>
                    </a:solidFill>
                  </a:rPr>
                  <a:t> are identical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𝑥</m:t>
                        </m:r>
                      </m:sub>
                      <m:sup>
                        <m:r>
                          <a:rPr lang="en-US" sz="1400" b="0" i="1" smtClean="0">
                            <a:solidFill>
                              <a:srgbClr val="080808"/>
                            </a:solidFill>
                            <a:latin typeface="Cambria Math" panose="02040503050406030204" pitchFamily="18" charset="0"/>
                          </a:rPr>
                          <m:t>(1)</m:t>
                        </m:r>
                      </m:sup>
                    </m:sSubSup>
                    <m:r>
                      <a:rPr lang="en-US" sz="1400" b="0" i="1" smtClean="0">
                        <a:solidFill>
                          <a:srgbClr val="080808"/>
                        </a:solidFill>
                        <a:latin typeface="Cambria Math" panose="02040503050406030204" pitchFamily="18" charset="0"/>
                      </a:rPr>
                      <m:t>=</m:t>
                    </m:r>
                    <m:sSubSup>
                      <m:sSubSupPr>
                        <m:ctrlPr>
                          <a:rPr lang="en-US" sz="1400" b="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𝑦</m:t>
                        </m:r>
                      </m:sub>
                      <m:sup>
                        <m:r>
                          <a:rPr lang="en-US" sz="1400" b="0" i="1" smtClean="0">
                            <a:solidFill>
                              <a:srgbClr val="080808"/>
                            </a:solidFill>
                            <a:latin typeface="Cambria Math" panose="02040503050406030204" pitchFamily="18" charset="0"/>
                          </a:rPr>
                          <m:t>(1)</m:t>
                        </m:r>
                      </m:sup>
                    </m:sSubSup>
                  </m:oMath>
                </a14:m>
                <a:r>
                  <a:rPr lang="en-US" sz="1400" dirty="0">
                    <a:solidFill>
                      <a:srgbClr val="080808"/>
                    </a:solidFill>
                  </a:rPr>
                  <a:t>), then element </a:t>
                </a:r>
                <a14:m>
                  <m:oMath xmlns:m="http://schemas.openxmlformats.org/officeDocument/2006/math">
                    <m:func>
                      <m:funcPr>
                        <m:ctrlPr>
                          <a:rPr lang="en-US" sz="1400" i="1" smtClean="0">
                            <a:solidFill>
                              <a:srgbClr val="080808"/>
                            </a:solidFill>
                            <a:latin typeface="Cambria Math"/>
                          </a:rPr>
                        </m:ctrlPr>
                      </m:funcPr>
                      <m:fName>
                        <m:r>
                          <m:rPr>
                            <m:sty m:val="p"/>
                          </m:rPr>
                          <a:rPr lang="en-US" sz="1400" b="0" i="0" smtClean="0">
                            <a:solidFill>
                              <a:srgbClr val="080808"/>
                            </a:solidFill>
                            <a:latin typeface="Cambria Math" panose="02040503050406030204" pitchFamily="18" charset="0"/>
                          </a:rPr>
                          <m:t>min</m:t>
                        </m:r>
                      </m:fName>
                      <m:e>
                        <m:d>
                          <m:dPr>
                            <m:ctrlPr>
                              <a:rPr lang="en-US" sz="1400" i="1" smtClean="0">
                                <a:solidFill>
                                  <a:srgbClr val="080808"/>
                                </a:solidFill>
                                <a:latin typeface="Cambria Math"/>
                              </a:rPr>
                            </m:ctrlPr>
                          </m:dPr>
                          <m:e>
                            <m:r>
                              <a:rPr lang="en-US" sz="1400" b="0" i="1" smtClean="0">
                                <a:solidFill>
                                  <a:srgbClr val="080808"/>
                                </a:solidFill>
                                <a:latin typeface="Cambria Math" panose="02040503050406030204" pitchFamily="18" charset="0"/>
                              </a:rPr>
                              <m:t>𝑥</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𝑦</m:t>
                            </m:r>
                          </m:e>
                        </m:d>
                      </m:e>
                    </m:func>
                  </m:oMath>
                </a14:m>
                <a:r>
                  <a:rPr lang="en-US" sz="1400" dirty="0">
                    <a:solidFill>
                      <a:srgbClr val="080808"/>
                    </a:solidFill>
                  </a:rPr>
                  <a:t> is prioritized to be included in the set of the </a:t>
                </a:r>
                <a14:m>
                  <m:oMath xmlns:m="http://schemas.openxmlformats.org/officeDocument/2006/math">
                    <m:func>
                      <m:funcPr>
                        <m:ctrlPr>
                          <a:rPr lang="en-US" sz="1400" i="1">
                            <a:solidFill>
                              <a:srgbClr val="FF0000"/>
                            </a:solidFill>
                            <a:latin typeface="Cambria Math"/>
                          </a:rPr>
                        </m:ctrlPr>
                      </m:funcPr>
                      <m:fName>
                        <m:r>
                          <m:rPr>
                            <m:sty m:val="p"/>
                          </m:rPr>
                          <a:rPr lang="en-US" sz="1400">
                            <a:solidFill>
                              <a:srgbClr val="FF0000"/>
                            </a:solidFill>
                            <a:latin typeface="Cambria Math" panose="02040503050406030204" pitchFamily="18" charset="0"/>
                          </a:rPr>
                          <m:t>min</m:t>
                        </m:r>
                      </m:fName>
                      <m:e>
                        <m:d>
                          <m:dPr>
                            <m:ctrlPr>
                              <a:rPr lang="en-US" sz="1400" i="1">
                                <a:solidFill>
                                  <a:srgbClr val="FF0000"/>
                                </a:solidFill>
                                <a:latin typeface="Cambria Math"/>
                              </a:rPr>
                            </m:ctrlPr>
                          </m:dPr>
                          <m:e>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𝑀</m:t>
                                </m:r>
                              </m:e>
                              <m:sub>
                                <m:r>
                                  <a:rPr lang="en-US" sz="1400" i="1">
                                    <a:solidFill>
                                      <a:srgbClr val="FF0000"/>
                                    </a:solidFill>
                                    <a:latin typeface="Cambria Math" panose="02040503050406030204" pitchFamily="18" charset="0"/>
                                  </a:rPr>
                                  <m:t>𝑙</m:t>
                                </m:r>
                              </m:sub>
                            </m:sSub>
                            <m:r>
                              <a:rPr lang="en-US" sz="1400" i="1">
                                <a:solidFill>
                                  <a:srgbClr val="FF0000"/>
                                </a:solidFill>
                                <a:latin typeface="Cambria Math" panose="02040503050406030204" pitchFamily="18" charset="0"/>
                              </a:rPr>
                              <m:t>,</m:t>
                            </m:r>
                            <m:sSup>
                              <m:sSupPr>
                                <m:ctrlPr>
                                  <a:rPr lang="en-US" sz="1400" i="1">
                                    <a:solidFill>
                                      <a:srgbClr val="FF0000"/>
                                    </a:solidFill>
                                    <a:latin typeface="Cambria Math"/>
                                  </a:rPr>
                                </m:ctrlPr>
                              </m:sSupPr>
                              <m:e>
                                <m:r>
                                  <a:rPr lang="en-US" sz="1400" i="1">
                                    <a:solidFill>
                                      <a:srgbClr val="FF0000"/>
                                    </a:solidFill>
                                    <a:latin typeface="Cambria Math" panose="02040503050406030204" pitchFamily="18" charset="0"/>
                                  </a:rPr>
                                  <m:t>𝐾</m:t>
                                </m:r>
                              </m:e>
                              <m:sup>
                                <m:r>
                                  <a:rPr lang="en-US" sz="1400" i="1">
                                    <a:solidFill>
                                      <a:srgbClr val="FF0000"/>
                                    </a:solidFill>
                                    <a:latin typeface="Cambria Math" panose="02040503050406030204" pitchFamily="18" charset="0"/>
                                  </a:rPr>
                                  <m:t>(2)</m:t>
                                </m:r>
                              </m:sup>
                            </m:sSup>
                          </m:e>
                        </m:d>
                      </m:e>
                    </m:func>
                    <m:r>
                      <a:rPr lang="en-US" sz="1400" i="1">
                        <a:solidFill>
                          <a:srgbClr val="FF0000"/>
                        </a:solidFill>
                        <a:latin typeface="Cambria Math" panose="02040503050406030204" pitchFamily="18" charset="0"/>
                      </a:rPr>
                      <m:t>−1</m:t>
                    </m:r>
                  </m:oMath>
                </a14:m>
                <a:r>
                  <a:rPr lang="en-US" sz="1400" dirty="0">
                    <a:solidFill>
                      <a:srgbClr val="FF0000"/>
                    </a:solidFill>
                  </a:rPr>
                  <a:t> </a:t>
                </a:r>
                <a:r>
                  <a:rPr lang="en-US" sz="1400" dirty="0">
                    <a:solidFill>
                      <a:srgbClr val="080808"/>
                    </a:solidFill>
                  </a:rPr>
                  <a:t>strongest coefficients for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2,1,</m:t>
                        </m:r>
                        <m:r>
                          <a:rPr lang="en-US" sz="1400" i="1">
                            <a:solidFill>
                              <a:srgbClr val="080808"/>
                            </a:solidFill>
                            <a:latin typeface="Cambria Math" panose="02040503050406030204" pitchFamily="18" charset="0"/>
                          </a:rPr>
                          <m:t>𝑙</m:t>
                        </m:r>
                      </m:sub>
                    </m:sSub>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reporting. </a:t>
                </a:r>
              </a:p>
              <a:p>
                <a:pPr lvl="3">
                  <a:spcBef>
                    <a:spcPts val="0"/>
                  </a:spcBef>
                  <a:spcAft>
                    <a:spcPts val="600"/>
                  </a:spcAft>
                  <a:buFont typeface="Wingdings" panose="05000000000000000000" pitchFamily="2" charset="2"/>
                  <a:buChar char="§"/>
                </a:pPr>
                <a:endParaRPr lang="en-US" sz="1400" dirty="0">
                  <a:solidFill>
                    <a:srgbClr val="FF0000"/>
                  </a:solidFill>
                </a:endParaRPr>
              </a:p>
              <a:p>
                <a:pPr lvl="3">
                  <a:spcBef>
                    <a:spcPts val="0"/>
                  </a:spcBef>
                  <a:spcAft>
                    <a:spcPts val="600"/>
                  </a:spcAft>
                  <a:buFont typeface="Wingdings" panose="05000000000000000000" pitchFamily="2" charset="2"/>
                  <a:buChar char="§"/>
                </a:pPr>
                <a:endParaRPr lang="en-US" sz="1400" dirty="0">
                  <a:solidFill>
                    <a:srgbClr val="FF0000"/>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90210" y="834501"/>
                <a:ext cx="11596990" cy="5770484"/>
              </a:xfrm>
              <a:blipFill rotWithShape="1">
                <a:blip r:embed="rId3"/>
                <a:stretch>
                  <a:fillRect l="-263" t="-951" b="-211"/>
                </a:stretch>
              </a:blipFill>
            </p:spPr>
            <p:txBody>
              <a:bodyPr/>
              <a:lstStyle/>
              <a:p>
                <a:r>
                  <a:rPr lang="en-US">
                    <a:noFill/>
                  </a:rPr>
                  <a:t> </a:t>
                </a:r>
              </a:p>
            </p:txBody>
          </p:sp>
        </mc:Fallback>
      </mc:AlternateContent>
    </p:spTree>
    <p:extLst>
      <p:ext uri="{BB962C8B-B14F-4D97-AF65-F5344CB8AC3E}">
        <p14:creationId xmlns:p14="http://schemas.microsoft.com/office/powerpoint/2010/main" val="3814604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12235" y="1741805"/>
            <a:ext cx="8125710" cy="1309214"/>
          </a:xfrm>
        </p:spPr>
        <p:txBody>
          <a:bodyPr>
            <a:normAutofit/>
          </a:bodyPr>
          <a:lstStyle/>
          <a:p>
            <a:r>
              <a:rPr kumimoji="1" lang="en-US" altLang="ja-JP" sz="4000" dirty="0"/>
              <a:t>Procedures and UCI multiplexing</a:t>
            </a:r>
            <a:endParaRPr lang="en-US" sz="4000" dirty="0"/>
          </a:p>
        </p:txBody>
      </p:sp>
      <p:sp>
        <p:nvSpPr>
          <p:cNvPr id="2" name="TextBox 1"/>
          <p:cNvSpPr txBox="1"/>
          <p:nvPr/>
        </p:nvSpPr>
        <p:spPr>
          <a:xfrm>
            <a:off x="448037" y="3179432"/>
            <a:ext cx="4953600" cy="523220"/>
          </a:xfrm>
          <a:prstGeom prst="rect">
            <a:avLst/>
          </a:prstGeom>
          <a:noFill/>
        </p:spPr>
        <p:txBody>
          <a:bodyPr wrap="none" rtlCol="0">
            <a:spAutoFit/>
          </a:bodyPr>
          <a:lstStyle/>
          <a:p>
            <a:pPr marL="342900" indent="-342900">
              <a:buFont typeface="Arial" panose="020B0604020202020204" pitchFamily="34" charset="0"/>
              <a:buChar char="•"/>
            </a:pPr>
            <a:r>
              <a:rPr kumimoji="1" lang="en-US" altLang="ja-JP" sz="2800" dirty="0"/>
              <a:t>Refinement on R1-1715288</a:t>
            </a:r>
            <a:endParaRPr lang="en-US" sz="2800" dirty="0"/>
          </a:p>
        </p:txBody>
      </p:sp>
    </p:spTree>
    <p:custDataLst>
      <p:tags r:id="rId1"/>
    </p:custDataLst>
    <p:extLst>
      <p:ext uri="{BB962C8B-B14F-4D97-AF65-F5344CB8AC3E}">
        <p14:creationId xmlns:p14="http://schemas.microsoft.com/office/powerpoint/2010/main" val="3405473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54" y="85711"/>
            <a:ext cx="9992784" cy="712786"/>
          </a:xfrm>
        </p:spPr>
        <p:txBody>
          <a:bodyPr>
            <a:normAutofit/>
          </a:bodyPr>
          <a:lstStyle/>
          <a:p>
            <a:r>
              <a:rPr lang="en-US" sz="2800" b="1" dirty="0"/>
              <a:t>Encoding for short PUCCH-based reporting</a:t>
            </a:r>
            <a:endParaRPr lang="en-US" sz="2800" dirty="0"/>
          </a:p>
        </p:txBody>
      </p:sp>
      <p:sp>
        <p:nvSpPr>
          <p:cNvPr id="3" name="内容占位符 2"/>
          <p:cNvSpPr>
            <a:spLocks noGrp="1"/>
          </p:cNvSpPr>
          <p:nvPr>
            <p:ph idx="1"/>
          </p:nvPr>
        </p:nvSpPr>
        <p:spPr>
          <a:xfrm>
            <a:off x="494522" y="866774"/>
            <a:ext cx="11243388" cy="5751309"/>
          </a:xfrm>
        </p:spPr>
        <p:txBody>
          <a:bodyPr/>
          <a:lstStyle/>
          <a:p>
            <a:pPr marL="176213" lvl="2" indent="-176213">
              <a:spcBef>
                <a:spcPts val="0"/>
              </a:spcBef>
              <a:spcAft>
                <a:spcPts val="600"/>
              </a:spcAft>
              <a:buClr>
                <a:srgbClr val="00A9D4"/>
              </a:buClr>
              <a:buFont typeface="Arial" charset="0"/>
              <a:buChar char="›"/>
            </a:pPr>
            <a:r>
              <a:rPr lang="en-US" altLang="zh-CN" sz="1600" dirty="0">
                <a:solidFill>
                  <a:srgbClr val="080808"/>
                </a:solidFill>
              </a:rPr>
              <a:t>Background:</a:t>
            </a:r>
          </a:p>
          <a:p>
            <a:pPr marL="536576" lvl="3" indent="-176213">
              <a:spcBef>
                <a:spcPts val="0"/>
              </a:spcBef>
              <a:spcAft>
                <a:spcPts val="600"/>
              </a:spcAft>
              <a:buClr>
                <a:srgbClr val="00A9D4"/>
              </a:buClr>
              <a:buFont typeface="Arial" charset="0"/>
              <a:buChar char="›"/>
            </a:pPr>
            <a:r>
              <a:rPr lang="en-US" altLang="zh-CN" sz="1600" dirty="0">
                <a:solidFill>
                  <a:srgbClr val="080808"/>
                </a:solidFill>
              </a:rPr>
              <a:t>Maximum payload for short PUCCH is not yet fixed, but ~ 20-25 bits. </a:t>
            </a:r>
          </a:p>
          <a:p>
            <a:pPr marL="536576" lvl="3" indent="-176213">
              <a:spcBef>
                <a:spcPts val="0"/>
              </a:spcBef>
              <a:spcAft>
                <a:spcPts val="600"/>
              </a:spcAft>
              <a:buClr>
                <a:srgbClr val="00A9D4"/>
              </a:buClr>
              <a:buFont typeface="Arial" charset="0"/>
              <a:buChar char="›"/>
            </a:pPr>
            <a:r>
              <a:rPr lang="en-US" altLang="zh-CN" sz="1600" dirty="0">
                <a:solidFill>
                  <a:srgbClr val="080808"/>
                </a:solidFill>
              </a:rPr>
              <a:t>Assuming delta CQI is not used, worst-case for a complete report CRI/CQI/PMI/RI is 3+8+PMI+3 = 14+PMI </a:t>
            </a:r>
            <a:r>
              <a:rPr lang="en-US" altLang="zh-CN" sz="1600" dirty="0">
                <a:solidFill>
                  <a:srgbClr val="080808"/>
                </a:solidFill>
                <a:sym typeface="Wingdings" panose="05000000000000000000" pitchFamily="2" charset="2"/>
              </a:rPr>
              <a:t> short PUCCH is sufficient for containing P-CSI report for all scenarios</a:t>
            </a:r>
            <a:endParaRPr lang="en-US" altLang="zh-CN" sz="1600" dirty="0">
              <a:solidFill>
                <a:srgbClr val="080808"/>
              </a:solidFill>
            </a:endParaRPr>
          </a:p>
          <a:p>
            <a:pPr marL="176213" lvl="2" indent="-176213">
              <a:spcBef>
                <a:spcPts val="0"/>
              </a:spcBef>
              <a:spcAft>
                <a:spcPts val="600"/>
              </a:spcAft>
              <a:buClr>
                <a:srgbClr val="00A9D4"/>
              </a:buClr>
              <a:buFont typeface="Arial" charset="0"/>
              <a:buChar char="›"/>
            </a:pPr>
            <a:endParaRPr lang="en-US" altLang="zh-CN" dirty="0">
              <a:solidFill>
                <a:srgbClr val="080808"/>
              </a:solidFill>
            </a:endParaRPr>
          </a:p>
          <a:p>
            <a:pPr marL="176213" lvl="2" indent="-176213">
              <a:spcBef>
                <a:spcPts val="0"/>
              </a:spcBef>
              <a:spcAft>
                <a:spcPts val="600"/>
              </a:spcAft>
              <a:buClr>
                <a:srgbClr val="00A9D4"/>
              </a:buClr>
              <a:buFont typeface="Arial" charset="0"/>
              <a:buChar char="›"/>
            </a:pPr>
            <a:r>
              <a:rPr lang="en-US" altLang="zh-CN" u="sng" dirty="0">
                <a:solidFill>
                  <a:srgbClr val="080808"/>
                </a:solidFill>
              </a:rPr>
              <a:t>Proposal</a:t>
            </a:r>
            <a:r>
              <a:rPr lang="en-US" altLang="zh-CN" dirty="0">
                <a:solidFill>
                  <a:srgbClr val="080808"/>
                </a:solidFill>
              </a:rPr>
              <a:t>: </a:t>
            </a:r>
          </a:p>
          <a:p>
            <a:pPr marL="536576" lvl="3" indent="-176213">
              <a:spcBef>
                <a:spcPts val="0"/>
              </a:spcBef>
              <a:spcAft>
                <a:spcPts val="600"/>
              </a:spcAft>
              <a:buClr>
                <a:srgbClr val="00A9D4"/>
              </a:buClr>
              <a:buFont typeface="Arial" charset="0"/>
              <a:buChar char="›"/>
            </a:pPr>
            <a:r>
              <a:rPr lang="en-US" altLang="zh-CN" dirty="0">
                <a:solidFill>
                  <a:srgbClr val="080808"/>
                </a:solidFill>
              </a:rPr>
              <a:t>Short PUCCH is only used for the following cases:</a:t>
            </a:r>
          </a:p>
          <a:p>
            <a:pPr marL="898526" lvl="4" indent="-176213">
              <a:spcBef>
                <a:spcPts val="0"/>
              </a:spcBef>
              <a:spcAft>
                <a:spcPts val="600"/>
              </a:spcAft>
              <a:buClr>
                <a:srgbClr val="00A9D4"/>
              </a:buClr>
              <a:buFont typeface="Arial" charset="0"/>
              <a:buChar char="›"/>
            </a:pPr>
            <a:r>
              <a:rPr lang="en-US" altLang="zh-CN" dirty="0">
                <a:solidFill>
                  <a:srgbClr val="080808"/>
                </a:solidFill>
              </a:rPr>
              <a:t>Wideband and partial-band reporting (one CSI for all the </a:t>
            </a:r>
            <a:r>
              <a:rPr lang="en-US" altLang="zh-CN" dirty="0" err="1">
                <a:solidFill>
                  <a:srgbClr val="080808"/>
                </a:solidFill>
              </a:rPr>
              <a:t>subbands</a:t>
            </a:r>
            <a:r>
              <a:rPr lang="en-US" altLang="zh-CN" dirty="0">
                <a:solidFill>
                  <a:srgbClr val="080808"/>
                </a:solidFill>
              </a:rPr>
              <a:t> in the CSI reporting band)</a:t>
            </a:r>
          </a:p>
          <a:p>
            <a:pPr marL="536576" lvl="3" indent="-176213">
              <a:spcBef>
                <a:spcPts val="0"/>
              </a:spcBef>
              <a:spcAft>
                <a:spcPts val="600"/>
              </a:spcAft>
              <a:buClr>
                <a:srgbClr val="00A9D4"/>
              </a:buClr>
              <a:buFont typeface="Arial" charset="0"/>
              <a:buChar char="›"/>
            </a:pPr>
            <a:r>
              <a:rPr lang="en-US" dirty="0">
                <a:solidFill>
                  <a:srgbClr val="080808"/>
                </a:solidFill>
              </a:rPr>
              <a:t>The same information payload irrespective of RI/CRI in a given slot (to avoid blind decoding)</a:t>
            </a:r>
          </a:p>
          <a:p>
            <a:pPr marL="898526" lvl="4" indent="-176213">
              <a:spcBef>
                <a:spcPts val="0"/>
              </a:spcBef>
              <a:spcAft>
                <a:spcPts val="600"/>
              </a:spcAft>
              <a:buClr>
                <a:srgbClr val="00A9D4"/>
              </a:buClr>
              <a:buFont typeface="Arial" charset="0"/>
              <a:buChar char="›"/>
            </a:pPr>
            <a:r>
              <a:rPr lang="en-US" dirty="0">
                <a:solidFill>
                  <a:srgbClr val="080808"/>
                </a:solidFill>
              </a:rPr>
              <a:t>Note: the size of information payload can be different according to the largest number of CSI-RS ports of the CSI-RS resources configured within a CSI-RS resource set</a:t>
            </a:r>
          </a:p>
          <a:p>
            <a:pPr marL="898526" lvl="4" indent="-176213">
              <a:spcBef>
                <a:spcPts val="0"/>
              </a:spcBef>
              <a:spcAft>
                <a:spcPts val="600"/>
              </a:spcAft>
              <a:buClr>
                <a:srgbClr val="00A9D4"/>
              </a:buClr>
              <a:buFont typeface="Arial" charset="0"/>
              <a:buChar char="›"/>
            </a:pPr>
            <a:r>
              <a:rPr lang="en-US" dirty="0">
                <a:solidFill>
                  <a:srgbClr val="080808"/>
                </a:solidFill>
              </a:rPr>
              <a:t>Details to be decided in the </a:t>
            </a:r>
            <a:r>
              <a:rPr lang="en-US" dirty="0" smtClean="0">
                <a:solidFill>
                  <a:srgbClr val="080808"/>
                </a:solidFill>
              </a:rPr>
              <a:t>channel </a:t>
            </a:r>
            <a:r>
              <a:rPr lang="en-US" dirty="0">
                <a:solidFill>
                  <a:srgbClr val="080808"/>
                </a:solidFill>
              </a:rPr>
              <a:t>coding session.  For example: </a:t>
            </a:r>
          </a:p>
          <a:p>
            <a:pPr marL="1355726" lvl="5" indent="-176213">
              <a:spcBef>
                <a:spcPts val="0"/>
              </a:spcBef>
              <a:spcAft>
                <a:spcPts val="600"/>
              </a:spcAft>
              <a:buClr>
                <a:srgbClr val="00A9D4"/>
              </a:buClr>
              <a:buFont typeface="Arial" charset="0"/>
              <a:buChar char="›"/>
            </a:pPr>
            <a:r>
              <a:rPr lang="en-US" dirty="0">
                <a:solidFill>
                  <a:srgbClr val="080808"/>
                </a:solidFill>
              </a:rPr>
              <a:t>When PMI+CQI payload varies with RI/CRI, padding bits are added to RI/CRI/PMI/CQI prior to encoding to equalize the payload associated with different RI/CRI values</a:t>
            </a:r>
          </a:p>
          <a:p>
            <a:pPr marL="1355726" lvl="5" indent="-176213">
              <a:spcBef>
                <a:spcPts val="0"/>
              </a:spcBef>
              <a:spcAft>
                <a:spcPts val="600"/>
              </a:spcAft>
              <a:buClr>
                <a:srgbClr val="00A9D4"/>
              </a:buClr>
              <a:buFont typeface="Arial" charset="0"/>
              <a:buChar char="›"/>
            </a:pPr>
            <a:r>
              <a:rPr lang="en-US" dirty="0">
                <a:solidFill>
                  <a:srgbClr val="080808"/>
                </a:solidFill>
              </a:rPr>
              <a:t>RI/CRI/PMI/CQI, along with padding bits when necessary, is jointly encoded</a:t>
            </a:r>
            <a:endParaRPr lang="en-US" altLang="zh-CN" dirty="0">
              <a:solidFill>
                <a:srgbClr val="080808"/>
              </a:solidFill>
            </a:endParaRPr>
          </a:p>
        </p:txBody>
      </p:sp>
    </p:spTree>
    <p:extLst>
      <p:ext uri="{BB962C8B-B14F-4D97-AF65-F5344CB8AC3E}">
        <p14:creationId xmlns:p14="http://schemas.microsoft.com/office/powerpoint/2010/main" val="3794817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54" y="85711"/>
            <a:ext cx="9992784" cy="712786"/>
          </a:xfrm>
        </p:spPr>
        <p:txBody>
          <a:bodyPr>
            <a:normAutofit/>
          </a:bodyPr>
          <a:lstStyle/>
          <a:p>
            <a:r>
              <a:rPr lang="en-US" sz="2800" b="1" dirty="0">
                <a:solidFill>
                  <a:srgbClr val="080808"/>
                </a:solidFill>
              </a:rPr>
              <a:t>Encoding for long PUCCH-based reporting</a:t>
            </a:r>
            <a:endParaRPr lang="en-US" sz="2800" dirty="0">
              <a:solidFill>
                <a:srgbClr val="080808"/>
              </a:solidFill>
            </a:endParaRPr>
          </a:p>
        </p:txBody>
      </p:sp>
      <p:sp>
        <p:nvSpPr>
          <p:cNvPr id="3" name="内容占位符 2"/>
          <p:cNvSpPr>
            <a:spLocks noGrp="1"/>
          </p:cNvSpPr>
          <p:nvPr>
            <p:ph idx="1"/>
          </p:nvPr>
        </p:nvSpPr>
        <p:spPr>
          <a:xfrm>
            <a:off x="494522" y="866774"/>
            <a:ext cx="11243388" cy="5751309"/>
          </a:xfrm>
          <a:noFill/>
        </p:spPr>
        <p:txBody>
          <a:bodyPr/>
          <a:lstStyle/>
          <a:p>
            <a:pPr marL="176213" lvl="2" indent="-176213">
              <a:spcBef>
                <a:spcPts val="0"/>
              </a:spcBef>
              <a:spcAft>
                <a:spcPts val="600"/>
              </a:spcAft>
              <a:buClr>
                <a:srgbClr val="00A9D4"/>
              </a:buClr>
              <a:buFont typeface="Arial" charset="0"/>
              <a:buChar char="›"/>
            </a:pPr>
            <a:r>
              <a:rPr lang="en-US" altLang="zh-CN" sz="1600" dirty="0">
                <a:solidFill>
                  <a:srgbClr val="080808"/>
                </a:solidFill>
              </a:rPr>
              <a:t>Background:</a:t>
            </a:r>
          </a:p>
          <a:p>
            <a:pPr marL="536576" lvl="3" indent="-176213">
              <a:spcBef>
                <a:spcPts val="0"/>
              </a:spcBef>
              <a:spcAft>
                <a:spcPts val="600"/>
              </a:spcAft>
              <a:buClr>
                <a:srgbClr val="00A9D4"/>
              </a:buClr>
              <a:buFont typeface="Arial" charset="0"/>
              <a:buChar char="›"/>
            </a:pPr>
            <a:r>
              <a:rPr lang="en-US" altLang="zh-CN" sz="1600" dirty="0">
                <a:solidFill>
                  <a:srgbClr val="080808"/>
                </a:solidFill>
              </a:rPr>
              <a:t>Long PUCCH is used for subband reporting </a:t>
            </a:r>
            <a:r>
              <a:rPr lang="en-US" altLang="zh-CN" sz="1600" dirty="0">
                <a:solidFill>
                  <a:srgbClr val="080808"/>
                </a:solidFill>
                <a:sym typeface="Wingdings" panose="05000000000000000000" pitchFamily="2" charset="2"/>
              </a:rPr>
              <a:t> differences in payload for different RI</a:t>
            </a:r>
            <a:r>
              <a:rPr lang="en-US" sz="1600" dirty="0">
                <a:solidFill>
                  <a:srgbClr val="080808"/>
                </a:solidFill>
              </a:rPr>
              <a:t>/CRI</a:t>
            </a:r>
            <a:r>
              <a:rPr lang="en-US" altLang="zh-CN" sz="1600" dirty="0">
                <a:solidFill>
                  <a:srgbClr val="080808"/>
                </a:solidFill>
                <a:sym typeface="Wingdings" panose="05000000000000000000" pitchFamily="2" charset="2"/>
              </a:rPr>
              <a:t> values tend to be large</a:t>
            </a:r>
          </a:p>
          <a:p>
            <a:pPr marL="898526" lvl="4" indent="-176213">
              <a:spcBef>
                <a:spcPts val="0"/>
              </a:spcBef>
              <a:spcAft>
                <a:spcPts val="600"/>
              </a:spcAft>
              <a:buClr>
                <a:srgbClr val="00A9D4"/>
              </a:buClr>
              <a:buFont typeface="Arial" charset="0"/>
              <a:buChar char="›"/>
            </a:pPr>
            <a:r>
              <a:rPr lang="en-US" altLang="zh-CN" sz="1600" dirty="0">
                <a:solidFill>
                  <a:srgbClr val="080808"/>
                </a:solidFill>
              </a:rPr>
              <a:t>If padding bits are used to equalize the payload, too many padding bits may be needed</a:t>
            </a:r>
            <a:endParaRPr lang="en-US" dirty="0">
              <a:solidFill>
                <a:srgbClr val="080808"/>
              </a:solidFill>
            </a:endParaRPr>
          </a:p>
          <a:p>
            <a:pPr marL="536576" lvl="3" indent="-176213">
              <a:spcBef>
                <a:spcPts val="0"/>
              </a:spcBef>
              <a:spcAft>
                <a:spcPts val="600"/>
              </a:spcAft>
              <a:buClr>
                <a:srgbClr val="00A9D4"/>
              </a:buClr>
              <a:buFont typeface="Arial" charset="0"/>
              <a:buChar char="›"/>
            </a:pPr>
            <a:endParaRPr lang="en-US" altLang="zh-CN" dirty="0">
              <a:solidFill>
                <a:srgbClr val="080808"/>
              </a:solidFill>
            </a:endParaRPr>
          </a:p>
          <a:p>
            <a:pPr marL="176213" lvl="2" indent="-176213">
              <a:spcBef>
                <a:spcPts val="0"/>
              </a:spcBef>
              <a:spcAft>
                <a:spcPts val="600"/>
              </a:spcAft>
              <a:buClr>
                <a:srgbClr val="00A9D4"/>
              </a:buClr>
              <a:buFont typeface="Arial" charset="0"/>
              <a:buChar char="›"/>
            </a:pPr>
            <a:r>
              <a:rPr lang="en-US" altLang="zh-CN" u="sng" dirty="0">
                <a:solidFill>
                  <a:srgbClr val="080808"/>
                </a:solidFill>
              </a:rPr>
              <a:t>Proposal</a:t>
            </a:r>
            <a:r>
              <a:rPr lang="en-US" altLang="zh-CN" dirty="0">
                <a:solidFill>
                  <a:srgbClr val="080808"/>
                </a:solidFill>
              </a:rPr>
              <a:t>: </a:t>
            </a:r>
          </a:p>
          <a:p>
            <a:pPr marL="536576" lvl="3" indent="-176213">
              <a:spcBef>
                <a:spcPts val="0"/>
              </a:spcBef>
              <a:spcAft>
                <a:spcPts val="600"/>
              </a:spcAft>
              <a:buClr>
                <a:srgbClr val="00A9D4"/>
              </a:buClr>
              <a:buFont typeface="Arial" charset="0"/>
              <a:buChar char="›"/>
            </a:pPr>
            <a:r>
              <a:rPr lang="en-US" altLang="zh-CN" dirty="0">
                <a:solidFill>
                  <a:srgbClr val="080808"/>
                </a:solidFill>
              </a:rPr>
              <a:t>For wideband or partial-band reporting, use the same solution as short PUCCH</a:t>
            </a:r>
          </a:p>
          <a:p>
            <a:pPr marL="898526" lvl="4" indent="-176213">
              <a:spcBef>
                <a:spcPts val="0"/>
              </a:spcBef>
              <a:spcAft>
                <a:spcPts val="600"/>
              </a:spcAft>
              <a:buClr>
                <a:srgbClr val="00A9D4"/>
              </a:buClr>
              <a:buFont typeface="Arial" charset="0"/>
              <a:buChar char="›"/>
            </a:pPr>
            <a:r>
              <a:rPr lang="en-US" dirty="0">
                <a:solidFill>
                  <a:srgbClr val="080808"/>
                </a:solidFill>
              </a:rPr>
              <a:t>The same payload irrespective of RI/CRI</a:t>
            </a:r>
          </a:p>
          <a:p>
            <a:pPr marL="536576" lvl="3" indent="-176213">
              <a:spcBef>
                <a:spcPts val="0"/>
              </a:spcBef>
              <a:spcAft>
                <a:spcPts val="600"/>
              </a:spcAft>
              <a:buClr>
                <a:srgbClr val="00A9D4"/>
              </a:buClr>
              <a:buFont typeface="Arial" charset="0"/>
              <a:buChar char="›"/>
            </a:pPr>
            <a:r>
              <a:rPr lang="en-US" altLang="zh-CN" dirty="0">
                <a:solidFill>
                  <a:srgbClr val="080808"/>
                </a:solidFill>
              </a:rPr>
              <a:t>For subband reporting</a:t>
            </a:r>
            <a:endParaRPr lang="en-US" strike="sngStrike" dirty="0">
              <a:solidFill>
                <a:srgbClr val="080808"/>
              </a:solidFill>
            </a:endParaRPr>
          </a:p>
          <a:p>
            <a:pPr marL="898526" lvl="4" indent="-176213">
              <a:spcBef>
                <a:spcPts val="0"/>
              </a:spcBef>
              <a:spcAft>
                <a:spcPts val="600"/>
              </a:spcAft>
              <a:buClr>
                <a:srgbClr val="00A9D4"/>
              </a:buClr>
              <a:buFont typeface="Arial" charset="0"/>
              <a:buChar char="›"/>
            </a:pPr>
            <a:r>
              <a:rPr lang="en-US" dirty="0">
                <a:solidFill>
                  <a:srgbClr val="080808"/>
                </a:solidFill>
              </a:rPr>
              <a:t>Use solution as for PUSCH (two-part encoding): slide 4 of R1-1715288</a:t>
            </a:r>
          </a:p>
          <a:p>
            <a:pPr marL="898526" lvl="4" indent="-176213">
              <a:spcBef>
                <a:spcPts val="0"/>
              </a:spcBef>
              <a:spcAft>
                <a:spcPts val="600"/>
              </a:spcAft>
              <a:buClr>
                <a:srgbClr val="00A9D4"/>
              </a:buClr>
              <a:buFont typeface="Arial" charset="0"/>
              <a:buChar char="›"/>
            </a:pPr>
            <a:r>
              <a:rPr lang="en-US" dirty="0">
                <a:solidFill>
                  <a:srgbClr val="080808"/>
                </a:solidFill>
              </a:rPr>
              <a:t>Note: CRI/RI can be decoded first to determine the payload of PMI/CQI</a:t>
            </a:r>
            <a:endParaRPr lang="en-US" strike="sngStrike" dirty="0">
              <a:solidFill>
                <a:srgbClr val="080808"/>
              </a:solidFill>
            </a:endParaRPr>
          </a:p>
          <a:p>
            <a:pPr marL="536576" lvl="3" indent="-176213">
              <a:spcBef>
                <a:spcPts val="0"/>
              </a:spcBef>
              <a:spcAft>
                <a:spcPts val="600"/>
              </a:spcAft>
              <a:buClr>
                <a:srgbClr val="00A9D4"/>
              </a:buClr>
              <a:buFont typeface="Arial" charset="0"/>
              <a:buChar char="›"/>
            </a:pPr>
            <a:endParaRPr lang="en-US" dirty="0">
              <a:solidFill>
                <a:srgbClr val="080808"/>
              </a:solidFill>
            </a:endParaRPr>
          </a:p>
          <a:p>
            <a:pPr marL="898526" lvl="4" indent="-176213">
              <a:spcBef>
                <a:spcPts val="0"/>
              </a:spcBef>
              <a:spcAft>
                <a:spcPts val="600"/>
              </a:spcAft>
              <a:buClr>
                <a:srgbClr val="00A9D4"/>
              </a:buClr>
              <a:buFont typeface="Arial" charset="0"/>
              <a:buChar char="›"/>
            </a:pPr>
            <a:endParaRPr lang="en-US" sz="1800" dirty="0">
              <a:solidFill>
                <a:srgbClr val="080808"/>
              </a:solidFill>
            </a:endParaRPr>
          </a:p>
          <a:p>
            <a:pPr marL="536576" lvl="3" indent="-176213">
              <a:spcBef>
                <a:spcPts val="0"/>
              </a:spcBef>
              <a:spcAft>
                <a:spcPts val="600"/>
              </a:spcAft>
              <a:buClr>
                <a:srgbClr val="00A9D4"/>
              </a:buClr>
              <a:buFont typeface="Arial" charset="0"/>
              <a:buChar char="›"/>
            </a:pPr>
            <a:endParaRPr lang="en-US" dirty="0">
              <a:solidFill>
                <a:srgbClr val="080808"/>
              </a:solidFill>
            </a:endParaRPr>
          </a:p>
          <a:p>
            <a:pPr marL="360363" lvl="3" indent="0">
              <a:spcBef>
                <a:spcPts val="0"/>
              </a:spcBef>
              <a:spcAft>
                <a:spcPts val="600"/>
              </a:spcAft>
              <a:buClr>
                <a:srgbClr val="00A9D4"/>
              </a:buClr>
              <a:buNone/>
            </a:pPr>
            <a:endParaRPr lang="en-US" altLang="zh-CN" dirty="0">
              <a:solidFill>
                <a:srgbClr val="080808"/>
              </a:solidFill>
            </a:endParaRPr>
          </a:p>
          <a:p>
            <a:pPr lvl="1"/>
            <a:endParaRPr lang="en-US" sz="1800" dirty="0">
              <a:solidFill>
                <a:srgbClr val="080808"/>
              </a:solidFill>
            </a:endParaRPr>
          </a:p>
          <a:p>
            <a:pPr lvl="1"/>
            <a:endParaRPr lang="en-US" altLang="zh-CN" sz="1800" dirty="0">
              <a:solidFill>
                <a:srgbClr val="080808"/>
              </a:solidFill>
            </a:endParaRPr>
          </a:p>
        </p:txBody>
      </p:sp>
    </p:spTree>
    <p:extLst>
      <p:ext uri="{BB962C8B-B14F-4D97-AF65-F5344CB8AC3E}">
        <p14:creationId xmlns:p14="http://schemas.microsoft.com/office/powerpoint/2010/main" val="1873807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54" y="85711"/>
            <a:ext cx="9992784" cy="712786"/>
          </a:xfrm>
        </p:spPr>
        <p:txBody>
          <a:bodyPr>
            <a:normAutofit/>
          </a:bodyPr>
          <a:lstStyle/>
          <a:p>
            <a:r>
              <a:rPr lang="en-US" sz="2800" b="1" dirty="0"/>
              <a:t>Encoding for PUSCH-based reporting</a:t>
            </a:r>
            <a:endParaRPr lang="en-US" sz="2800" dirty="0"/>
          </a:p>
        </p:txBody>
      </p:sp>
      <p:sp>
        <p:nvSpPr>
          <p:cNvPr id="3" name="内容占位符 2"/>
          <p:cNvSpPr>
            <a:spLocks noGrp="1"/>
          </p:cNvSpPr>
          <p:nvPr>
            <p:ph idx="1"/>
          </p:nvPr>
        </p:nvSpPr>
        <p:spPr>
          <a:xfrm>
            <a:off x="303554" y="896293"/>
            <a:ext cx="11556486" cy="5857592"/>
          </a:xfrm>
        </p:spPr>
        <p:txBody>
          <a:bodyPr/>
          <a:lstStyle/>
          <a:p>
            <a:pPr marL="176213" lvl="2" indent="-176213">
              <a:spcBef>
                <a:spcPts val="0"/>
              </a:spcBef>
              <a:spcAft>
                <a:spcPts val="600"/>
              </a:spcAft>
              <a:buClr>
                <a:srgbClr val="00A9D4"/>
              </a:buClr>
              <a:buFont typeface="Arial" charset="0"/>
              <a:buChar char="›"/>
            </a:pPr>
            <a:r>
              <a:rPr lang="en-US" altLang="zh-CN" sz="1600" dirty="0">
                <a:solidFill>
                  <a:srgbClr val="080808"/>
                </a:solidFill>
              </a:rPr>
              <a:t>Background: For Type II,</a:t>
            </a:r>
          </a:p>
          <a:p>
            <a:pPr marL="536576" lvl="3" indent="-176213">
              <a:spcBef>
                <a:spcPts val="0"/>
              </a:spcBef>
              <a:spcAft>
                <a:spcPts val="600"/>
              </a:spcAft>
              <a:buClr>
                <a:srgbClr val="00A9D4"/>
              </a:buClr>
              <a:buFont typeface="Arial" charset="0"/>
              <a:buChar char="›"/>
            </a:pPr>
            <a:r>
              <a:rPr lang="en-US" altLang="zh-CN" sz="1600" dirty="0">
                <a:solidFill>
                  <a:srgbClr val="080808"/>
                </a:solidFill>
              </a:rPr>
              <a:t>The size of wideband amplitude info depends on RI and the size of PMI depends on both RI and wideband amplitude info </a:t>
            </a:r>
          </a:p>
          <a:p>
            <a:pPr marL="536576" lvl="3" indent="-176213">
              <a:spcBef>
                <a:spcPts val="0"/>
              </a:spcBef>
              <a:spcAft>
                <a:spcPts val="600"/>
              </a:spcAft>
              <a:buClr>
                <a:srgbClr val="00A9D4"/>
              </a:buClr>
              <a:buFont typeface="Arial" charset="0"/>
              <a:buChar char="›"/>
            </a:pPr>
            <a:r>
              <a:rPr lang="en-US" altLang="zh-CN" sz="1600" dirty="0">
                <a:solidFill>
                  <a:srgbClr val="080808"/>
                </a:solidFill>
                <a:sym typeface="Wingdings" panose="05000000000000000000" pitchFamily="2" charset="2"/>
              </a:rPr>
              <a:t>The difference in payload between RI=1 and 2 is larger than that in Type I</a:t>
            </a:r>
          </a:p>
          <a:p>
            <a:pPr marL="176213" lvl="2" indent="-176213">
              <a:spcBef>
                <a:spcPts val="0"/>
              </a:spcBef>
              <a:spcAft>
                <a:spcPts val="600"/>
              </a:spcAft>
              <a:buClr>
                <a:srgbClr val="00A9D4"/>
              </a:buClr>
              <a:buFont typeface="Arial" charset="0"/>
              <a:buChar char="›"/>
            </a:pPr>
            <a:endParaRPr lang="en-US" altLang="zh-CN" sz="1600" dirty="0">
              <a:solidFill>
                <a:srgbClr val="080808"/>
              </a:solidFill>
              <a:sym typeface="Wingdings" panose="05000000000000000000" pitchFamily="2" charset="2"/>
            </a:endParaRPr>
          </a:p>
          <a:p>
            <a:pPr marL="176213" lvl="2" indent="-176213">
              <a:spcBef>
                <a:spcPts val="0"/>
              </a:spcBef>
              <a:spcAft>
                <a:spcPts val="600"/>
              </a:spcAft>
              <a:buClr>
                <a:srgbClr val="00A9D4"/>
              </a:buClr>
              <a:buFont typeface="Arial" charset="0"/>
              <a:buChar char="›"/>
            </a:pPr>
            <a:r>
              <a:rPr lang="en-US" altLang="zh-CN" u="sng" dirty="0">
                <a:solidFill>
                  <a:srgbClr val="080808"/>
                </a:solidFill>
                <a:sym typeface="Wingdings" panose="05000000000000000000" pitchFamily="2" charset="2"/>
              </a:rPr>
              <a:t>Proposal</a:t>
            </a:r>
            <a:r>
              <a:rPr lang="en-US" altLang="zh-CN" dirty="0">
                <a:solidFill>
                  <a:srgbClr val="080808"/>
                </a:solidFill>
                <a:sym typeface="Wingdings" panose="05000000000000000000" pitchFamily="2" charset="2"/>
              </a:rPr>
              <a:t>: For Type II, </a:t>
            </a:r>
          </a:p>
          <a:p>
            <a:pPr marL="536576" lvl="3" indent="-176213">
              <a:spcBef>
                <a:spcPts val="0"/>
              </a:spcBef>
              <a:spcAft>
                <a:spcPts val="600"/>
              </a:spcAft>
              <a:buClr>
                <a:srgbClr val="00A9D4"/>
              </a:buClr>
              <a:buFont typeface="Arial" charset="0"/>
              <a:buChar char="›"/>
            </a:pPr>
            <a:r>
              <a:rPr lang="en-US" dirty="0">
                <a:solidFill>
                  <a:srgbClr val="080808"/>
                </a:solidFill>
              </a:rPr>
              <a:t>CSI parameters of a Type II CSI report are not multiplexed across multiple PUSCH transmissions</a:t>
            </a:r>
          </a:p>
          <a:p>
            <a:pPr marL="536576" lvl="3" indent="-176213">
              <a:spcBef>
                <a:spcPts val="0"/>
              </a:spcBef>
              <a:spcAft>
                <a:spcPts val="600"/>
              </a:spcAft>
              <a:buClr>
                <a:srgbClr val="00A9D4"/>
              </a:buClr>
              <a:buFont typeface="Arial" charset="0"/>
              <a:buChar char="›"/>
            </a:pPr>
            <a:r>
              <a:rPr lang="en-US" dirty="0">
                <a:solidFill>
                  <a:srgbClr val="080808"/>
                </a:solidFill>
              </a:rPr>
              <a:t>Use a two-part scheme with</a:t>
            </a:r>
          </a:p>
          <a:p>
            <a:pPr marL="898526" lvl="4" indent="-176213">
              <a:spcBef>
                <a:spcPts val="0"/>
              </a:spcBef>
              <a:spcAft>
                <a:spcPts val="600"/>
              </a:spcAft>
              <a:buClr>
                <a:srgbClr val="00A9D4"/>
              </a:buClr>
              <a:buFont typeface="Arial" charset="0"/>
              <a:buChar char="›"/>
            </a:pPr>
            <a:r>
              <a:rPr lang="en-US" dirty="0">
                <a:solidFill>
                  <a:srgbClr val="080808"/>
                </a:solidFill>
              </a:rPr>
              <a:t>Part 1 contains RI, CQI and indication of the number of non-zero wideband amplitude coefficients per layer</a:t>
            </a:r>
          </a:p>
          <a:p>
            <a:pPr marL="898526" lvl="4" indent="-176213">
              <a:spcBef>
                <a:spcPts val="0"/>
              </a:spcBef>
              <a:spcAft>
                <a:spcPts val="600"/>
              </a:spcAft>
              <a:buClr>
                <a:srgbClr val="00A9D4"/>
              </a:buClr>
              <a:buFont typeface="Arial" charset="0"/>
              <a:buChar char="›"/>
            </a:pPr>
            <a:r>
              <a:rPr lang="en-US" dirty="0">
                <a:solidFill>
                  <a:srgbClr val="080808"/>
                </a:solidFill>
              </a:rPr>
              <a:t>Fixed payload size used for part 1; part 2 contains remaining CSI</a:t>
            </a:r>
          </a:p>
          <a:p>
            <a:pPr marL="1355726" lvl="5" indent="-176213">
              <a:spcBef>
                <a:spcPts val="0"/>
              </a:spcBef>
              <a:spcAft>
                <a:spcPts val="600"/>
              </a:spcAft>
              <a:buClr>
                <a:srgbClr val="00A9D4"/>
              </a:buClr>
              <a:buFont typeface="Arial" charset="0"/>
              <a:buChar char="›"/>
            </a:pPr>
            <a:r>
              <a:rPr lang="en-US" dirty="0">
                <a:solidFill>
                  <a:srgbClr val="080808"/>
                </a:solidFill>
              </a:rPr>
              <a:t>Indication of the number of non-zero wideband amplitude coefficients per layer in part 1</a:t>
            </a:r>
          </a:p>
        </p:txBody>
      </p:sp>
    </p:spTree>
    <p:extLst>
      <p:ext uri="{BB962C8B-B14F-4D97-AF65-F5344CB8AC3E}">
        <p14:creationId xmlns:p14="http://schemas.microsoft.com/office/powerpoint/2010/main" val="1208938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033" y="230837"/>
            <a:ext cx="9992784" cy="559275"/>
          </a:xfrm>
        </p:spPr>
        <p:txBody>
          <a:bodyPr>
            <a:normAutofit/>
          </a:bodyPr>
          <a:lstStyle/>
          <a:p>
            <a:r>
              <a:rPr lang="en-US" sz="2800" b="1" dirty="0"/>
              <a:t>Encoding for PUSCH-based reporting</a:t>
            </a:r>
            <a:endParaRPr lang="en-US" sz="2800" dirty="0"/>
          </a:p>
        </p:txBody>
      </p:sp>
      <p:sp>
        <p:nvSpPr>
          <p:cNvPr id="3" name="Content Placeholder 2"/>
          <p:cNvSpPr>
            <a:spLocks noGrp="1"/>
          </p:cNvSpPr>
          <p:nvPr>
            <p:ph idx="1"/>
          </p:nvPr>
        </p:nvSpPr>
        <p:spPr>
          <a:xfrm>
            <a:off x="529168" y="1038776"/>
            <a:ext cx="11135785" cy="5317636"/>
          </a:xfrm>
        </p:spPr>
        <p:txBody>
          <a:bodyPr>
            <a:normAutofit/>
          </a:bodyPr>
          <a:lstStyle/>
          <a:p>
            <a:pPr marL="176213" lvl="2" indent="-176213">
              <a:spcBef>
                <a:spcPts val="0"/>
              </a:spcBef>
              <a:spcAft>
                <a:spcPts val="600"/>
              </a:spcAft>
              <a:buClr>
                <a:srgbClr val="00A9D4"/>
              </a:buClr>
              <a:buFont typeface="Arial" charset="0"/>
              <a:buChar char="›"/>
            </a:pPr>
            <a:r>
              <a:rPr lang="en-US" altLang="zh-CN" u="sng" dirty="0">
                <a:solidFill>
                  <a:srgbClr val="080808"/>
                </a:solidFill>
                <a:sym typeface="Wingdings" panose="05000000000000000000" pitchFamily="2" charset="2"/>
              </a:rPr>
              <a:t>Proposal</a:t>
            </a:r>
            <a:r>
              <a:rPr lang="en-US" altLang="zh-CN" dirty="0">
                <a:solidFill>
                  <a:srgbClr val="080808"/>
                </a:solidFill>
                <a:sym typeface="Wingdings" panose="05000000000000000000" pitchFamily="2" charset="2"/>
              </a:rPr>
              <a:t>: Separately encoded parts of a CSI report on PUSCH carrying UL-SCH have different transmission priority</a:t>
            </a:r>
          </a:p>
          <a:p>
            <a:pPr marL="536576" lvl="3"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Part 1 (used to identify the number of information bits in part 2) has higher priority</a:t>
            </a:r>
          </a:p>
          <a:p>
            <a:pPr marL="898526" lvl="4"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Part 1 is first included in a transmission in their entirety before part 2</a:t>
            </a:r>
            <a:endParaRPr lang="en-US" altLang="zh-CN" strike="sngStrike" dirty="0">
              <a:solidFill>
                <a:srgbClr val="080808"/>
              </a:solidFill>
              <a:sym typeface="Wingdings" panose="05000000000000000000" pitchFamily="2" charset="2"/>
            </a:endParaRPr>
          </a:p>
          <a:p>
            <a:pPr marL="536576" lvl="3"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Information bits and/or channel coded bits of part 2 can </a:t>
            </a:r>
            <a:r>
              <a:rPr lang="en-US" altLang="zh-CN" strike="sngStrike" dirty="0">
                <a:solidFill>
                  <a:srgbClr val="FF0000"/>
                </a:solidFill>
                <a:sym typeface="Wingdings" panose="05000000000000000000" pitchFamily="2" charset="2"/>
              </a:rPr>
              <a:t>only</a:t>
            </a:r>
            <a:r>
              <a:rPr lang="en-US" altLang="zh-CN" dirty="0">
                <a:solidFill>
                  <a:srgbClr val="080808"/>
                </a:solidFill>
                <a:sym typeface="Wingdings" panose="05000000000000000000" pitchFamily="2" charset="2"/>
              </a:rPr>
              <a:t> be partially transmitted</a:t>
            </a:r>
            <a:endParaRPr lang="en-US" altLang="zh-CN" strike="sngStrike" dirty="0">
              <a:solidFill>
                <a:srgbClr val="080808"/>
              </a:solidFill>
              <a:sym typeface="Wingdings" panose="05000000000000000000" pitchFamily="2" charset="2"/>
            </a:endParaRPr>
          </a:p>
          <a:p>
            <a:pPr marL="898526" lvl="4"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Omit CSI parameters corresponding to at least one </a:t>
            </a:r>
            <a:r>
              <a:rPr lang="en-US" altLang="zh-CN" dirty="0" err="1">
                <a:solidFill>
                  <a:srgbClr val="080808"/>
                </a:solidFill>
                <a:sym typeface="Wingdings" panose="05000000000000000000" pitchFamily="2" charset="2"/>
              </a:rPr>
              <a:t>subbands</a:t>
            </a:r>
            <a:r>
              <a:rPr lang="en-US" altLang="zh-CN" dirty="0">
                <a:solidFill>
                  <a:srgbClr val="080808"/>
                </a:solidFill>
                <a:sym typeface="Wingdings" panose="05000000000000000000" pitchFamily="2" charset="2"/>
              </a:rPr>
              <a:t> for part 2</a:t>
            </a:r>
          </a:p>
          <a:p>
            <a:pPr marL="1355726" lvl="5"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TBD by RAN1#90bis: if all of part 2 can be dropped as a special case</a:t>
            </a:r>
          </a:p>
          <a:p>
            <a:pPr marL="1355726" lvl="5"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TBD by RAN1#90bis: specify one of the following omission rules: </a:t>
            </a:r>
          </a:p>
          <a:p>
            <a:pPr marL="1812926" lvl="6"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Omitted </a:t>
            </a:r>
            <a:r>
              <a:rPr lang="en-US" altLang="zh-CN" dirty="0" err="1">
                <a:solidFill>
                  <a:srgbClr val="080808"/>
                </a:solidFill>
                <a:sym typeface="Wingdings" panose="05000000000000000000" pitchFamily="2" charset="2"/>
              </a:rPr>
              <a:t>subbands</a:t>
            </a:r>
            <a:r>
              <a:rPr lang="en-US" altLang="zh-CN" dirty="0">
                <a:solidFill>
                  <a:srgbClr val="080808"/>
                </a:solidFill>
                <a:sym typeface="Wingdings" panose="05000000000000000000" pitchFamily="2" charset="2"/>
              </a:rPr>
              <a:t> are determined based on a decimation ratio and/or a priority pattern used to order subband CSI (defined in specification) </a:t>
            </a:r>
          </a:p>
          <a:p>
            <a:pPr marL="1812926" lvl="6"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Omitted </a:t>
            </a:r>
            <a:r>
              <a:rPr lang="en-US" altLang="zh-CN" dirty="0" err="1">
                <a:solidFill>
                  <a:srgbClr val="080808"/>
                </a:solidFill>
                <a:sym typeface="Wingdings" panose="05000000000000000000" pitchFamily="2" charset="2"/>
              </a:rPr>
              <a:t>subbands</a:t>
            </a:r>
            <a:r>
              <a:rPr lang="en-US" altLang="zh-CN" dirty="0">
                <a:solidFill>
                  <a:srgbClr val="080808"/>
                </a:solidFill>
                <a:sym typeface="Wingdings" panose="05000000000000000000" pitchFamily="2" charset="2"/>
              </a:rPr>
              <a:t> are determined based on the measured subband CQI included in part 1</a:t>
            </a:r>
          </a:p>
        </p:txBody>
      </p:sp>
    </p:spTree>
    <p:extLst>
      <p:ext uri="{BB962C8B-B14F-4D97-AF65-F5344CB8AC3E}">
        <p14:creationId xmlns:p14="http://schemas.microsoft.com/office/powerpoint/2010/main" val="3395991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54" y="85711"/>
            <a:ext cx="9992784" cy="571237"/>
          </a:xfrm>
        </p:spPr>
        <p:txBody>
          <a:bodyPr>
            <a:normAutofit/>
          </a:bodyPr>
          <a:lstStyle/>
          <a:p>
            <a:r>
              <a:rPr lang="en-US" sz="2800" b="1" dirty="0"/>
              <a:t>CSI reporting characteristics</a:t>
            </a:r>
            <a:endParaRPr lang="en-US" sz="2800" dirty="0"/>
          </a:p>
        </p:txBody>
      </p:sp>
      <p:sp>
        <p:nvSpPr>
          <p:cNvPr id="3" name="内容占位符 2"/>
          <p:cNvSpPr>
            <a:spLocks noGrp="1"/>
          </p:cNvSpPr>
          <p:nvPr>
            <p:ph idx="1"/>
          </p:nvPr>
        </p:nvSpPr>
        <p:spPr>
          <a:xfrm>
            <a:off x="402734" y="594804"/>
            <a:ext cx="11454822" cy="6143345"/>
          </a:xfrm>
        </p:spPr>
        <p:txBody>
          <a:bodyPr/>
          <a:lstStyle/>
          <a:p>
            <a:pPr marL="176213" lvl="2" indent="-176213">
              <a:spcBef>
                <a:spcPts val="0"/>
              </a:spcBef>
              <a:spcAft>
                <a:spcPts val="600"/>
              </a:spcAft>
              <a:buClr>
                <a:srgbClr val="00A9D4"/>
              </a:buClr>
              <a:buFont typeface="Arial" charset="0"/>
              <a:buChar char="›"/>
            </a:pPr>
            <a:r>
              <a:rPr lang="en-US" altLang="zh-CN" sz="1600" u="sng" dirty="0">
                <a:solidFill>
                  <a:srgbClr val="080808"/>
                </a:solidFill>
              </a:rPr>
              <a:t>Proposal</a:t>
            </a:r>
            <a:r>
              <a:rPr lang="en-US" altLang="zh-CN" sz="1600" dirty="0">
                <a:solidFill>
                  <a:srgbClr val="080808"/>
                </a:solidFill>
              </a:rPr>
              <a:t>: </a:t>
            </a:r>
          </a:p>
          <a:p>
            <a:pPr marL="536576" lvl="3" indent="-176213">
              <a:spcBef>
                <a:spcPts val="0"/>
              </a:spcBef>
              <a:spcAft>
                <a:spcPts val="600"/>
              </a:spcAft>
              <a:buClr>
                <a:srgbClr val="00A9D4"/>
              </a:buClr>
              <a:buFont typeface="Arial" charset="0"/>
              <a:buChar char="›"/>
            </a:pPr>
            <a:r>
              <a:rPr lang="en-US" altLang="zh-CN" sz="1600" dirty="0">
                <a:solidFill>
                  <a:srgbClr val="080808"/>
                </a:solidFill>
              </a:rPr>
              <a:t>Type II CSI can be configured to be carried both on long PUCCH and on PUSCH</a:t>
            </a:r>
          </a:p>
          <a:p>
            <a:pPr marL="898526" lvl="4" indent="-176213">
              <a:spcBef>
                <a:spcPts val="0"/>
              </a:spcBef>
              <a:spcAft>
                <a:spcPts val="600"/>
              </a:spcAft>
              <a:buClr>
                <a:srgbClr val="00A9D4"/>
              </a:buClr>
              <a:buFont typeface="Arial" charset="0"/>
              <a:buChar char="›"/>
            </a:pPr>
            <a:r>
              <a:rPr lang="en-US" altLang="zh-CN" sz="1600" dirty="0">
                <a:solidFill>
                  <a:srgbClr val="080808"/>
                </a:solidFill>
              </a:rPr>
              <a:t>CSI parameters of a report are not multiplexed across PUCCH or PUSCH transmissions</a:t>
            </a:r>
          </a:p>
          <a:p>
            <a:pPr marL="898526" lvl="4" indent="-176213">
              <a:spcBef>
                <a:spcPts val="0"/>
              </a:spcBef>
              <a:spcAft>
                <a:spcPts val="600"/>
              </a:spcAft>
              <a:buClr>
                <a:srgbClr val="00A9D4"/>
              </a:buClr>
              <a:buFont typeface="Arial" charset="0"/>
              <a:buChar char="›"/>
            </a:pPr>
            <a:r>
              <a:rPr lang="en-US" altLang="zh-CN" sz="1600" dirty="0">
                <a:solidFill>
                  <a:srgbClr val="080808"/>
                </a:solidFill>
              </a:rPr>
              <a:t>Type II CSI reports carried on long PUCCH consist only of part 1</a:t>
            </a:r>
          </a:p>
          <a:p>
            <a:pPr marL="898526" lvl="4" indent="-176213">
              <a:spcBef>
                <a:spcPts val="0"/>
              </a:spcBef>
              <a:spcAft>
                <a:spcPts val="600"/>
              </a:spcAft>
              <a:buClr>
                <a:srgbClr val="00A9D4"/>
              </a:buClr>
              <a:buFont typeface="Arial" charset="0"/>
              <a:buChar char="›"/>
            </a:pPr>
            <a:r>
              <a:rPr lang="en-US" altLang="zh-CN" sz="1600" dirty="0">
                <a:solidFill>
                  <a:srgbClr val="080808"/>
                </a:solidFill>
              </a:rPr>
              <a:t>Type II CSI reports carried on PUSCH consist both of part 1 and part 2,</a:t>
            </a:r>
          </a:p>
          <a:p>
            <a:pPr marL="1355726" lvl="5" indent="-176213">
              <a:spcBef>
                <a:spcPts val="0"/>
              </a:spcBef>
              <a:spcAft>
                <a:spcPts val="600"/>
              </a:spcAft>
              <a:buClr>
                <a:srgbClr val="00A9D4"/>
              </a:buClr>
              <a:buFont typeface="Arial" charset="0"/>
              <a:buChar char="›"/>
            </a:pPr>
            <a:r>
              <a:rPr lang="en-US" altLang="zh-CN" sz="1600" dirty="0">
                <a:solidFill>
                  <a:srgbClr val="080808"/>
                </a:solidFill>
              </a:rPr>
              <a:t>Taking into account CSI part priority in slide 6 on encoding for PUSCH-based reporting</a:t>
            </a:r>
          </a:p>
          <a:p>
            <a:pPr marL="898526" lvl="4" indent="-176213">
              <a:spcBef>
                <a:spcPts val="0"/>
              </a:spcBef>
              <a:spcAft>
                <a:spcPts val="600"/>
              </a:spcAft>
              <a:buClr>
                <a:srgbClr val="00A9D4"/>
              </a:buClr>
              <a:buFont typeface="Arial" charset="0"/>
              <a:buChar char="›"/>
            </a:pPr>
            <a:r>
              <a:rPr lang="en-US" altLang="zh-CN" sz="1600" dirty="0">
                <a:solidFill>
                  <a:srgbClr val="080808"/>
                </a:solidFill>
              </a:rPr>
              <a:t>CSI reports on long PUCCH and on PUSCH are calculated independently </a:t>
            </a:r>
          </a:p>
          <a:p>
            <a:pPr marL="898526" lvl="4" indent="-176213">
              <a:spcBef>
                <a:spcPts val="0"/>
              </a:spcBef>
              <a:spcAft>
                <a:spcPts val="600"/>
              </a:spcAft>
              <a:buClr>
                <a:srgbClr val="00A9D4"/>
              </a:buClr>
              <a:buFont typeface="Arial" charset="0"/>
              <a:buChar char="›"/>
            </a:pPr>
            <a:r>
              <a:rPr lang="en-US" altLang="zh-CN" sz="1600" dirty="0">
                <a:solidFill>
                  <a:srgbClr val="080808"/>
                </a:solidFill>
              </a:rPr>
              <a:t>Note: Whether a UE can be configured with Type II CSI reports on both long PUCCH and PUSCH is a UE capability</a:t>
            </a:r>
          </a:p>
          <a:p>
            <a:pPr marL="536576" lvl="3" indent="-176213">
              <a:spcBef>
                <a:spcPts val="0"/>
              </a:spcBef>
              <a:spcAft>
                <a:spcPts val="600"/>
              </a:spcAft>
              <a:buClr>
                <a:srgbClr val="00A9D4"/>
              </a:buClr>
              <a:buFont typeface="Arial" charset="0"/>
              <a:buChar char="›"/>
            </a:pPr>
            <a:r>
              <a:rPr lang="en-US" altLang="zh-CN" sz="1600" dirty="0">
                <a:solidFill>
                  <a:srgbClr val="080808"/>
                </a:solidFill>
              </a:rPr>
              <a:t>Either a long or short PUCCH resource can be configured to carry a CSI report</a:t>
            </a:r>
          </a:p>
          <a:p>
            <a:pPr marL="898526" lvl="4" indent="-176213">
              <a:spcBef>
                <a:spcPts val="0"/>
              </a:spcBef>
              <a:spcAft>
                <a:spcPts val="600"/>
              </a:spcAft>
              <a:buClr>
                <a:srgbClr val="00A9D4"/>
              </a:buClr>
              <a:buFont typeface="Arial" charset="0"/>
              <a:buChar char="›"/>
            </a:pPr>
            <a:r>
              <a:rPr lang="en-US" altLang="zh-CN" sz="1600" dirty="0">
                <a:solidFill>
                  <a:srgbClr val="080808"/>
                </a:solidFill>
              </a:rPr>
              <a:t>As long as payload size of long or short PUCCH is sufficient to avoid multiplexing a CSI report across multiple PUCCH transmissions</a:t>
            </a:r>
          </a:p>
          <a:p>
            <a:pPr marL="898526" lvl="4" indent="-176213">
              <a:spcBef>
                <a:spcPts val="0"/>
              </a:spcBef>
              <a:spcAft>
                <a:spcPts val="600"/>
              </a:spcAft>
              <a:buClr>
                <a:srgbClr val="00A9D4"/>
              </a:buClr>
              <a:buFont typeface="Arial" charset="0"/>
              <a:buChar char="›"/>
            </a:pPr>
            <a:r>
              <a:rPr lang="en-US" altLang="zh-CN" sz="1600" dirty="0">
                <a:solidFill>
                  <a:srgbClr val="080808"/>
                </a:solidFill>
              </a:rPr>
              <a:t>Note: this allows a small CSI payload to be transmitted on long PUCCH e.g. for coverage </a:t>
            </a:r>
          </a:p>
          <a:p>
            <a:pPr marL="536576" lvl="3" indent="-176213">
              <a:spcBef>
                <a:spcPts val="0"/>
              </a:spcBef>
              <a:spcAft>
                <a:spcPts val="600"/>
              </a:spcAft>
              <a:buClr>
                <a:srgbClr val="00A9D4"/>
              </a:buClr>
              <a:buFont typeface="Arial" charset="0"/>
              <a:buChar char="›"/>
            </a:pPr>
            <a:r>
              <a:rPr lang="en-US" altLang="zh-CN" sz="1600" dirty="0">
                <a:solidFill>
                  <a:srgbClr val="080808"/>
                </a:solidFill>
              </a:rPr>
              <a:t>Support S-CSI on PUSCH using similar mechanism to LTE SPS</a:t>
            </a:r>
          </a:p>
          <a:p>
            <a:pPr marL="898526" lvl="4" indent="-176213">
              <a:spcBef>
                <a:spcPts val="0"/>
              </a:spcBef>
              <a:spcAft>
                <a:spcPts val="600"/>
              </a:spcAft>
              <a:buClr>
                <a:srgbClr val="00A9D4"/>
              </a:buClr>
              <a:buFont typeface="Arial" charset="0"/>
              <a:buChar char="›"/>
            </a:pPr>
            <a:r>
              <a:rPr lang="en-US" altLang="zh-CN" sz="1600" dirty="0">
                <a:solidFill>
                  <a:srgbClr val="080808"/>
                </a:solidFill>
              </a:rPr>
              <a:t>Resources/MCS for S-CSI on PUSCH are allocated semi-persistently using DCI</a:t>
            </a:r>
          </a:p>
          <a:p>
            <a:pPr marL="898526" lvl="4" indent="-176213">
              <a:spcBef>
                <a:spcPts val="0"/>
              </a:spcBef>
              <a:spcAft>
                <a:spcPts val="600"/>
              </a:spcAft>
              <a:buClr>
                <a:srgbClr val="00A9D4"/>
              </a:buClr>
              <a:buFont typeface="Arial" charset="0"/>
              <a:buChar char="›"/>
            </a:pPr>
            <a:r>
              <a:rPr lang="en-US" altLang="zh-CN" sz="1600" dirty="0">
                <a:solidFill>
                  <a:srgbClr val="080808"/>
                </a:solidFill>
              </a:rPr>
              <a:t>S-CSI supports Type II with minimum periodicity of 5ms</a:t>
            </a:r>
          </a:p>
          <a:p>
            <a:pPr marL="536576" lvl="3" indent="-176213">
              <a:spcBef>
                <a:spcPts val="0"/>
              </a:spcBef>
              <a:spcAft>
                <a:spcPts val="600"/>
              </a:spcAft>
              <a:buClr>
                <a:srgbClr val="00A9D4"/>
              </a:buClr>
              <a:buFont typeface="Arial" charset="0"/>
              <a:buChar char="›"/>
            </a:pPr>
            <a:r>
              <a:rPr lang="en-US" altLang="zh-CN" dirty="0">
                <a:solidFill>
                  <a:srgbClr val="080808"/>
                </a:solidFill>
              </a:rPr>
              <a:t>Support A-CSI on </a:t>
            </a:r>
            <a:r>
              <a:rPr lang="en-US" altLang="zh-CN" strike="sngStrike" dirty="0">
                <a:solidFill>
                  <a:srgbClr val="FF0000"/>
                </a:solidFill>
              </a:rPr>
              <a:t>long and </a:t>
            </a:r>
            <a:r>
              <a:rPr lang="en-US" altLang="zh-CN" dirty="0">
                <a:solidFill>
                  <a:srgbClr val="080808"/>
                </a:solidFill>
              </a:rPr>
              <a:t>short PUCCH using higher-layer PUCCH resource configuration and DCI-based triggering</a:t>
            </a:r>
            <a:r>
              <a:rPr lang="en-US" altLang="zh-CN" u="sng" dirty="0">
                <a:solidFill>
                  <a:srgbClr val="FF0000"/>
                </a:solidFill>
              </a:rPr>
              <a:t>, [working assumption: including with Y&gt;0]</a:t>
            </a:r>
          </a:p>
          <a:p>
            <a:pPr marL="722313" lvl="4" indent="0">
              <a:spcBef>
                <a:spcPts val="0"/>
              </a:spcBef>
              <a:spcAft>
                <a:spcPts val="600"/>
              </a:spcAft>
              <a:buClr>
                <a:srgbClr val="00A9D4"/>
              </a:buClr>
              <a:buNone/>
            </a:pPr>
            <a:r>
              <a:rPr lang="en-US" sz="1800" u="sng" dirty="0">
                <a:solidFill>
                  <a:srgbClr val="FF0000"/>
                </a:solidFill>
              </a:rPr>
              <a:t>FFS: timing relationship relative to CSI-RS</a:t>
            </a:r>
          </a:p>
        </p:txBody>
      </p:sp>
    </p:spTree>
    <p:extLst>
      <p:ext uri="{BB962C8B-B14F-4D97-AF65-F5344CB8AC3E}">
        <p14:creationId xmlns:p14="http://schemas.microsoft.com/office/powerpoint/2010/main" val="3608714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12235" y="1741805"/>
            <a:ext cx="8125710" cy="1309214"/>
          </a:xfrm>
        </p:spPr>
        <p:txBody>
          <a:bodyPr>
            <a:normAutofit/>
          </a:bodyPr>
          <a:lstStyle/>
          <a:p>
            <a:r>
              <a:rPr kumimoji="1" lang="en-US" altLang="ja-JP" sz="4000" dirty="0"/>
              <a:t>Frequency granularity</a:t>
            </a:r>
            <a:endParaRPr lang="en-US" sz="4000" dirty="0"/>
          </a:p>
        </p:txBody>
      </p:sp>
      <p:sp>
        <p:nvSpPr>
          <p:cNvPr id="3" name="TextBox 2"/>
          <p:cNvSpPr txBox="1"/>
          <p:nvPr/>
        </p:nvSpPr>
        <p:spPr>
          <a:xfrm>
            <a:off x="448037" y="3097955"/>
            <a:ext cx="9712915" cy="1169551"/>
          </a:xfrm>
          <a:prstGeom prst="rect">
            <a:avLst/>
          </a:prstGeom>
          <a:noFill/>
        </p:spPr>
        <p:txBody>
          <a:bodyPr wrap="none" rtlCol="0">
            <a:spAutoFit/>
          </a:bodyPr>
          <a:lstStyle/>
          <a:p>
            <a:pPr marL="342900" indent="-342900">
              <a:buFont typeface="Arial" panose="020B0604020202020204" pitchFamily="34" charset="0"/>
              <a:buChar char="•"/>
            </a:pPr>
            <a:r>
              <a:rPr kumimoji="1" lang="en-US" altLang="ja-JP" sz="2800" dirty="0"/>
              <a:t>Subband, partial band, wideband, and CSI reporting band</a:t>
            </a:r>
          </a:p>
          <a:p>
            <a:pPr marL="342900" indent="-342900">
              <a:buFont typeface="Arial" panose="020B0604020202020204" pitchFamily="34" charset="0"/>
              <a:buChar char="•"/>
            </a:pPr>
            <a:r>
              <a:rPr kumimoji="1" lang="en-US" sz="2800" dirty="0"/>
              <a:t>Subband sizes</a:t>
            </a:r>
            <a:endParaRPr lang="en-US" sz="2800" dirty="0"/>
          </a:p>
        </p:txBody>
      </p:sp>
    </p:spTree>
    <p:custDataLst>
      <p:tags r:id="rId1"/>
    </p:custDataLst>
    <p:extLst>
      <p:ext uri="{BB962C8B-B14F-4D97-AF65-F5344CB8AC3E}">
        <p14:creationId xmlns:p14="http://schemas.microsoft.com/office/powerpoint/2010/main" val="3505137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anvas 1"/>
          <p:cNvGrpSpPr/>
          <p:nvPr/>
        </p:nvGrpSpPr>
        <p:grpSpPr>
          <a:xfrm>
            <a:off x="90392" y="1406350"/>
            <a:ext cx="5979160" cy="4090670"/>
            <a:chOff x="0" y="0"/>
            <a:chExt cx="5979160" cy="4090670"/>
          </a:xfrm>
        </p:grpSpPr>
        <p:sp>
          <p:nvSpPr>
            <p:cNvPr id="5" name="Rectangle 4"/>
            <p:cNvSpPr/>
            <p:nvPr/>
          </p:nvSpPr>
          <p:spPr>
            <a:xfrm>
              <a:off x="0" y="0"/>
              <a:ext cx="5979160" cy="4090670"/>
            </a:xfrm>
            <a:prstGeom prst="rect">
              <a:avLst/>
            </a:prstGeom>
          </p:spPr>
        </p:sp>
        <p:sp>
          <p:nvSpPr>
            <p:cNvPr id="6" name="Rectangle 5"/>
            <p:cNvSpPr/>
            <p:nvPr/>
          </p:nvSpPr>
          <p:spPr>
            <a:xfrm>
              <a:off x="2162027" y="1634186"/>
              <a:ext cx="109182" cy="2797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p:cNvSpPr/>
            <p:nvPr/>
          </p:nvSpPr>
          <p:spPr>
            <a:xfrm>
              <a:off x="2164606" y="1913965"/>
              <a:ext cx="108585" cy="27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Rectangle 7"/>
            <p:cNvSpPr/>
            <p:nvPr/>
          </p:nvSpPr>
          <p:spPr>
            <a:xfrm>
              <a:off x="2161904" y="2193365"/>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Rectangle 8"/>
            <p:cNvSpPr/>
            <p:nvPr/>
          </p:nvSpPr>
          <p:spPr>
            <a:xfrm>
              <a:off x="2164444" y="2472765"/>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Rectangle 9"/>
            <p:cNvSpPr/>
            <p:nvPr/>
          </p:nvSpPr>
          <p:spPr>
            <a:xfrm>
              <a:off x="2161904" y="1061000"/>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Rectangle 10"/>
            <p:cNvSpPr/>
            <p:nvPr/>
          </p:nvSpPr>
          <p:spPr>
            <a:xfrm>
              <a:off x="2164444" y="1340400"/>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ight Brace 11"/>
            <p:cNvSpPr/>
            <p:nvPr/>
          </p:nvSpPr>
          <p:spPr>
            <a:xfrm>
              <a:off x="2717599" y="1644732"/>
              <a:ext cx="213756" cy="528452"/>
            </a:xfrm>
            <a:prstGeom prst="righ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13" name="Straight Arrow Connector 12"/>
            <p:cNvCxnSpPr/>
            <p:nvPr/>
          </p:nvCxnSpPr>
          <p:spPr>
            <a:xfrm flipH="1">
              <a:off x="2355400" y="843148"/>
              <a:ext cx="617517" cy="8372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 Box 12"/>
            <p:cNvSpPr txBox="1"/>
            <p:nvPr/>
          </p:nvSpPr>
          <p:spPr>
            <a:xfrm>
              <a:off x="2978821" y="623454"/>
              <a:ext cx="1393153" cy="405246"/>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Subband</a:t>
              </a:r>
            </a:p>
          </p:txBody>
        </p:sp>
        <p:sp>
          <p:nvSpPr>
            <p:cNvPr id="15" name="Text Box 12"/>
            <p:cNvSpPr txBox="1"/>
            <p:nvPr/>
          </p:nvSpPr>
          <p:spPr>
            <a:xfrm>
              <a:off x="2986663" y="1688166"/>
              <a:ext cx="1288415" cy="485018"/>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hangingPunct="0">
                <a:lnSpc>
                  <a:spcPct val="107000"/>
                </a:lnSpc>
                <a:spcAft>
                  <a:spcPts val="600"/>
                </a:spcAft>
              </a:pPr>
              <a:r>
                <a:rPr lang="en-US" sz="1000" dirty="0">
                  <a:effectLst/>
                  <a:latin typeface="Calibri" panose="020F0502020204030204" pitchFamily="34" charset="0"/>
                  <a:ea typeface="Times New Roman" panose="02020603050405020304" pitchFamily="18" charset="0"/>
                  <a:cs typeface="Times New Roman" panose="02020603050405020304" pitchFamily="18" charset="0"/>
                </a:rPr>
                <a:t>CSI reporting band</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hangingPunct="0">
                <a:lnSpc>
                  <a:spcPct val="107000"/>
                </a:lnSpc>
                <a:spcAft>
                  <a:spcPts val="600"/>
                </a:spcAft>
              </a:pPr>
              <a:r>
                <a:rPr lang="en-US" sz="1000" dirty="0">
                  <a:effectLst/>
                  <a:latin typeface="Calibri" panose="020F0502020204030204" pitchFamily="34" charset="0"/>
                  <a:ea typeface="Times New Roman" panose="02020603050405020304" pitchFamily="18" charset="0"/>
                  <a:cs typeface="Times New Roman" panose="02020603050405020304" pitchFamily="18" charset="0"/>
                </a:rPr>
                <a:t>2 Subbands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hangingPunct="0">
                <a:lnSpc>
                  <a:spcPct val="107000"/>
                </a:lnSpc>
                <a:spcAft>
                  <a:spcPts val="6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16" name="Left Brace 15"/>
            <p:cNvSpPr/>
            <p:nvPr/>
          </p:nvSpPr>
          <p:spPr>
            <a:xfrm>
              <a:off x="1743821" y="1039091"/>
              <a:ext cx="190006" cy="1704109"/>
            </a:xfrm>
            <a:prstGeom prst="lef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Text Box 12"/>
            <p:cNvSpPr txBox="1"/>
            <p:nvPr/>
          </p:nvSpPr>
          <p:spPr>
            <a:xfrm rot="16200000">
              <a:off x="1021703" y="1652068"/>
              <a:ext cx="1288415" cy="344842"/>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hangingPunct="0">
                <a:lnSpc>
                  <a:spcPct val="107000"/>
                </a:lnSpc>
                <a:spcAft>
                  <a:spcPts val="600"/>
                </a:spcAft>
              </a:pPr>
              <a:r>
                <a:rPr lang="en-US" sz="1000" dirty="0">
                  <a:effectLst/>
                  <a:latin typeface="Calibri" panose="020F0502020204030204" pitchFamily="34" charset="0"/>
                  <a:ea typeface="Times New Roman" panose="02020603050405020304" pitchFamily="18" charset="0"/>
                  <a:cs typeface="Times New Roman" panose="02020603050405020304" pitchFamily="18" charset="0"/>
                </a:rPr>
                <a:t>Partial band CSI-RS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8" name="Rectangle 17"/>
            <p:cNvSpPr/>
            <p:nvPr/>
          </p:nvSpPr>
          <p:spPr>
            <a:xfrm>
              <a:off x="2159364" y="502200"/>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Rectangle 18"/>
            <p:cNvSpPr/>
            <p:nvPr/>
          </p:nvSpPr>
          <p:spPr>
            <a:xfrm>
              <a:off x="2161904" y="781600"/>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Rectangle 19"/>
            <p:cNvSpPr/>
            <p:nvPr/>
          </p:nvSpPr>
          <p:spPr>
            <a:xfrm>
              <a:off x="2164606" y="2760353"/>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Rectangle 20"/>
            <p:cNvSpPr/>
            <p:nvPr/>
          </p:nvSpPr>
          <p:spPr>
            <a:xfrm>
              <a:off x="2167146" y="3039753"/>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Left Brace 21"/>
            <p:cNvSpPr/>
            <p:nvPr/>
          </p:nvSpPr>
          <p:spPr>
            <a:xfrm>
              <a:off x="1155982" y="469033"/>
              <a:ext cx="243508" cy="2885704"/>
            </a:xfrm>
            <a:prstGeom prst="lef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Text Box 22"/>
            <p:cNvSpPr txBox="1"/>
            <p:nvPr/>
          </p:nvSpPr>
          <p:spPr>
            <a:xfrm rot="16200000">
              <a:off x="201590" y="1610443"/>
              <a:ext cx="1487056" cy="36813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Active bandwidth part</a:t>
              </a:r>
            </a:p>
          </p:txBody>
        </p:sp>
        <mc:AlternateContent xmlns:mc="http://schemas.openxmlformats.org/markup-compatibility/2006" xmlns:a14="http://schemas.microsoft.com/office/drawing/2010/main">
          <mc:Choice Requires="a14">
            <p:sp>
              <p:nvSpPr>
                <p:cNvPr id="24" name="Text Box 23"/>
                <p:cNvSpPr txBox="1"/>
                <p:nvPr/>
              </p:nvSpPr>
              <p:spPr>
                <a:xfrm>
                  <a:off x="2034766" y="3402281"/>
                  <a:ext cx="374073" cy="225631"/>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US" sz="1100" i="1">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24" name="Text Box 23"/>
                <p:cNvSpPr txBox="1">
                  <a:spLocks noRot="1" noChangeAspect="1" noMove="1" noResize="1" noEditPoints="1" noAdjustHandles="1" noChangeArrowheads="1" noChangeShapeType="1" noTextEdit="1"/>
                </p:cNvSpPr>
                <p:nvPr/>
              </p:nvSpPr>
              <p:spPr>
                <a:xfrm>
                  <a:off x="2034766" y="3402281"/>
                  <a:ext cx="374073" cy="225631"/>
                </a:xfrm>
                <a:prstGeom prst="rect">
                  <a:avLst/>
                </a:prstGeom>
                <a:blipFill>
                  <a:blip r:embed="rId2"/>
                  <a:stretch>
                    <a:fillRect b="-2703"/>
                  </a:stretch>
                </a:blipFill>
                <a:ln w="635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Box 23"/>
                <p:cNvSpPr txBox="1"/>
                <p:nvPr/>
              </p:nvSpPr>
              <p:spPr>
                <a:xfrm>
                  <a:off x="2006948" y="227501"/>
                  <a:ext cx="374015" cy="22542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hangingPunct="0">
                    <a:lnSpc>
                      <a:spcPct val="107000"/>
                    </a:lnSpc>
                    <a:spcAft>
                      <a:spcPts val="600"/>
                    </a:spcAft>
                  </a:pPr>
                  <a14:m>
                    <m:oMathPara xmlns:m="http://schemas.openxmlformats.org/officeDocument/2006/math">
                      <m:oMathParaPr>
                        <m:jc m:val="centerGroup"/>
                      </m:oMathParaPr>
                      <m:oMath xmlns:m="http://schemas.openxmlformats.org/officeDocument/2006/math">
                        <m:r>
                          <a:rPr lang="en-GB" sz="1000" i="1">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25" name="Text Box 23"/>
                <p:cNvSpPr txBox="1">
                  <a:spLocks noRot="1" noChangeAspect="1" noMove="1" noResize="1" noEditPoints="1" noAdjustHandles="1" noChangeArrowheads="1" noChangeShapeType="1" noTextEdit="1"/>
                </p:cNvSpPr>
                <p:nvPr/>
              </p:nvSpPr>
              <p:spPr>
                <a:xfrm>
                  <a:off x="2006948" y="227501"/>
                  <a:ext cx="374015" cy="225425"/>
                </a:xfrm>
                <a:prstGeom prst="rect">
                  <a:avLst/>
                </a:prstGeom>
                <a:blipFill>
                  <a:blip r:embed="rId3"/>
                  <a:stretch>
                    <a:fillRect/>
                  </a:stretch>
                </a:blipFill>
                <a:ln w="6350">
                  <a:noFill/>
                </a:ln>
              </p:spPr>
              <p:txBody>
                <a:bodyPr/>
                <a:lstStyle/>
                <a:p>
                  <a:r>
                    <a:rPr lang="en-US">
                      <a:noFill/>
                    </a:rPr>
                    <a:t> </a:t>
                  </a:r>
                </a:p>
              </p:txBody>
            </p:sp>
          </mc:Fallback>
        </mc:AlternateContent>
        <p:sp>
          <p:nvSpPr>
            <p:cNvPr id="26" name="Left Brace 25"/>
            <p:cNvSpPr/>
            <p:nvPr/>
          </p:nvSpPr>
          <p:spPr>
            <a:xfrm>
              <a:off x="425640" y="184051"/>
              <a:ext cx="314719" cy="3853542"/>
            </a:xfrm>
            <a:prstGeom prst="lef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Text Box 22"/>
            <p:cNvSpPr txBox="1"/>
            <p:nvPr/>
          </p:nvSpPr>
          <p:spPr>
            <a:xfrm rot="16200000">
              <a:off x="-559417" y="1760715"/>
              <a:ext cx="1486535" cy="36766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hangingPunct="0">
                <a:lnSpc>
                  <a:spcPct val="107000"/>
                </a:lnSpc>
                <a:spcAft>
                  <a:spcPts val="600"/>
                </a:spcAft>
              </a:pPr>
              <a:r>
                <a:rPr lang="en-US" sz="1000">
                  <a:effectLst/>
                  <a:latin typeface="Calibri" panose="020F0502020204030204" pitchFamily="34" charset="0"/>
                  <a:ea typeface="Times New Roman" panose="02020603050405020304" pitchFamily="18" charset="0"/>
                  <a:cs typeface="Times New Roman" panose="02020603050405020304" pitchFamily="18" charset="0"/>
                </a:rPr>
                <a:t>Carrier bandwidth</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2" name="Content Placeholder 1"/>
          <p:cNvSpPr>
            <a:spLocks noGrp="1"/>
          </p:cNvSpPr>
          <p:nvPr>
            <p:ph idx="1"/>
          </p:nvPr>
        </p:nvSpPr>
        <p:spPr>
          <a:xfrm>
            <a:off x="3968318" y="603682"/>
            <a:ext cx="8007659" cy="6054570"/>
          </a:xfrm>
        </p:spPr>
        <p:txBody>
          <a:bodyPr/>
          <a:lstStyle/>
          <a:p>
            <a:pPr marL="342900" lvl="0" indent="-342900">
              <a:spcBef>
                <a:spcPts val="0"/>
              </a:spcBef>
              <a:spcAft>
                <a:spcPts val="600"/>
              </a:spcAft>
              <a:buFont typeface="Arial" panose="020B0604020202020204" pitchFamily="34" charset="0"/>
              <a:buChar char="›"/>
              <a:tabLst>
                <a:tab pos="457200" algn="l"/>
              </a:tabLst>
            </a:pPr>
            <a:r>
              <a:rPr lang="en-GB" sz="1600" dirty="0">
                <a:solidFill>
                  <a:srgbClr val="080808"/>
                </a:solidFill>
                <a:ea typeface="Calibri" panose="020F0502020204030204" pitchFamily="34" charset="0"/>
                <a:cs typeface="Times New Roman" panose="02020603050405020304" pitchFamily="18" charset="0"/>
              </a:rPr>
              <a:t>For CSI reporting, a subband is defined as N contiguous PRBs, the value of N depends on the bandwidth of the active bandwidth part</a:t>
            </a:r>
            <a:endParaRPr lang="en-US" sz="1600" dirty="0">
              <a:solidFill>
                <a:srgbClr val="080808"/>
              </a:solidFill>
              <a:ea typeface="Calibri" panose="020F0502020204030204" pitchFamily="34" charset="0"/>
              <a:cs typeface="Times New Roman" panose="02020603050405020304" pitchFamily="18" charset="0"/>
            </a:endParaRPr>
          </a:p>
          <a:p>
            <a:pPr marL="742950" lvl="1" indent="-285750">
              <a:spcBef>
                <a:spcPts val="0"/>
              </a:spcBef>
              <a:spcAft>
                <a:spcPts val="600"/>
              </a:spcAft>
              <a:tabLst>
                <a:tab pos="914400" algn="l"/>
              </a:tabLst>
            </a:pPr>
            <a:r>
              <a:rPr lang="en-GB" sz="1600" dirty="0">
                <a:solidFill>
                  <a:srgbClr val="080808"/>
                </a:solidFill>
                <a:ea typeface="Calibri" panose="020F0502020204030204" pitchFamily="34" charset="0"/>
                <a:cs typeface="Calibri" panose="020F0502020204030204" pitchFamily="34" charset="0"/>
              </a:rPr>
              <a:t>FFS if value of N is fixed for a certain bandwidth or configurable from a set of values or if it depends on RBG /PRG size</a:t>
            </a:r>
          </a:p>
          <a:p>
            <a:pPr marL="342900" lvl="0" indent="-342900">
              <a:spcBef>
                <a:spcPts val="0"/>
              </a:spcBef>
              <a:spcAft>
                <a:spcPts val="600"/>
              </a:spcAft>
              <a:buFont typeface="Arial" panose="020B0604020202020204" pitchFamily="34" charset="0"/>
              <a:buChar char="›"/>
              <a:tabLst>
                <a:tab pos="457200" algn="l"/>
              </a:tabLst>
            </a:pPr>
            <a:r>
              <a:rPr lang="en-US" sz="1600" dirty="0">
                <a:solidFill>
                  <a:srgbClr val="080808"/>
                </a:solidFill>
                <a:ea typeface="Calibri" panose="020F0502020204030204" pitchFamily="34" charset="0"/>
                <a:cs typeface="Times New Roman" panose="02020603050405020304" pitchFamily="18" charset="0"/>
              </a:rPr>
              <a:t>A CSI reporting setting configuration defines a CSI reporting band as a subset of subbands of the bandwidth part, and following information is configured in CSI reporting setting</a:t>
            </a:r>
          </a:p>
          <a:p>
            <a:pPr marL="742950" lvl="1"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Single / Multiple CQI:</a:t>
            </a:r>
          </a:p>
          <a:p>
            <a:pPr marL="1101725" lvl="2"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Single CQI is reported per CW for the entire CSI reporting band, if single CQI is configured </a:t>
            </a:r>
          </a:p>
          <a:p>
            <a:pPr marL="1101725" lvl="2"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CQI per CW per subband is reported for each subband in the CSI reporting band if multiple CQI is configured</a:t>
            </a:r>
          </a:p>
          <a:p>
            <a:pPr marL="742950" lvl="1"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Single / Multiple PMI:</a:t>
            </a:r>
          </a:p>
          <a:p>
            <a:pPr marL="1101725" lvl="2"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Single PMI is reported for the entire CSI reporting band, if single PMI is configured</a:t>
            </a:r>
          </a:p>
          <a:p>
            <a:pPr marL="1101725" lvl="2"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PMI (only i2 for &gt; 2 TX) is reported for each subband the CSI reporting band, if multiple PMI is configured</a:t>
            </a:r>
          </a:p>
          <a:p>
            <a:pPr marL="742950" lvl="1"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The UE is not expected to be configured with a CSI reporting band which contains subbands where RSs for channel and interference are not present</a:t>
            </a:r>
          </a:p>
          <a:p>
            <a:pPr marL="742950" lvl="1" indent="-285750">
              <a:spcBef>
                <a:spcPts val="0"/>
              </a:spcBef>
              <a:spcAft>
                <a:spcPts val="600"/>
              </a:spcAft>
              <a:tabLst>
                <a:tab pos="914400" algn="l"/>
              </a:tabLst>
            </a:pPr>
            <a:r>
              <a:rPr lang="en-US" sz="1600" dirty="0">
                <a:solidFill>
                  <a:srgbClr val="080808"/>
                </a:solidFill>
                <a:ea typeface="Calibri" panose="020F0502020204030204" pitchFamily="34" charset="0"/>
                <a:cs typeface="Times New Roman" panose="02020603050405020304" pitchFamily="18" charset="0"/>
              </a:rPr>
              <a:t>The subset of subbands can be configured to be contiguous or non-contiguous </a:t>
            </a:r>
            <a:endParaRPr lang="en-US" sz="1600" dirty="0">
              <a:solidFill>
                <a:srgbClr val="080808"/>
              </a:solidFill>
              <a:ea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524935" y="239715"/>
            <a:ext cx="3204103" cy="656578"/>
          </a:xfrm>
        </p:spPr>
        <p:txBody>
          <a:bodyPr>
            <a:normAutofit/>
          </a:bodyPr>
          <a:lstStyle/>
          <a:p>
            <a:r>
              <a:rPr lang="en-US" sz="2800" b="1" dirty="0"/>
              <a:t>Proposal</a:t>
            </a:r>
          </a:p>
        </p:txBody>
      </p:sp>
      <p:sp>
        <p:nvSpPr>
          <p:cNvPr id="28" name="TextBox 27"/>
          <p:cNvSpPr txBox="1"/>
          <p:nvPr/>
        </p:nvSpPr>
        <p:spPr>
          <a:xfrm>
            <a:off x="1954358" y="5497020"/>
            <a:ext cx="1082348" cy="369332"/>
          </a:xfrm>
          <a:prstGeom prst="rect">
            <a:avLst/>
          </a:prstGeom>
          <a:noFill/>
        </p:spPr>
        <p:txBody>
          <a:bodyPr wrap="none" rtlCol="0">
            <a:spAutoFit/>
          </a:bodyPr>
          <a:lstStyle/>
          <a:p>
            <a:r>
              <a:rPr lang="en-US" sz="1800" dirty="0">
                <a:solidFill>
                  <a:srgbClr val="080808"/>
                </a:solidFill>
              </a:rPr>
              <a:t>Example</a:t>
            </a:r>
          </a:p>
        </p:txBody>
      </p:sp>
    </p:spTree>
    <p:extLst>
      <p:ext uri="{BB962C8B-B14F-4D97-AF65-F5344CB8AC3E}">
        <p14:creationId xmlns:p14="http://schemas.microsoft.com/office/powerpoint/2010/main" val="1991484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ags/tag2.xml><?xml version="1.0" encoding="utf-8"?>
<p:tagLst xmlns:a="http://schemas.openxmlformats.org/drawingml/2006/main" xmlns:r="http://schemas.openxmlformats.org/officeDocument/2006/relationships" xmlns:p="http://schemas.openxmlformats.org/presentationml/2006/main">
  <p:tag name="TYPE" val="TitlePage"/>
</p:tagLst>
</file>

<file path=ppt/tags/tag3.xml><?xml version="1.0" encoding="utf-8"?>
<p:tagLst xmlns:a="http://schemas.openxmlformats.org/drawingml/2006/main" xmlns:r="http://schemas.openxmlformats.org/officeDocument/2006/relationships" xmlns:p="http://schemas.openxmlformats.org/presentationml/2006/main">
  <p:tag name="TYPE" val="TitlePage"/>
</p:tagLst>
</file>

<file path=ppt/tags/tag4.xml><?xml version="1.0" encoding="utf-8"?>
<p:tagLst xmlns:a="http://schemas.openxmlformats.org/drawingml/2006/main" xmlns:r="http://schemas.openxmlformats.org/officeDocument/2006/relationships" xmlns:p="http://schemas.openxmlformats.org/presentationml/2006/main">
  <p:tag name="TYPE" val="TitlePage"/>
</p:tagLst>
</file>

<file path=ppt/tags/tag5.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21480</TotalTime>
  <Words>3673</Words>
  <Application>Microsoft Office PowerPoint</Application>
  <PresentationFormat>Custom</PresentationFormat>
  <Paragraphs>233</Paragraphs>
  <Slides>19</Slides>
  <Notes>11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PresentationTemplate2011</vt:lpstr>
      <vt:lpstr>WF for Open Issues on CSI Reporting</vt:lpstr>
      <vt:lpstr>Procedures and UCI multiplexing</vt:lpstr>
      <vt:lpstr>Encoding for short PUCCH-based reporting</vt:lpstr>
      <vt:lpstr>Encoding for long PUCCH-based reporting</vt:lpstr>
      <vt:lpstr>Encoding for PUSCH-based reporting</vt:lpstr>
      <vt:lpstr>Encoding for PUSCH-based reporting</vt:lpstr>
      <vt:lpstr>CSI reporting characteristics</vt:lpstr>
      <vt:lpstr>Frequency granularity</vt:lpstr>
      <vt:lpstr>Proposal</vt:lpstr>
      <vt:lpstr>CSI reporting content</vt:lpstr>
      <vt:lpstr>Proposal</vt:lpstr>
      <vt:lpstr>Remaining codebook issues</vt:lpstr>
      <vt:lpstr>Type II beam reporting: background</vt:lpstr>
      <vt:lpstr>Proposal: Type II CSI beam reporting</vt:lpstr>
      <vt:lpstr>Type II overhead reduction</vt:lpstr>
      <vt:lpstr>Proposal: CBSR for Type II</vt:lpstr>
      <vt:lpstr>Proposal: Remaining details for Type I SP/MP CBSR</vt:lpstr>
      <vt:lpstr>[Informative] Type II overhead reduction: definitions for specification</vt:lpstr>
      <vt:lpstr>[Informative] Type II overhead reduction: specification text for the 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DMRS</dc:title>
  <dc:creator>Sebastian Faxér</dc:creator>
  <dc:description>Rev PA1</dc:description>
  <cp:lastModifiedBy>Eko Onggosanusi</cp:lastModifiedBy>
  <cp:revision>673</cp:revision>
  <dcterms:created xsi:type="dcterms:W3CDTF">2017-03-31T09:46:41Z</dcterms:created>
  <dcterms:modified xsi:type="dcterms:W3CDTF">2017-09-21T05:51:13Z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Arial</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2017</vt:lpwstr>
  </property>
  <property fmtid="{D5CDD505-2E9C-101B-9397-08002B2CF9AE}" pid="29" name="MiddleFooterField">
    <vt:lpwstr>Public</vt:lpwstr>
  </property>
  <property fmtid="{D5CDD505-2E9C-101B-9397-08002B2CF9AE}" pid="30" name="RightFooterField">
    <vt:lpwstr/>
  </property>
  <property fmtid="{D5CDD505-2E9C-101B-9397-08002B2CF9AE}" pid="31" name="RightFooterField2">
    <vt:lpwstr>2017-03-31</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2017-03-31</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y fmtid="{D5CDD505-2E9C-101B-9397-08002B2CF9AE}" pid="48" name="_2015_ms_pID_725343">
    <vt:lpwstr>(2)2ruF4C1fQr/BIUu8Yn3DNvGB8KKkUxvTV1IsOeT5gC2/KGT3FDc5V56Dh0MYZSaI5AWi/6Tl
InQSmxvXQORN3F4c10FDKmVHCPqFxsbo9N9ZzSiFRwM+dpYFZ30GoJB2PyE8DHJ1NvpBmlOI
PB+qZK1VxR9OAyQKWMmQODNQsruTzZd3v9GhmNS58M51WFduU/T+rVIdhvmUllTkNEhjX2Pp
Xb3cRsN6h/8OFIET20</vt:lpwstr>
  </property>
  <property fmtid="{D5CDD505-2E9C-101B-9397-08002B2CF9AE}" pid="49" name="_2015_ms_pID_7253431">
    <vt:lpwstr>7o2xOEuJZwPD53mFxZkrJr2F1O9+R0LAZ5Ol8EadAq4B1qaAcHz6NA
k+aF87hoCWfrGryyrU7thzsKBOkfQ/HpUGkd84jL12cjLa58NeHwu5RBnThdcLnlWqKVK0in
VfMNNq4cQAPQpbJNhbnPlbW/nVXwdDYrs+/AHaN8U4xT288cCA2HVAYCKk0qD0qqpPcqf8nJ
R2m5uOOK6W00NLls</vt:lpwstr>
  </property>
  <property fmtid="{D5CDD505-2E9C-101B-9397-08002B2CF9AE}" pid="50" name="_readonly">
    <vt:lpwstr/>
  </property>
  <property fmtid="{D5CDD505-2E9C-101B-9397-08002B2CF9AE}" pid="51" name="_change">
    <vt:lpwstr/>
  </property>
  <property fmtid="{D5CDD505-2E9C-101B-9397-08002B2CF9AE}" pid="52" name="_full-control">
    <vt:lpwstr/>
  </property>
  <property fmtid="{D5CDD505-2E9C-101B-9397-08002B2CF9AE}" pid="53" name="sflag">
    <vt:lpwstr>1492541148</vt:lpwstr>
  </property>
  <property fmtid="{D5CDD505-2E9C-101B-9397-08002B2CF9AE}" pid="54" name="_NewReviewCycle">
    <vt:lpwstr/>
  </property>
</Properties>
</file>