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90" d="100"/>
          <a:sy n="90" d="100"/>
        </p:scale>
        <p:origin x="4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62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544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23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773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91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95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35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089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399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86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9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6BAE7-5AD8-4D10-93EB-A0B24C1B5E7F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3C916-DE51-4D9C-888B-885CE59E6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53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7442" y="2690037"/>
            <a:ext cx="10728251" cy="2542399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Discussion during September 20 regarding Remaining Details of RACH Procedure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1194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#NR-AH3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   </a:t>
            </a:r>
            <a:r>
              <a:rPr lang="en-US" altLang="ja-JP" b="1" dirty="0"/>
              <a:t>			</a:t>
            </a:r>
            <a:r>
              <a:rPr lang="ja-JP" altLang="en-US" b="1" dirty="0"/>
              <a:t>                           </a:t>
            </a:r>
            <a:r>
              <a:rPr lang="en-US" altLang="ja-JP" b="1" dirty="0"/>
              <a:t>R1-1716898</a:t>
            </a:r>
            <a:endParaRPr lang="ja-JP" altLang="ja-JP" b="1" dirty="0"/>
          </a:p>
          <a:p>
            <a:r>
              <a:rPr lang="en-GB" altLang="ja-JP" b="1" dirty="0"/>
              <a:t>Nagoya, Japan, </a:t>
            </a:r>
          </a:p>
          <a:p>
            <a:r>
              <a:rPr lang="en-GB" altLang="ja-JP" b="1" dirty="0"/>
              <a:t>18th – 21th September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3498112" y="5443870"/>
            <a:ext cx="56139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2607118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Agreements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114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Slot based scheduling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163300" cy="4351338"/>
          </a:xfrm>
        </p:spPr>
        <p:txBody>
          <a:bodyPr/>
          <a:lstStyle/>
          <a:p>
            <a:r>
              <a:rPr lang="en-US" dirty="0"/>
              <a:t>NR supports slot based transmission of Msg2, Msg3 and Msg4</a:t>
            </a:r>
          </a:p>
          <a:p>
            <a:pPr lvl="1"/>
            <a:r>
              <a:rPr lang="en-US" dirty="0"/>
              <a:t>Check if slot based scheduling can satisfy ITU requirement. If not, investigate ways to meet ITU requirement, e.g., non-slot based transmission of Msg2, Msg3 and Msg4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433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Msg2/Msg3 Transmission Timeline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r>
              <a:rPr lang="en-GB" dirty="0"/>
              <a:t>Msg3 is scheduled by the uplink grant in RAR</a:t>
            </a:r>
          </a:p>
          <a:p>
            <a:endParaRPr lang="en-GB" dirty="0"/>
          </a:p>
          <a:p>
            <a:r>
              <a:rPr lang="en-GB" dirty="0"/>
              <a:t>Msg3 is transmitted after a minimum time gap from the end of Msg2 reception.</a:t>
            </a:r>
          </a:p>
          <a:p>
            <a:pPr lvl="1"/>
            <a:r>
              <a:rPr lang="en-GB" dirty="0" err="1"/>
              <a:t>gNB</a:t>
            </a:r>
            <a:r>
              <a:rPr lang="en-GB" dirty="0"/>
              <a:t> has the flexibility to select the transmission time of Msg3 while ensuring the minimum time gap </a:t>
            </a:r>
          </a:p>
          <a:p>
            <a:pPr marL="457200" lvl="1" indent="0">
              <a:buNone/>
            </a:pP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pPr marL="1371600" lvl="3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383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Spatial QCL during RACH Procedure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Message 2 PDCCH/PDSCH is received by the UE assuming that the PDCCH/PDSCH DMRS conveying message 2 is </a:t>
            </a:r>
            <a:r>
              <a:rPr lang="en-US" dirty="0" err="1"/>
              <a:t>QCL'ed</a:t>
            </a:r>
            <a:r>
              <a:rPr lang="en-US" dirty="0"/>
              <a:t> with the SS block which the preamble/RACH occasion the UE sent is associated to</a:t>
            </a:r>
          </a:p>
          <a:p>
            <a:r>
              <a:rPr lang="en-US" dirty="0"/>
              <a:t>Message 3 is transmitted by the UE assuming that the same Rx beam as was used for PRACH preamble transmission to which the received RAR is associated to. </a:t>
            </a:r>
          </a:p>
          <a:p>
            <a:pPr lvl="0"/>
            <a:r>
              <a:rPr lang="en-US" dirty="0"/>
              <a:t>If there is no beam reporting in RACH message 3, Message 4 PDCCH/PDSCH is received by the UE assuming that the PDCCH/PDSCH DMRS conveying message 4 is </a:t>
            </a:r>
            <a:r>
              <a:rPr lang="en-US" dirty="0" err="1"/>
              <a:t>QCL'ed</a:t>
            </a:r>
            <a:r>
              <a:rPr lang="en-US" dirty="0"/>
              <a:t> with that of </a:t>
            </a:r>
            <a:r>
              <a:rPr lang="en-US" dirty="0" err="1"/>
              <a:t>Msg</a:t>
            </a:r>
            <a:r>
              <a:rPr lang="en-US" dirty="0"/>
              <a:t> 2 </a:t>
            </a:r>
          </a:p>
          <a:p>
            <a:pPr lvl="1"/>
            <a:r>
              <a:rPr lang="en-US" dirty="0"/>
              <a:t>FFS: If there is beam reporting in RACH message 3</a:t>
            </a:r>
          </a:p>
          <a:p>
            <a:pPr lvl="1"/>
            <a:r>
              <a:rPr lang="en-US" dirty="0"/>
              <a:t>FFS: If and how beam reporting in RACH message 3 impacts message 4 </a:t>
            </a:r>
            <a:r>
              <a:rPr lang="en-US" dirty="0" err="1"/>
              <a:t>Tx</a:t>
            </a:r>
            <a:r>
              <a:rPr lang="en-US" dirty="0"/>
              <a:t> QCL assumption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492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Conclusion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05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Reply to RAN2’s LS (R1-1715353)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RAN1 concludes not to reply to RAN2’s LS during this meeting</a:t>
            </a:r>
          </a:p>
          <a:p>
            <a:endParaRPr lang="en-US" dirty="0"/>
          </a:p>
          <a:p>
            <a:r>
              <a:rPr lang="en-US" dirty="0"/>
              <a:t>RAN1 agrees to decide the parameters addressed in RAN2’s LS </a:t>
            </a:r>
            <a:r>
              <a:rPr lang="en-US" dirty="0"/>
              <a:t>(R1-1715353)</a:t>
            </a:r>
            <a:r>
              <a:rPr lang="en-US" dirty="0"/>
              <a:t> by RAN1#90bis</a:t>
            </a:r>
          </a:p>
        </p:txBody>
      </p:sp>
    </p:spTree>
    <p:extLst>
      <p:ext uri="{BB962C8B-B14F-4D97-AF65-F5344CB8AC3E}">
        <p14:creationId xmlns:p14="http://schemas.microsoft.com/office/powerpoint/2010/main" val="875936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295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맑은 고딕</vt:lpstr>
      <vt:lpstr>Arial</vt:lpstr>
      <vt:lpstr>Calibri</vt:lpstr>
      <vt:lpstr>Calibri Light</vt:lpstr>
      <vt:lpstr>游ゴシック</vt:lpstr>
      <vt:lpstr>Office Theme</vt:lpstr>
      <vt:lpstr>Summary of Discussion during September 20 regarding Remaining Details of RACH Procedure</vt:lpstr>
      <vt:lpstr>Offline Agreements</vt:lpstr>
      <vt:lpstr>Slot based scheduling </vt:lpstr>
      <vt:lpstr>Msg2/Msg3 Transmission Timeline </vt:lpstr>
      <vt:lpstr>Spatial QCL during RACH Procedure</vt:lpstr>
      <vt:lpstr>Offline Conclusion</vt:lpstr>
      <vt:lpstr>Reply to RAN2’s LS (R1-1715353)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Summary regarding Remaining Details about RACH Procedure on 9/20/2017</dc:title>
  <dc:creator>Nazmul Islam</dc:creator>
  <cp:lastModifiedBy>Nazmul Islam</cp:lastModifiedBy>
  <cp:revision>6</cp:revision>
  <dcterms:created xsi:type="dcterms:W3CDTF">2017-09-20T15:32:51Z</dcterms:created>
  <dcterms:modified xsi:type="dcterms:W3CDTF">2017-09-21T02:12:05Z</dcterms:modified>
</cp:coreProperties>
</file>