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65"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846" autoAdjust="0"/>
    <p:restoredTop sz="94660"/>
  </p:normalViewPr>
  <p:slideViewPr>
    <p:cSldViewPr snapToGrid="0">
      <p:cViewPr varScale="1">
        <p:scale>
          <a:sx n="54" d="100"/>
          <a:sy n="54" d="100"/>
        </p:scale>
        <p:origin x="800" y="44"/>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990C363-5EAA-4DFB-9D6C-2D941433D643}" type="datetimeFigureOut">
              <a:rPr lang="en-US" smtClean="0"/>
              <a:t>9/21/2017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BDC6AD-329A-4843-90C2-869C26C99546}" type="slidenum">
              <a:rPr lang="en-US" smtClean="0"/>
              <a:t>‹#›</a:t>
            </a:fld>
            <a:endParaRPr lang="en-US"/>
          </a:p>
        </p:txBody>
      </p:sp>
    </p:spTree>
    <p:extLst>
      <p:ext uri="{BB962C8B-B14F-4D97-AF65-F5344CB8AC3E}">
        <p14:creationId xmlns:p14="http://schemas.microsoft.com/office/powerpoint/2010/main" val="25201186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990C363-5EAA-4DFB-9D6C-2D941433D643}" type="datetimeFigureOut">
              <a:rPr lang="en-US" smtClean="0"/>
              <a:t>9/21/2017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BDC6AD-329A-4843-90C2-869C26C99546}" type="slidenum">
              <a:rPr lang="en-US" smtClean="0"/>
              <a:t>‹#›</a:t>
            </a:fld>
            <a:endParaRPr lang="en-US"/>
          </a:p>
        </p:txBody>
      </p:sp>
    </p:spTree>
    <p:extLst>
      <p:ext uri="{BB962C8B-B14F-4D97-AF65-F5344CB8AC3E}">
        <p14:creationId xmlns:p14="http://schemas.microsoft.com/office/powerpoint/2010/main" val="19401543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990C363-5EAA-4DFB-9D6C-2D941433D643}" type="datetimeFigureOut">
              <a:rPr lang="en-US" smtClean="0"/>
              <a:t>9/21/2017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BDC6AD-329A-4843-90C2-869C26C99546}" type="slidenum">
              <a:rPr lang="en-US" smtClean="0"/>
              <a:t>‹#›</a:t>
            </a:fld>
            <a:endParaRPr lang="en-US"/>
          </a:p>
        </p:txBody>
      </p:sp>
    </p:spTree>
    <p:extLst>
      <p:ext uri="{BB962C8B-B14F-4D97-AF65-F5344CB8AC3E}">
        <p14:creationId xmlns:p14="http://schemas.microsoft.com/office/powerpoint/2010/main" val="11885483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990C363-5EAA-4DFB-9D6C-2D941433D643}" type="datetimeFigureOut">
              <a:rPr lang="en-US" smtClean="0"/>
              <a:t>9/21/2017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BDC6AD-329A-4843-90C2-869C26C99546}" type="slidenum">
              <a:rPr lang="en-US" smtClean="0"/>
              <a:t>‹#›</a:t>
            </a:fld>
            <a:endParaRPr lang="en-US"/>
          </a:p>
        </p:txBody>
      </p:sp>
    </p:spTree>
    <p:extLst>
      <p:ext uri="{BB962C8B-B14F-4D97-AF65-F5344CB8AC3E}">
        <p14:creationId xmlns:p14="http://schemas.microsoft.com/office/powerpoint/2010/main" val="29414630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990C363-5EAA-4DFB-9D6C-2D941433D643}" type="datetimeFigureOut">
              <a:rPr lang="en-US" smtClean="0"/>
              <a:t>9/21/2017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BDC6AD-329A-4843-90C2-869C26C99546}" type="slidenum">
              <a:rPr lang="en-US" smtClean="0"/>
              <a:t>‹#›</a:t>
            </a:fld>
            <a:endParaRPr lang="en-US"/>
          </a:p>
        </p:txBody>
      </p:sp>
    </p:spTree>
    <p:extLst>
      <p:ext uri="{BB962C8B-B14F-4D97-AF65-F5344CB8AC3E}">
        <p14:creationId xmlns:p14="http://schemas.microsoft.com/office/powerpoint/2010/main" val="7280520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990C363-5EAA-4DFB-9D6C-2D941433D643}" type="datetimeFigureOut">
              <a:rPr lang="en-US" smtClean="0"/>
              <a:t>9/21/2017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BDC6AD-329A-4843-90C2-869C26C99546}" type="slidenum">
              <a:rPr lang="en-US" smtClean="0"/>
              <a:t>‹#›</a:t>
            </a:fld>
            <a:endParaRPr lang="en-US"/>
          </a:p>
        </p:txBody>
      </p:sp>
    </p:spTree>
    <p:extLst>
      <p:ext uri="{BB962C8B-B14F-4D97-AF65-F5344CB8AC3E}">
        <p14:creationId xmlns:p14="http://schemas.microsoft.com/office/powerpoint/2010/main" val="11026456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990C363-5EAA-4DFB-9D6C-2D941433D643}" type="datetimeFigureOut">
              <a:rPr lang="en-US" smtClean="0"/>
              <a:t>9/21/2017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5BDC6AD-329A-4843-90C2-869C26C99546}" type="slidenum">
              <a:rPr lang="en-US" smtClean="0"/>
              <a:t>‹#›</a:t>
            </a:fld>
            <a:endParaRPr lang="en-US"/>
          </a:p>
        </p:txBody>
      </p:sp>
    </p:spTree>
    <p:extLst>
      <p:ext uri="{BB962C8B-B14F-4D97-AF65-F5344CB8AC3E}">
        <p14:creationId xmlns:p14="http://schemas.microsoft.com/office/powerpoint/2010/main" val="24342288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990C363-5EAA-4DFB-9D6C-2D941433D643}" type="datetimeFigureOut">
              <a:rPr lang="en-US" smtClean="0"/>
              <a:t>9/21/2017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5BDC6AD-329A-4843-90C2-869C26C99546}" type="slidenum">
              <a:rPr lang="en-US" smtClean="0"/>
              <a:t>‹#›</a:t>
            </a:fld>
            <a:endParaRPr lang="en-US"/>
          </a:p>
        </p:txBody>
      </p:sp>
    </p:spTree>
    <p:extLst>
      <p:ext uri="{BB962C8B-B14F-4D97-AF65-F5344CB8AC3E}">
        <p14:creationId xmlns:p14="http://schemas.microsoft.com/office/powerpoint/2010/main" val="4393920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990C363-5EAA-4DFB-9D6C-2D941433D643}" type="datetimeFigureOut">
              <a:rPr lang="en-US" smtClean="0"/>
              <a:t>9/21/2017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5BDC6AD-329A-4843-90C2-869C26C99546}" type="slidenum">
              <a:rPr lang="en-US" smtClean="0"/>
              <a:t>‹#›</a:t>
            </a:fld>
            <a:endParaRPr lang="en-US"/>
          </a:p>
        </p:txBody>
      </p:sp>
    </p:spTree>
    <p:extLst>
      <p:ext uri="{BB962C8B-B14F-4D97-AF65-F5344CB8AC3E}">
        <p14:creationId xmlns:p14="http://schemas.microsoft.com/office/powerpoint/2010/main" val="4713822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990C363-5EAA-4DFB-9D6C-2D941433D643}" type="datetimeFigureOut">
              <a:rPr lang="en-US" smtClean="0"/>
              <a:t>9/21/2017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BDC6AD-329A-4843-90C2-869C26C99546}" type="slidenum">
              <a:rPr lang="en-US" smtClean="0"/>
              <a:t>‹#›</a:t>
            </a:fld>
            <a:endParaRPr lang="en-US"/>
          </a:p>
        </p:txBody>
      </p:sp>
    </p:spTree>
    <p:extLst>
      <p:ext uri="{BB962C8B-B14F-4D97-AF65-F5344CB8AC3E}">
        <p14:creationId xmlns:p14="http://schemas.microsoft.com/office/powerpoint/2010/main" val="6342433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990C363-5EAA-4DFB-9D6C-2D941433D643}" type="datetimeFigureOut">
              <a:rPr lang="en-US" smtClean="0"/>
              <a:t>9/21/2017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BDC6AD-329A-4843-90C2-869C26C99546}" type="slidenum">
              <a:rPr lang="en-US" smtClean="0"/>
              <a:t>‹#›</a:t>
            </a:fld>
            <a:endParaRPr lang="en-US"/>
          </a:p>
        </p:txBody>
      </p:sp>
    </p:spTree>
    <p:extLst>
      <p:ext uri="{BB962C8B-B14F-4D97-AF65-F5344CB8AC3E}">
        <p14:creationId xmlns:p14="http://schemas.microsoft.com/office/powerpoint/2010/main" val="32469509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90C363-5EAA-4DFB-9D6C-2D941433D643}" type="datetimeFigureOut">
              <a:rPr lang="en-US" smtClean="0"/>
              <a:t>9/21/2017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BDC6AD-329A-4843-90C2-869C26C99546}" type="slidenum">
              <a:rPr lang="en-US" smtClean="0"/>
              <a:t>‹#›</a:t>
            </a:fld>
            <a:endParaRPr lang="en-US"/>
          </a:p>
        </p:txBody>
      </p:sp>
    </p:spTree>
    <p:extLst>
      <p:ext uri="{BB962C8B-B14F-4D97-AF65-F5344CB8AC3E}">
        <p14:creationId xmlns:p14="http://schemas.microsoft.com/office/powerpoint/2010/main" val="26026035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27284" y="1809015"/>
            <a:ext cx="9144000" cy="2387600"/>
          </a:xfrm>
        </p:spPr>
        <p:txBody>
          <a:bodyPr>
            <a:normAutofit/>
          </a:bodyPr>
          <a:lstStyle/>
          <a:p>
            <a:r>
              <a:rPr lang="en-US" sz="4800" b="1" dirty="0"/>
              <a:t>RACH procedure towards </a:t>
            </a:r>
            <a:r>
              <a:rPr lang="en-US" sz="4800" b="1" dirty="0" smtClean="0"/>
              <a:t>SUL carrier</a:t>
            </a:r>
            <a:endParaRPr lang="en-US" sz="4800" b="1" dirty="0">
              <a:latin typeface="+mn-lt"/>
            </a:endParaRPr>
          </a:p>
        </p:txBody>
      </p:sp>
      <p:sp>
        <p:nvSpPr>
          <p:cNvPr id="3" name="Subtitle 2"/>
          <p:cNvSpPr>
            <a:spLocks noGrp="1"/>
          </p:cNvSpPr>
          <p:nvPr>
            <p:ph type="subTitle" idx="1"/>
          </p:nvPr>
        </p:nvSpPr>
        <p:spPr>
          <a:xfrm>
            <a:off x="923191" y="4907764"/>
            <a:ext cx="9144000" cy="1655762"/>
          </a:xfrm>
        </p:spPr>
        <p:txBody>
          <a:bodyPr>
            <a:normAutofit/>
          </a:bodyPr>
          <a:lstStyle/>
          <a:p>
            <a:r>
              <a:rPr lang="en-US" sz="3200" dirty="0" smtClean="0"/>
              <a:t>NEC, </a:t>
            </a:r>
            <a:r>
              <a:rPr lang="en-US" sz="3200" dirty="0" smtClean="0"/>
              <a:t>LGE, vivo</a:t>
            </a:r>
            <a:endParaRPr lang="en-US" sz="3200" dirty="0"/>
          </a:p>
        </p:txBody>
      </p:sp>
      <p:sp>
        <p:nvSpPr>
          <p:cNvPr id="4" name="TextBox 4"/>
          <p:cNvSpPr txBox="1">
            <a:spLocks noChangeArrowheads="1"/>
          </p:cNvSpPr>
          <p:nvPr/>
        </p:nvSpPr>
        <p:spPr bwMode="auto">
          <a:xfrm>
            <a:off x="152400" y="174536"/>
            <a:ext cx="513968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b="1" dirty="0"/>
              <a:t>3GPP TSG-RAN WG1 Meeting NR#3</a:t>
            </a:r>
            <a:r>
              <a:rPr lang="en-GB" sz="1800" b="1" i="1" dirty="0"/>
              <a:t>                                     </a:t>
            </a:r>
            <a:r>
              <a:rPr lang="en-US" sz="1800" b="1" dirty="0" smtClean="0"/>
              <a:t>Nagoya</a:t>
            </a:r>
            <a:r>
              <a:rPr lang="en-US" sz="1800" b="1" dirty="0"/>
              <a:t>, Japan, 18th – </a:t>
            </a:r>
            <a:r>
              <a:rPr lang="en-US" sz="1800" b="1" dirty="0" smtClean="0"/>
              <a:t>21st </a:t>
            </a:r>
            <a:r>
              <a:rPr lang="en-US" sz="1800" b="1" dirty="0"/>
              <a:t>September 2017</a:t>
            </a:r>
            <a:endParaRPr lang="en-GB" sz="1800" dirty="0"/>
          </a:p>
          <a:p>
            <a:pPr>
              <a:spcBef>
                <a:spcPct val="0"/>
              </a:spcBef>
              <a:buNone/>
            </a:pPr>
            <a:r>
              <a:rPr lang="en-US" altLang="ja-JP" sz="1800" b="1" dirty="0" smtClean="0">
                <a:latin typeface="+mn-lt"/>
                <a:ea typeface="Arial Unicode MS" pitchFamily="50" charset="-127"/>
                <a:cs typeface="Arial Unicode MS" pitchFamily="50" charset="-127"/>
              </a:rPr>
              <a:t>Agenda </a:t>
            </a:r>
            <a:r>
              <a:rPr lang="en-US" altLang="ja-JP" sz="1800" b="1" dirty="0">
                <a:latin typeface="+mn-lt"/>
                <a:ea typeface="Arial Unicode MS" pitchFamily="50" charset="-127"/>
                <a:cs typeface="Arial Unicode MS" pitchFamily="50" charset="-127"/>
              </a:rPr>
              <a:t>item </a:t>
            </a:r>
            <a:r>
              <a:rPr lang="en-US" altLang="ja-JP" sz="1800" b="1" dirty="0" smtClean="0">
                <a:latin typeface="+mn-lt"/>
                <a:ea typeface="Arial Unicode MS" pitchFamily="50" charset="-127"/>
                <a:cs typeface="Arial Unicode MS" pitchFamily="50" charset="-127"/>
              </a:rPr>
              <a:t>6.6</a:t>
            </a:r>
            <a:endParaRPr lang="ja-JP" altLang="en-US" sz="1800" b="1" dirty="0">
              <a:latin typeface="+mn-lt"/>
              <a:ea typeface="Arial Unicode MS" pitchFamily="50" charset="-127"/>
              <a:cs typeface="Arial Unicode MS" pitchFamily="50" charset="-127"/>
            </a:endParaRPr>
          </a:p>
        </p:txBody>
      </p:sp>
      <p:sp>
        <p:nvSpPr>
          <p:cNvPr id="5" name="TextBox 4"/>
          <p:cNvSpPr txBox="1"/>
          <p:nvPr/>
        </p:nvSpPr>
        <p:spPr>
          <a:xfrm>
            <a:off x="10067191" y="174536"/>
            <a:ext cx="1696298" cy="461665"/>
          </a:xfrm>
          <a:prstGeom prst="rect">
            <a:avLst/>
          </a:prstGeom>
          <a:noFill/>
        </p:spPr>
        <p:txBody>
          <a:bodyPr wrap="none" rtlCol="0">
            <a:spAutoFit/>
          </a:bodyPr>
          <a:lstStyle/>
          <a:p>
            <a:r>
              <a:rPr lang="en-US" sz="2400" b="1" dirty="0" smtClean="0"/>
              <a:t>R1-1716889</a:t>
            </a:r>
            <a:endParaRPr lang="en-US" sz="2400" b="1" dirty="0"/>
          </a:p>
        </p:txBody>
      </p:sp>
    </p:spTree>
    <p:extLst>
      <p:ext uri="{BB962C8B-B14F-4D97-AF65-F5344CB8AC3E}">
        <p14:creationId xmlns:p14="http://schemas.microsoft.com/office/powerpoint/2010/main" val="37003461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latin typeface="Times New Roman" panose="02020603050405020304" pitchFamily="18" charset="0"/>
                <a:cs typeface="Times New Roman" panose="02020603050405020304" pitchFamily="18" charset="0"/>
              </a:rPr>
              <a:t>Background</a:t>
            </a:r>
          </a:p>
        </p:txBody>
      </p:sp>
      <p:sp>
        <p:nvSpPr>
          <p:cNvPr id="3" name="Content Placeholder 2"/>
          <p:cNvSpPr>
            <a:spLocks noGrp="1"/>
          </p:cNvSpPr>
          <p:nvPr>
            <p:ph idx="1"/>
          </p:nvPr>
        </p:nvSpPr>
        <p:spPr/>
        <p:txBody>
          <a:bodyPr>
            <a:noAutofit/>
          </a:bodyPr>
          <a:lstStyle/>
          <a:p>
            <a:pPr algn="just">
              <a:spcAft>
                <a:spcPts val="600"/>
              </a:spcAft>
            </a:pPr>
            <a:r>
              <a:rPr lang="en-US" sz="1400" b="1" dirty="0" smtClean="0">
                <a:highlight>
                  <a:srgbClr val="00FF00"/>
                </a:highlight>
                <a:ea typeface="MS Mincho"/>
              </a:rPr>
              <a:t>Agreements </a:t>
            </a:r>
            <a:r>
              <a:rPr lang="en-US" sz="1400" b="1" u="sng" dirty="0" smtClean="0">
                <a:ea typeface="SimSun" panose="02010600030101010101" pitchFamily="2" charset="-122"/>
              </a:rPr>
              <a:t>at </a:t>
            </a:r>
            <a:r>
              <a:rPr lang="en-US" sz="1400" b="1" u="sng" dirty="0">
                <a:ea typeface="SimSun" panose="02010600030101010101" pitchFamily="2" charset="-122"/>
              </a:rPr>
              <a:t>RAN1#90</a:t>
            </a:r>
            <a:r>
              <a:rPr lang="en-US" sz="1400" b="1" u="sng" dirty="0">
                <a:ea typeface="MS Mincho"/>
              </a:rPr>
              <a:t>:</a:t>
            </a:r>
            <a:endParaRPr lang="en-GB" sz="1400" b="1" dirty="0">
              <a:ea typeface="SimSun" panose="02010600030101010101" pitchFamily="2" charset="-122"/>
            </a:endParaRPr>
          </a:p>
          <a:p>
            <a:pPr marL="342900" lvl="0" indent="-342900" hangingPunct="0">
              <a:spcAft>
                <a:spcPts val="900"/>
              </a:spcAft>
              <a:buFont typeface="Symbol" panose="05050102010706020507" pitchFamily="18" charset="2"/>
              <a:buChar char=""/>
              <a:tabLst>
                <a:tab pos="914400" algn="l"/>
              </a:tabLst>
            </a:pPr>
            <a:r>
              <a:rPr lang="en-US" sz="1400" b="1" dirty="0" smtClean="0">
                <a:ea typeface="MS Mincho"/>
              </a:rPr>
              <a:t>For </a:t>
            </a:r>
            <a:r>
              <a:rPr lang="en-US" sz="1400" b="1" dirty="0">
                <a:ea typeface="MS Mincho"/>
              </a:rPr>
              <a:t>NR UE initial access based on RACH configuration for an SUL carrier </a:t>
            </a:r>
            <a:endParaRPr lang="en-GB" sz="1400" b="1" dirty="0"/>
          </a:p>
          <a:p>
            <a:pPr marL="742950" lvl="1" indent="-285750" hangingPunct="0">
              <a:spcAft>
                <a:spcPts val="900"/>
              </a:spcAft>
              <a:buFont typeface="Courier New" panose="02070309020205020404" pitchFamily="49" charset="0"/>
              <a:buChar char="o"/>
              <a:tabLst>
                <a:tab pos="914400" algn="l"/>
              </a:tabLst>
            </a:pPr>
            <a:r>
              <a:rPr lang="en-US" sz="1400" b="1" dirty="0">
                <a:ea typeface="MS Mincho"/>
              </a:rPr>
              <a:t>RACH configuration for the SUL carrier is broadcasted in RMSI</a:t>
            </a:r>
            <a:endParaRPr lang="en-GB" sz="1400" b="1" dirty="0"/>
          </a:p>
          <a:p>
            <a:pPr marL="742950" lvl="1" indent="-285750" hangingPunct="0">
              <a:spcAft>
                <a:spcPts val="900"/>
              </a:spcAft>
              <a:buFont typeface="Courier New" panose="02070309020205020404" pitchFamily="49" charset="0"/>
              <a:buChar char="o"/>
              <a:tabLst>
                <a:tab pos="914400" algn="l"/>
              </a:tabLst>
            </a:pPr>
            <a:r>
              <a:rPr lang="en-US" sz="1400" b="1" dirty="0">
                <a:ea typeface="MS Mincho"/>
              </a:rPr>
              <a:t>The configuration information for the SUL carrier is sufficient for UEs to complete RACH procedure via only that SUL carrier</a:t>
            </a:r>
            <a:endParaRPr lang="en-GB" sz="1400" b="1" dirty="0"/>
          </a:p>
          <a:p>
            <a:pPr lvl="2" hangingPunct="0">
              <a:spcAft>
                <a:spcPts val="900"/>
              </a:spcAft>
              <a:buFont typeface="Wingdings" panose="05000000000000000000" pitchFamily="2" charset="2"/>
              <a:buChar char=""/>
              <a:tabLst>
                <a:tab pos="914400" algn="l"/>
              </a:tabLst>
            </a:pPr>
            <a:r>
              <a:rPr lang="en-US" sz="1400" b="1" dirty="0">
                <a:ea typeface="MS Mincho"/>
              </a:rPr>
              <a:t>In particular the configuration information includes all necessary power control parameters</a:t>
            </a:r>
            <a:endParaRPr lang="en-GB" sz="1400" b="1" dirty="0"/>
          </a:p>
          <a:p>
            <a:pPr marL="742950" lvl="1" indent="-285750" hangingPunct="0">
              <a:spcAft>
                <a:spcPts val="900"/>
              </a:spcAft>
              <a:buFont typeface="Courier New" panose="02070309020205020404" pitchFamily="49" charset="0"/>
              <a:buChar char="o"/>
              <a:tabLst>
                <a:tab pos="914400" algn="l"/>
              </a:tabLst>
            </a:pPr>
            <a:r>
              <a:rPr lang="en-US" sz="1400" b="1" dirty="0">
                <a:ea typeface="MS Mincho"/>
              </a:rPr>
              <a:t>The configuration information for the SUL carrier includes a threshold. The UE selects that SUL carrier for initial access if and only if the RSRP measured by the UE on the DL carrier where the UE receives RMSI is lower than the threshold</a:t>
            </a:r>
            <a:endParaRPr lang="en-GB" sz="1400" b="1" dirty="0"/>
          </a:p>
          <a:p>
            <a:pPr marL="742950" lvl="1" indent="-285750" hangingPunct="0">
              <a:spcAft>
                <a:spcPts val="900"/>
              </a:spcAft>
              <a:buFont typeface="Courier New" panose="02070309020205020404" pitchFamily="49" charset="0"/>
              <a:buChar char="o"/>
              <a:tabLst>
                <a:tab pos="914400" algn="l"/>
              </a:tabLst>
            </a:pPr>
            <a:r>
              <a:rPr lang="en-US" sz="1400" b="1" dirty="0">
                <a:ea typeface="MS Mincho"/>
              </a:rPr>
              <a:t>If the UE starts its RACH procedure on the SUL carrier, then the RACH procedure is completed with all uplink transmission taking place on that carrier</a:t>
            </a:r>
            <a:endParaRPr lang="en-GB" sz="1400" b="1" dirty="0"/>
          </a:p>
          <a:p>
            <a:pPr marL="342900" lvl="0" indent="-342900" hangingPunct="0">
              <a:spcAft>
                <a:spcPts val="900"/>
              </a:spcAft>
              <a:buFont typeface="Symbol" panose="05050102010706020507" pitchFamily="18" charset="2"/>
              <a:buChar char=""/>
              <a:tabLst>
                <a:tab pos="914400" algn="l"/>
              </a:tabLst>
            </a:pPr>
            <a:r>
              <a:rPr lang="en-US" sz="1400" b="1" dirty="0">
                <a:ea typeface="MS Mincho"/>
              </a:rPr>
              <a:t>It is expected that the network would be able to request a connected-mode UE to initiate a RACH procedure towards any uplink carrier for path-loss and timing-advance acquisition</a:t>
            </a:r>
            <a:endParaRPr lang="en-GB" sz="1400" b="1" dirty="0"/>
          </a:p>
          <a:p>
            <a:pPr marL="342900" lvl="0" indent="-342900" hangingPunct="0">
              <a:spcAft>
                <a:spcPts val="900"/>
              </a:spcAft>
              <a:buFont typeface="Symbol" panose="05050102010706020507" pitchFamily="18" charset="2"/>
              <a:buChar char=""/>
              <a:tabLst>
                <a:tab pos="914400" algn="l"/>
              </a:tabLst>
            </a:pPr>
            <a:r>
              <a:rPr lang="en-US" sz="1400" b="1" dirty="0">
                <a:ea typeface="MS Mincho"/>
              </a:rPr>
              <a:t>Sent an LS accommodating above agreement to RAN2 </a:t>
            </a:r>
            <a:endParaRPr lang="en-GB" sz="1400" b="1" dirty="0"/>
          </a:p>
        </p:txBody>
      </p:sp>
    </p:spTree>
    <p:extLst>
      <p:ext uri="{BB962C8B-B14F-4D97-AF65-F5344CB8AC3E}">
        <p14:creationId xmlns:p14="http://schemas.microsoft.com/office/powerpoint/2010/main" val="6897376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  </a:t>
            </a:r>
            <a:r>
              <a:rPr lang="en-US" b="1" dirty="0" smtClean="0">
                <a:latin typeface="Times New Roman" panose="02020603050405020304" pitchFamily="18" charset="0"/>
                <a:cs typeface="Times New Roman" panose="02020603050405020304" pitchFamily="18" charset="0"/>
              </a:rPr>
              <a:t>Proposal:</a:t>
            </a:r>
            <a:endParaRPr lang="en-US" b="1" dirty="0">
              <a:latin typeface="Times New Roman" panose="02020603050405020304" pitchFamily="18" charset="0"/>
              <a:cs typeface="Times New Roman" panose="02020603050405020304" pitchFamily="18" charset="0"/>
            </a:endParaRPr>
          </a:p>
        </p:txBody>
      </p:sp>
      <p:sp>
        <p:nvSpPr>
          <p:cNvPr id="15" name="Rectangle 13"/>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5" name="Content Placeholder 2"/>
          <p:cNvSpPr txBox="1">
            <a:spLocks/>
          </p:cNvSpPr>
          <p:nvPr/>
        </p:nvSpPr>
        <p:spPr>
          <a:xfrm>
            <a:off x="838200" y="1825625"/>
            <a:ext cx="10515600" cy="43513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hangingPunct="0">
              <a:spcAft>
                <a:spcPts val="900"/>
              </a:spcAft>
              <a:buFont typeface="Symbol" panose="05050102010706020507" pitchFamily="18" charset="2"/>
              <a:buChar char=""/>
              <a:tabLst>
                <a:tab pos="914400" algn="l"/>
              </a:tabLst>
            </a:pPr>
            <a:r>
              <a:rPr lang="en-US" sz="3200" kern="0" dirty="0" smtClean="0"/>
              <a:t>For </a:t>
            </a:r>
            <a:r>
              <a:rPr lang="en-US" sz="3200" kern="0" dirty="0"/>
              <a:t>contention free random access in connected mode UE, </a:t>
            </a:r>
            <a:r>
              <a:rPr lang="en-US" sz="3200" kern="0" dirty="0" smtClean="0"/>
              <a:t>a </a:t>
            </a:r>
            <a:r>
              <a:rPr lang="en-US" sz="3200" kern="0" dirty="0"/>
              <a:t>UE </a:t>
            </a:r>
            <a:r>
              <a:rPr lang="en-US" sz="3200" kern="0" dirty="0" smtClean="0"/>
              <a:t>can be signaled on which </a:t>
            </a:r>
            <a:r>
              <a:rPr lang="en-US" sz="3200" kern="0" dirty="0"/>
              <a:t>uplink carrier, </a:t>
            </a:r>
            <a:r>
              <a:rPr lang="en-GB" sz="3200" kern="0" dirty="0"/>
              <a:t>SUL or the other UL carrier, </a:t>
            </a:r>
            <a:r>
              <a:rPr lang="en-US" sz="3200" kern="0" dirty="0"/>
              <a:t>to transmit </a:t>
            </a:r>
            <a:r>
              <a:rPr lang="en-US" sz="3200" kern="0" dirty="0" smtClean="0"/>
              <a:t>PRACH</a:t>
            </a:r>
          </a:p>
          <a:p>
            <a:pPr marL="800100" lvl="1" indent="-342900" hangingPunct="0">
              <a:spcAft>
                <a:spcPts val="900"/>
              </a:spcAft>
              <a:buFont typeface="Symbol" panose="05050102010706020507" pitchFamily="18" charset="2"/>
              <a:buChar char=""/>
              <a:tabLst>
                <a:tab pos="914400" algn="l"/>
              </a:tabLst>
            </a:pPr>
            <a:r>
              <a:rPr lang="en-US" kern="0" dirty="0" smtClean="0"/>
              <a:t>Option 1: Dynamic manner </a:t>
            </a:r>
          </a:p>
          <a:p>
            <a:pPr marL="800100" lvl="1" indent="-342900" hangingPunct="0">
              <a:spcAft>
                <a:spcPts val="900"/>
              </a:spcAft>
              <a:buFont typeface="Symbol" panose="05050102010706020507" pitchFamily="18" charset="2"/>
              <a:buChar char=""/>
              <a:tabLst>
                <a:tab pos="914400" algn="l"/>
              </a:tabLst>
            </a:pPr>
            <a:r>
              <a:rPr lang="en-US" kern="0" dirty="0" smtClean="0"/>
              <a:t>Option 2: Semi-static manner</a:t>
            </a:r>
          </a:p>
          <a:p>
            <a:pPr marL="342900" indent="-342900" hangingPunct="0">
              <a:spcAft>
                <a:spcPts val="900"/>
              </a:spcAft>
              <a:buFont typeface="Symbol" panose="05050102010706020507" pitchFamily="18" charset="2"/>
              <a:buChar char=""/>
              <a:tabLst>
                <a:tab pos="914400" algn="l"/>
              </a:tabLst>
            </a:pPr>
            <a:endParaRPr lang="en-GB" sz="1400" b="1" dirty="0"/>
          </a:p>
        </p:txBody>
      </p:sp>
    </p:spTree>
    <p:extLst>
      <p:ext uri="{BB962C8B-B14F-4D97-AF65-F5344CB8AC3E}">
        <p14:creationId xmlns:p14="http://schemas.microsoft.com/office/powerpoint/2010/main" val="5553611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5315</TotalTime>
  <Words>237</Words>
  <Application>Microsoft Office PowerPoint</Application>
  <PresentationFormat>Widescreen</PresentationFormat>
  <Paragraphs>19</Paragraphs>
  <Slides>3</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vt:i4>
      </vt:variant>
    </vt:vector>
  </HeadingPairs>
  <TitlesOfParts>
    <vt:vector size="14" baseType="lpstr">
      <vt:lpstr>Arial Unicode MS</vt:lpstr>
      <vt:lpstr>SimSun</vt:lpstr>
      <vt:lpstr>Arial</vt:lpstr>
      <vt:lpstr>Calibri</vt:lpstr>
      <vt:lpstr>Calibri Light</vt:lpstr>
      <vt:lpstr>Courier New</vt:lpstr>
      <vt:lpstr>MS Mincho</vt:lpstr>
      <vt:lpstr>Symbol</vt:lpstr>
      <vt:lpstr>Times New Roman</vt:lpstr>
      <vt:lpstr>Wingdings</vt:lpstr>
      <vt:lpstr>Office Theme</vt:lpstr>
      <vt:lpstr>RACH procedure towards SUL carrier</vt:lpstr>
      <vt:lpstr>Background</vt:lpstr>
      <vt:lpstr>  Proposal:</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UL Resource Allocation for PUSCH with DFT-s-OFDM waveform in NR</dc:title>
  <dc:creator>Yassin Awad</dc:creator>
  <cp:lastModifiedBy>Yassin Awad</cp:lastModifiedBy>
  <cp:revision>126</cp:revision>
  <dcterms:created xsi:type="dcterms:W3CDTF">2017-02-13T09:47:42Z</dcterms:created>
  <dcterms:modified xsi:type="dcterms:W3CDTF">2017-09-21T01:01:26Z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-1780136499</vt:i4>
  </property>
  <property fmtid="{D5CDD505-2E9C-101B-9397-08002B2CF9AE}" pid="4" name="_EmailSubject">
    <vt:lpwstr>UL Resource Allocation</vt:lpwstr>
  </property>
  <property fmtid="{D5CDD505-2E9C-101B-9397-08002B2CF9AE}" pid="5" name="_AuthorEmail">
    <vt:lpwstr>kbhattad@qti.qualcomm.com</vt:lpwstr>
  </property>
  <property fmtid="{D5CDD505-2E9C-101B-9397-08002B2CF9AE}" pid="6" name="_AuthorEmailDisplayName">
    <vt:lpwstr>Bhattad, Kapil</vt:lpwstr>
  </property>
</Properties>
</file>