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63" r:id="rId5"/>
    <p:sldId id="265" r:id="rId6"/>
    <p:sldId id="260" r:id="rId7"/>
    <p:sldId id="257" r:id="rId8"/>
    <p:sldId id="262" r:id="rId9"/>
    <p:sldId id="259" r:id="rId10"/>
    <p:sldId id="258" r:id="rId11"/>
    <p:sldId id="268" r:id="rId12"/>
    <p:sldId id="266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48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431687-713F-4A04-A8CA-93B28F069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A85C860-99D5-4D2F-B585-F2144DFDEC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94ABCC-2187-45F7-847A-15D9A57C3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57C0D0-B5D8-4A8A-9C88-214A62298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9FE27AC-A774-4A69-840D-ED9B9959B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689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6529A3-7F89-4029-8600-6D9472536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F7213E5-58BB-4501-89D2-0F72837131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37F608-5FF1-4634-A4FE-2ACAC567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B8D135-E6F2-4B6E-ACCC-1EA5A3C8A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4104755-0DEC-490D-B9F4-948743F85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47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78BFF5F-3A59-40C7-BED6-DDDE0D0701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4AB4555-A021-4E4A-B2D7-64D5151F55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BE346A-6B07-449F-ABF6-A7FA76567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AF7E09-6BAF-44CB-9723-FD705ABFB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CB3D28-9442-4F2F-B675-E0B086016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88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8EA54A-E9EE-4A57-A112-588CB80CC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825B6D-244A-4806-A3E9-2CF60F10A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BA524A-52B2-44E2-941D-E8FDEB68C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61A55ED-1A56-4589-8173-1C535883A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93780CE-1684-4F8A-B3A3-C8ADE58EC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830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536FA2-6B7C-492C-BE07-BC4137AFD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653CB2-BDF3-42CA-916F-2C6BCCBFF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D54B0D-5E5C-4021-8C24-CD520D5D7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DE263D6-F55B-45FF-9277-16CFDCF8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5A4DD0-EF88-46EE-B245-15F835DDC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9D9659-423B-4309-900A-DF7900166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7A2A5A-EA36-49F7-ADC6-495C0595F5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2A71625-4555-41F5-86AD-F87A5D7C76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3F5D020-11B9-484B-B434-5FB88A306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72A8494-C33D-4623-814E-1052719D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8C3C2C4-0CEE-4E09-86B2-54BA59889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4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DFA9CA-498A-4B68-BD0F-824168189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FA12D8-EB50-4AFD-8C08-4D6B530C6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7CFE01B-1680-4536-A6EA-8CA0A316A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E0505E6-F797-4A4B-BEC2-E9A4133685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9FBE6B3-EF03-4C50-9931-2DFE57C36A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6FFA9C3-99EE-424D-B0C2-4BD63E2F2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D06AB02-B7F1-48D4-B5EF-2D2A6EE2C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FC6ABDE-141A-486F-9AA5-2E6DF7FE6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12A2B7-CAAE-4A93-A339-BDDC61B26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89BB99D-4620-4497-BD39-F3377B8CE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4BEA97D-458A-42EE-A066-A2A423FBF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411C15C-10AA-43D9-B3C9-23CC525AA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13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7975A6B-1BCA-4292-884B-B622038E4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9E9D6C2-0289-437E-B72D-069E7B642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00AB3BC-446C-4C8E-A726-9783882E9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83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25E179-335E-443B-B2FD-965412073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612B68-FEE2-4831-98F0-823B347DF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C948ECC-191E-41A3-BEA4-D75C494876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B0FAB7F-4ECE-43C6-8C82-27C391714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56DDAF-2289-4D62-9724-7F4F4B719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CAB027C-5033-463F-887C-401DDFD4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59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0D6A56-FBFD-4340-B5B3-F6393EDB2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5107921-2631-4B07-8382-A874670D2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0A8165-7160-4691-B93C-A8332C545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AF8F444-C252-451E-B7FC-4CB613DBA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947A10F-4D9A-4231-B7CA-BB19036C8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0702A0F-0328-4BD3-B31C-60F84F2D6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6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B65BB09-318F-4F79-9743-BB31FF67F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028BD6E-547C-4C07-99F2-57A3C34D3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E45287-C7B6-4125-A482-1D8D61BA3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B52DA-C2D2-411F-A9B8-1744461A588B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5A7F07-006A-4BB4-BB11-398D58A48B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B4C960-232F-4E44-AD5E-C72DD323E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89541-CB17-4886-AAA7-1E1DC6706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18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5C60EE-DBAC-4F91-B2B2-A3BBBD2C6E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7213"/>
            <a:ext cx="9144000" cy="2387600"/>
          </a:xfrm>
        </p:spPr>
        <p:txBody>
          <a:bodyPr/>
          <a:lstStyle/>
          <a:p>
            <a:r>
              <a:rPr lang="en-US" dirty="0"/>
              <a:t>Offline discussion on GC-PDCCH for SFI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59EA752-9DD6-4A64-B111-0EBF4972E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1188"/>
            <a:ext cx="9144000" cy="1655762"/>
          </a:xfrm>
        </p:spPr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278650"/>
            <a:ext cx="11544300" cy="127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sz="2400" b="1" dirty="0" smtClean="0"/>
              <a:t>3GPP TSG RAN WG1 Meeting NR#3                                                                   </a:t>
            </a:r>
            <a:r>
              <a:rPr lang="en-GB" altLang="zh-CN" sz="2400" b="1" dirty="0" smtClean="0"/>
              <a:t>           </a:t>
            </a:r>
            <a:r>
              <a:rPr lang="en-GB" altLang="zh-CN" sz="2400" b="1" dirty="0" smtClean="0"/>
              <a:t>R1-17</a:t>
            </a:r>
            <a:r>
              <a:rPr lang="en-US" altLang="zh-CN" sz="2400" b="1" dirty="0" smtClean="0"/>
              <a:t>16883</a:t>
            </a:r>
            <a:endParaRPr lang="zh-CN" altLang="zh-CN" sz="2400" b="1" dirty="0" smtClean="0"/>
          </a:p>
          <a:p>
            <a:r>
              <a:rPr lang="en-GB" altLang="zh-CN" sz="2400" b="1" dirty="0" smtClean="0"/>
              <a:t>Nagoya, Japan, 18th – 21st, September 2017</a:t>
            </a:r>
            <a:endParaRPr lang="zh-CN" altLang="zh-CN" sz="2400" b="1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400" b="1" dirty="0" smtClean="0"/>
              <a:t>Agenda Item: </a:t>
            </a:r>
            <a:r>
              <a:rPr lang="en-US" altLang="zh-CN" sz="2400" b="1" dirty="0" smtClean="0"/>
              <a:t>6.3.1.4</a:t>
            </a:r>
            <a:endParaRPr lang="en-US" altLang="ja-JP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036258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EFB439-BB01-42CA-8817-C615581B4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Discussion point 7: Overwriting rules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E668CA-72AD-4480-87E3-7B8C6F53A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9507"/>
            <a:ext cx="10515600" cy="50602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On overwriting rules across semi-static SFI, dynamic SFI, DCI,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Need to decide the overwriting rules between</a:t>
            </a:r>
          </a:p>
          <a:p>
            <a:pPr lvl="2"/>
            <a:r>
              <a:rPr lang="en-US" dirty="0"/>
              <a:t>Semi-static SFI (including states (DL, UL, unknown, reserved) indicated by semi-static DL/UL assignment and semi-static reserved resource set configuration)</a:t>
            </a:r>
          </a:p>
          <a:p>
            <a:pPr lvl="2"/>
            <a:r>
              <a:rPr lang="en-US" dirty="0"/>
              <a:t>Dynamic SFI (indicated in GC-PDCCH with states DL, UL, and unknown)</a:t>
            </a:r>
          </a:p>
          <a:p>
            <a:pPr lvl="2"/>
            <a:r>
              <a:rPr lang="en-US" dirty="0"/>
              <a:t>UE specific data transmission (UE specific DCI triggered PDSCH, PUSCH, and PUCCH with A/N for a PDSCH)</a:t>
            </a:r>
          </a:p>
          <a:p>
            <a:pPr lvl="3"/>
            <a:r>
              <a:rPr lang="en-US" dirty="0"/>
              <a:t>FFS: Broadcast transmission (sync, PRACH, RAR,…)</a:t>
            </a:r>
          </a:p>
          <a:p>
            <a:pPr lvl="3"/>
            <a:r>
              <a:rPr lang="en-US" dirty="0"/>
              <a:t>FFS: SPS transmission</a:t>
            </a:r>
          </a:p>
          <a:p>
            <a:pPr lvl="2"/>
            <a:r>
              <a:rPr lang="en-US" dirty="0"/>
              <a:t>Measurement related signals (including aperiodic/periodic CSI-RS for CSI report, periodic CSI report, SRS) where a DL or UL direction will be assumed</a:t>
            </a:r>
          </a:p>
          <a:p>
            <a:pPr lvl="3"/>
            <a:r>
              <a:rPr lang="en-US" dirty="0"/>
              <a:t>FFS: CSI-RS for RRM, TRS, </a:t>
            </a:r>
            <a:r>
              <a:rPr lang="en-US" dirty="0" err="1"/>
              <a:t>etc</a:t>
            </a:r>
            <a:endParaRPr lang="en-US" dirty="0"/>
          </a:p>
          <a:p>
            <a:pPr lvl="2"/>
            <a:r>
              <a:rPr lang="en-US" dirty="0"/>
              <a:t>FFS: Other signals, measurements, and monitoring (including configured coreset monitoring)</a:t>
            </a:r>
          </a:p>
          <a:p>
            <a:pPr lvl="1"/>
            <a:r>
              <a:rPr lang="en-US" dirty="0"/>
              <a:t>Direction of potential overwriting: </a:t>
            </a:r>
          </a:p>
          <a:p>
            <a:pPr lvl="2"/>
            <a:r>
              <a:rPr lang="en-US" dirty="0"/>
              <a:t>Opinion 1: UE specific data &gt; dynamic SFI &gt; Measurements&gt;semi-static SFI</a:t>
            </a:r>
          </a:p>
          <a:p>
            <a:pPr lvl="3"/>
            <a:r>
              <a:rPr lang="en-US" dirty="0"/>
              <a:t>Majority view</a:t>
            </a:r>
          </a:p>
          <a:p>
            <a:pPr lvl="2"/>
            <a:r>
              <a:rPr lang="en-US" dirty="0"/>
              <a:t>Opinion 2: UE specific data=dynamic SFI&gt; Measurements&gt;semi-static SFI</a:t>
            </a:r>
          </a:p>
          <a:p>
            <a:pPr lvl="3"/>
            <a:r>
              <a:rPr lang="en-US" dirty="0"/>
              <a:t>UE specific data and dynamic SFI has the same priority and which one to follow depends on which is the latest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98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D25085-23B8-4688-8FCD-01ACBAB26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9" y="106532"/>
            <a:ext cx="11765872" cy="667600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For the states from semi-static SFI</a:t>
            </a:r>
          </a:p>
          <a:p>
            <a:pPr lvl="1"/>
            <a:r>
              <a:rPr lang="en-US" dirty="0"/>
              <a:t>“Reserved” in semi-static SFI cannot be overwritten</a:t>
            </a:r>
          </a:p>
          <a:p>
            <a:pPr lvl="1"/>
            <a:r>
              <a:rPr lang="en-US" dirty="0"/>
              <a:t>“Unknown” in semi-static SFI can be overwritten by higher priority</a:t>
            </a:r>
          </a:p>
          <a:p>
            <a:pPr lvl="1"/>
            <a:r>
              <a:rPr lang="en-US" dirty="0"/>
              <a:t>DL/UL in semi-static SFI cannot be overwritten to the other direction (DL to UL or UL to DL) by dynamic SFI or UE specific data</a:t>
            </a:r>
          </a:p>
          <a:p>
            <a:pPr lvl="1"/>
            <a:r>
              <a:rPr lang="en-US" dirty="0"/>
              <a:t>DL/UL in semi-static SFI cannot be overwritten by unknown in dynamic SFI</a:t>
            </a:r>
          </a:p>
          <a:p>
            <a:r>
              <a:rPr lang="en-US" dirty="0"/>
              <a:t>For the states from measurement:</a:t>
            </a:r>
          </a:p>
          <a:p>
            <a:pPr lvl="1"/>
            <a:r>
              <a:rPr lang="en-US" dirty="0"/>
              <a:t>Measurement can be overwritten by unknown (cancel measurement or cancel measurement report transmission)</a:t>
            </a:r>
          </a:p>
          <a:p>
            <a:pPr lvl="1"/>
            <a:r>
              <a:rPr lang="en-US" dirty="0"/>
              <a:t>FFS: Measurement can or cannot be overwritten by UL/DL for it own UE-specific data (flip direction and cancel measurement or cancel measurement report transmission)</a:t>
            </a:r>
          </a:p>
          <a:p>
            <a:pPr lvl="2"/>
            <a:r>
              <a:rPr lang="en-US" dirty="0"/>
              <a:t>To be decided next meeting</a:t>
            </a:r>
          </a:p>
          <a:p>
            <a:pPr lvl="1"/>
            <a:r>
              <a:rPr lang="en-US" dirty="0"/>
              <a:t>FFS: Measurement can or cannot be overwritten by UL/DL from dynamic SFI (flip direction and cancel measurement or cancel measurement report transmission)</a:t>
            </a:r>
          </a:p>
          <a:p>
            <a:pPr lvl="2"/>
            <a:r>
              <a:rPr lang="en-US" dirty="0"/>
              <a:t>To be decided next meeting</a:t>
            </a:r>
          </a:p>
          <a:p>
            <a:r>
              <a:rPr lang="en-US" dirty="0"/>
              <a:t>For the states in dynamic SFI</a:t>
            </a:r>
          </a:p>
          <a:p>
            <a:pPr lvl="1"/>
            <a:r>
              <a:rPr lang="en-US" dirty="0"/>
              <a:t>FFS: UL/DL in dynamic SFI can or cannot be overwritten by UE specific data (flip direction)?</a:t>
            </a:r>
          </a:p>
          <a:p>
            <a:pPr lvl="1"/>
            <a:r>
              <a:rPr lang="en-US" dirty="0"/>
              <a:t>FFS: Unknown in dynamic SFI can be overwritten by UE specific data (change to DL or UL) – Already agreed</a:t>
            </a:r>
          </a:p>
          <a:p>
            <a:r>
              <a:rPr lang="en-US" dirty="0"/>
              <a:t>For the states in UE-specific data</a:t>
            </a:r>
          </a:p>
          <a:p>
            <a:pPr lvl="1"/>
            <a:r>
              <a:rPr lang="en-US" dirty="0"/>
              <a:t>FFS: DL/UL by UE specific data can or cannot be overwritten by dynamic SFI to UL/DL (flip direction)  when dynamic SFI is transmitted later?</a:t>
            </a:r>
          </a:p>
          <a:p>
            <a:pPr lvl="1"/>
            <a:r>
              <a:rPr lang="en-US" dirty="0"/>
              <a:t>FFS: DL/UL by UE specific data can or cannot be overwritten by dynamic SFI to unknown when dynamic SFI is transmitted later?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81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F719E-AC69-4A9E-9353-03BB35DD6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</a:t>
            </a:r>
            <a:r>
              <a:rPr lang="en-US"/>
              <a:t>Point 8: </a:t>
            </a:r>
            <a:r>
              <a:rPr lang="en-US" dirty="0"/>
              <a:t>Semi-static SFI and dynamic SFI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225C3F-1CD5-4A7E-A50D-618E6129E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supports the following operation modes:</a:t>
            </a:r>
          </a:p>
          <a:p>
            <a:pPr lvl="1"/>
            <a:r>
              <a:rPr lang="en-US" dirty="0"/>
              <a:t>Semi-static SFI configuration without dynamic SFI</a:t>
            </a:r>
          </a:p>
          <a:p>
            <a:pPr lvl="1"/>
            <a:r>
              <a:rPr lang="en-US" dirty="0"/>
              <a:t>Dynamic SFI without semi-static SFI configuration</a:t>
            </a:r>
          </a:p>
          <a:p>
            <a:pPr lvl="1"/>
            <a:r>
              <a:rPr lang="en-US" dirty="0"/>
              <a:t>Semi-static SFI configuration with dynamic SFI </a:t>
            </a:r>
          </a:p>
          <a:p>
            <a:pPr lvl="1"/>
            <a:r>
              <a:rPr lang="en-US" dirty="0"/>
              <a:t>No semi-static SFI configuration and no dynamic SFI</a:t>
            </a:r>
          </a:p>
          <a:p>
            <a:pPr lvl="2"/>
            <a:r>
              <a:rPr lang="en-US" dirty="0"/>
              <a:t>All transmission direction via DCI and/or configured periodic DL/UL signals</a:t>
            </a:r>
          </a:p>
          <a:p>
            <a:r>
              <a:rPr lang="en-US" dirty="0"/>
              <a:t>Note this may be implied by previous agreements:</a:t>
            </a:r>
          </a:p>
          <a:p>
            <a:pPr lvl="1"/>
            <a:r>
              <a:rPr lang="en-US" dirty="0"/>
              <a:t>Semi-static DL/UL assignment is configured</a:t>
            </a:r>
          </a:p>
          <a:p>
            <a:pPr lvl="1"/>
            <a:r>
              <a:rPr lang="en-US" dirty="0"/>
              <a:t>A UE is RRC configured to monitor Dynamic SFI</a:t>
            </a:r>
          </a:p>
        </p:txBody>
      </p:sp>
    </p:spTree>
    <p:extLst>
      <p:ext uri="{BB962C8B-B14F-4D97-AF65-F5344CB8AC3E}">
        <p14:creationId xmlns:p14="http://schemas.microsoft.com/office/powerpoint/2010/main" val="404669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B687C5-6823-4ABA-BBE8-E4BE0159D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Discussion Point 9: Can PDCCH monitoring be impacted by dynamic SFI?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7B7334-2EC3-4B5E-8BB4-5AD394838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PDCCH monitoring under different states:</a:t>
            </a:r>
          </a:p>
          <a:p>
            <a:pPr lvl="1"/>
            <a:r>
              <a:rPr lang="en-US" dirty="0"/>
              <a:t>Configured slot based or mini-slot based PDCCH monitoring happens in DL symbols</a:t>
            </a:r>
          </a:p>
          <a:p>
            <a:pPr lvl="1"/>
            <a:r>
              <a:rPr lang="en-US" dirty="0"/>
              <a:t>In symbols in unknown state</a:t>
            </a:r>
          </a:p>
          <a:p>
            <a:pPr lvl="2"/>
            <a:r>
              <a:rPr lang="en-US" dirty="0"/>
              <a:t>FFS: PDCCH monitoring for mini-slot in unknown symbols (if possible at all)?</a:t>
            </a:r>
          </a:p>
          <a:p>
            <a:pPr lvl="2"/>
            <a:r>
              <a:rPr lang="en-US" dirty="0"/>
              <a:t>FFS: PDCCH monitoring for slot in unknown symbols (if possible at all)?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02311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72D5F9-7492-4753-A0DF-5D97A165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r>
              <a:rPr lang="en-US"/>
              <a:t>: Current </a:t>
            </a:r>
            <a:r>
              <a:rPr lang="en-US" dirty="0"/>
              <a:t>WA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7CE66CF-B893-4F40-BB01-D94D913EF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u="sng" dirty="0"/>
              <a:t>Working assumption:</a:t>
            </a:r>
            <a:endParaRPr lang="en-US" dirty="0"/>
          </a:p>
          <a:p>
            <a:pPr lvl="1"/>
            <a:r>
              <a:rPr lang="en-US" dirty="0"/>
              <a:t> ‘Unknown’ resource is ‘flexible’ and can be overridden by at least by DCI indication; ‘Unknown’ is used to achieve the (FFS: exactly/approximately) the same as ‘Reserved’ if not overridden.</a:t>
            </a:r>
          </a:p>
          <a:p>
            <a:pPr lvl="2"/>
            <a:r>
              <a:rPr lang="en-US" dirty="0"/>
              <a:t>‘Unknown’ is </a:t>
            </a:r>
            <a:r>
              <a:rPr lang="en-US" dirty="0" err="1"/>
              <a:t>signalled</a:t>
            </a:r>
            <a:r>
              <a:rPr lang="en-US" dirty="0"/>
              <a:t> at least by SFI in a group-common PDCCH</a:t>
            </a:r>
          </a:p>
          <a:p>
            <a:pPr lvl="2"/>
            <a:r>
              <a:rPr lang="en-US" dirty="0"/>
              <a:t>FFS: Possibility of overridden by some types of RRC (e.g., measurement configuration)</a:t>
            </a:r>
          </a:p>
          <a:p>
            <a:pPr lvl="1"/>
            <a:r>
              <a:rPr lang="en-US" dirty="0"/>
              <a:t>‘Reserved’ resource is ‘not transmit’ and ‘not receive’ but cannot be overridden by DCI/SFI indication.</a:t>
            </a:r>
          </a:p>
          <a:p>
            <a:pPr lvl="2"/>
            <a:r>
              <a:rPr lang="en-US" dirty="0"/>
              <a:t>‘Reserved’ is </a:t>
            </a:r>
            <a:r>
              <a:rPr lang="en-US" dirty="0" err="1"/>
              <a:t>signalled</a:t>
            </a:r>
            <a:r>
              <a:rPr lang="en-US" dirty="0"/>
              <a:t> at least by RRC</a:t>
            </a:r>
          </a:p>
          <a:p>
            <a:pPr lvl="1"/>
            <a:r>
              <a:rPr lang="en-US" dirty="0"/>
              <a:t>FFS: handling of ‘gap’</a:t>
            </a:r>
          </a:p>
          <a:p>
            <a:pPr lvl="1"/>
            <a:r>
              <a:rPr lang="en-GB" dirty="0"/>
              <a:t>For semi-static DL/UL transmission direction,</a:t>
            </a:r>
            <a:r>
              <a:rPr lang="en-US" dirty="0"/>
              <a:t> ‘Unknown’ can be informed as part of the semi-static configuration.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00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7A65D3-FED1-4D25-9A44-F44DE376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Discussing Point 0: WA confirmation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6116FE-BB77-4D8E-9453-8BAF9C5E1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Confirm the WA with the following clarifications</a:t>
            </a:r>
          </a:p>
          <a:p>
            <a:pPr lvl="1"/>
            <a:r>
              <a:rPr lang="en-GB" altLang="zh-CN" dirty="0"/>
              <a:t>During “unknown” indicated by semi-static signalling, if not overwritten, UE </a:t>
            </a:r>
            <a:r>
              <a:rPr lang="en-US" altLang="zh-CN" dirty="0"/>
              <a:t>is not expected to receive</a:t>
            </a:r>
            <a:r>
              <a:rPr lang="en-GB" altLang="zh-CN" dirty="0"/>
              <a:t> (including performing measurement) or transmit</a:t>
            </a:r>
          </a:p>
          <a:p>
            <a:pPr lvl="2"/>
            <a:r>
              <a:rPr lang="en-GB" altLang="zh-CN" dirty="0"/>
              <a:t>FFS: If slot and mini-slot PDCCH monitoring is allowed in unknown</a:t>
            </a:r>
            <a:endParaRPr lang="zh-CN" altLang="zh-CN" dirty="0"/>
          </a:p>
          <a:p>
            <a:pPr lvl="1"/>
            <a:r>
              <a:rPr lang="en-GB" altLang="zh-CN" dirty="0"/>
              <a:t>During “unknown” indicated by dynamic SFI, if not overwritten, UE </a:t>
            </a:r>
            <a:r>
              <a:rPr lang="en-US" altLang="zh-CN" dirty="0"/>
              <a:t>is not expected to receive</a:t>
            </a:r>
            <a:r>
              <a:rPr lang="en-GB" altLang="zh-CN" dirty="0"/>
              <a:t> (including performing measurement) or transmit</a:t>
            </a:r>
          </a:p>
          <a:p>
            <a:pPr lvl="2"/>
            <a:r>
              <a:rPr lang="en-GB" altLang="zh-CN" dirty="0"/>
              <a:t>FFS: If slot and mini-slot PDCCH is allowed in unknown</a:t>
            </a:r>
            <a:endParaRPr lang="zh-CN" altLang="zh-CN" dirty="0"/>
          </a:p>
          <a:p>
            <a:pPr lvl="1"/>
            <a:endParaRPr lang="zh-CN" altLang="zh-CN" dirty="0"/>
          </a:p>
          <a:p>
            <a:r>
              <a:rPr lang="en-US" dirty="0">
                <a:highlight>
                  <a:srgbClr val="FFFF00"/>
                </a:highlight>
              </a:rPr>
              <a:t>May need more offline time. Can address later in the day</a:t>
            </a:r>
          </a:p>
        </p:txBody>
      </p:sp>
    </p:spTree>
    <p:extLst>
      <p:ext uri="{BB962C8B-B14F-4D97-AF65-F5344CB8AC3E}">
        <p14:creationId xmlns:p14="http://schemas.microsoft.com/office/powerpoint/2010/main" val="735114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82C06D-F5E6-4951-9EB2-C82A766B4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 1: Semi-static SFI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2E0DA2-73FF-406A-B2E3-3FEEDB22A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semi-static SFI assignment </a:t>
            </a:r>
          </a:p>
          <a:p>
            <a:pPr lvl="1"/>
            <a:r>
              <a:rPr lang="en-US" dirty="0"/>
              <a:t>Cell-specific RRC configuration + UE-specific RRC configuration</a:t>
            </a:r>
          </a:p>
          <a:p>
            <a:pPr lvl="2"/>
            <a:r>
              <a:rPr lang="en-US" dirty="0" err="1"/>
              <a:t>Eg</a:t>
            </a:r>
            <a:r>
              <a:rPr lang="en-US" dirty="0"/>
              <a:t>. Cell-specific RRC configuration to configure the slots carry </a:t>
            </a:r>
            <a:r>
              <a:rPr lang="en-GB" dirty="0"/>
              <a:t>sync signal, broadcast system information, and PRACH etc</a:t>
            </a:r>
          </a:p>
          <a:p>
            <a:pPr lvl="2"/>
            <a:r>
              <a:rPr lang="en-GB" dirty="0"/>
              <a:t>UE-specific RRC configuration overwrites Cell-specific RRC configuration if there is contradiction</a:t>
            </a:r>
          </a:p>
          <a:p>
            <a:pPr lvl="2"/>
            <a:endParaRPr lang="en-GB" dirty="0"/>
          </a:p>
          <a:p>
            <a:r>
              <a:rPr lang="en-GB" dirty="0"/>
              <a:t>Note: Semi-static SFI mentioned here includes previously discussed</a:t>
            </a:r>
          </a:p>
          <a:p>
            <a:pPr lvl="1"/>
            <a:r>
              <a:rPr lang="en-GB" dirty="0"/>
              <a:t>“Semi-static DL/UL assignment” previously agreed with DL/UL/unknown state</a:t>
            </a:r>
            <a:endParaRPr lang="en-US" dirty="0"/>
          </a:p>
          <a:p>
            <a:pPr lvl="1"/>
            <a:r>
              <a:rPr lang="en-US" dirty="0"/>
              <a:t>Semi-static reserved resource set configuration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15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5CF71B-5747-45BB-AACC-30055EA98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 2: Dynamic SFI content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9C6F61-8CBC-4556-AFD0-8FCF7B471F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Dynamic SFI content definition</a:t>
            </a:r>
          </a:p>
          <a:p>
            <a:pPr lvl="1"/>
            <a:r>
              <a:rPr lang="en-US" dirty="0"/>
              <a:t>For slot based SFI (SFI indicates the slot format of the corresponding slot):</a:t>
            </a:r>
          </a:p>
          <a:p>
            <a:pPr lvl="2"/>
            <a:r>
              <a:rPr lang="en-US" dirty="0"/>
              <a:t>The SFI carries an index to a pre-configured table</a:t>
            </a:r>
          </a:p>
          <a:p>
            <a:pPr lvl="3"/>
            <a:r>
              <a:rPr lang="en-US" dirty="0"/>
              <a:t>The table is UE-specific RRC configured</a:t>
            </a:r>
          </a:p>
          <a:p>
            <a:pPr lvl="3"/>
            <a:r>
              <a:rPr lang="en-US" dirty="0"/>
              <a:t>The entries of the table can be picked from a bigger table in a spec (</a:t>
            </a:r>
            <a:r>
              <a:rPr lang="en-US" dirty="0" err="1"/>
              <a:t>gNB</a:t>
            </a:r>
            <a:r>
              <a:rPr lang="en-US" dirty="0"/>
              <a:t> chooses the slot formats it will support)</a:t>
            </a:r>
          </a:p>
          <a:p>
            <a:pPr lvl="4"/>
            <a:r>
              <a:rPr lang="en-US" dirty="0"/>
              <a:t>New features can be introduced by adding entries to the big table in the spec</a:t>
            </a:r>
          </a:p>
          <a:p>
            <a:pPr lvl="2"/>
            <a:r>
              <a:rPr lang="en-US" dirty="0"/>
              <a:t>FFS how to define entries in the table</a:t>
            </a:r>
          </a:p>
          <a:p>
            <a:pPr lvl="1"/>
            <a:r>
              <a:rPr lang="en-US" dirty="0"/>
              <a:t>FFS: How to define the content for multi-slot SFI (SFI indicates the slot format of more than one corresponding slots)</a:t>
            </a:r>
          </a:p>
        </p:txBody>
      </p:sp>
    </p:spTree>
    <p:extLst>
      <p:ext uri="{BB962C8B-B14F-4D97-AF65-F5344CB8AC3E}">
        <p14:creationId xmlns:p14="http://schemas.microsoft.com/office/powerpoint/2010/main" val="1763320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549BE5-2792-4E43-8C2B-CA37E4185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 3: GC-PDCCH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02686E-DA18-472F-B636-4C08A007B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566" y="1825625"/>
            <a:ext cx="10515600" cy="496579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GC-PDCCH for dynamic SFI monitoring</a:t>
            </a:r>
          </a:p>
          <a:p>
            <a:pPr lvl="1"/>
            <a:r>
              <a:rPr lang="en-US" dirty="0"/>
              <a:t>Without CA: UE can be configured to monitor at most one GC-PDCCH carrying dynamic SFI in its active BWP</a:t>
            </a:r>
          </a:p>
          <a:p>
            <a:pPr lvl="2"/>
            <a:r>
              <a:rPr lang="en-US" dirty="0"/>
              <a:t>The coreset is located in the first 1/2/3 symbols in a slot</a:t>
            </a:r>
          </a:p>
          <a:p>
            <a:pPr lvl="2"/>
            <a:r>
              <a:rPr lang="en-US" dirty="0"/>
              <a:t>Option 1: The GC-PDCCH is located in a fixed location with a fixed aggregation level in a (G)CSS in the coreset shared with other DCIs</a:t>
            </a:r>
          </a:p>
          <a:p>
            <a:pPr lvl="2"/>
            <a:r>
              <a:rPr lang="en-US" dirty="0"/>
              <a:t>Option 2: The GC-PDCCH is in a dedicated search space with a single decoding candidate within the configured coreset</a:t>
            </a:r>
          </a:p>
          <a:p>
            <a:pPr lvl="2"/>
            <a:r>
              <a:rPr lang="en-US" dirty="0"/>
              <a:t>Option 3: Treated as normal search space</a:t>
            </a:r>
          </a:p>
          <a:p>
            <a:pPr lvl="2"/>
            <a:r>
              <a:rPr lang="en-US" strike="sngStrike" dirty="0"/>
              <a:t>FFS: Across BWPs when multiple active BWPs are supported</a:t>
            </a:r>
          </a:p>
          <a:p>
            <a:pPr lvl="1"/>
            <a:r>
              <a:rPr lang="en-US" dirty="0"/>
              <a:t>For CA: For each CC, UE can be configured to monitor a GC-PDCCH</a:t>
            </a:r>
          </a:p>
          <a:p>
            <a:pPr lvl="2"/>
            <a:r>
              <a:rPr lang="en-US" dirty="0"/>
              <a:t>Option 1: The GC-PDCCH for CC X is not necessarily in CC X</a:t>
            </a:r>
          </a:p>
          <a:p>
            <a:pPr lvl="3"/>
            <a:r>
              <a:rPr lang="en-US" dirty="0"/>
              <a:t>Option 1-1: The same SFI can be applicable to more than one CC</a:t>
            </a:r>
          </a:p>
          <a:p>
            <a:pPr lvl="3"/>
            <a:r>
              <a:rPr lang="en-US" dirty="0"/>
              <a:t>Option 1-2: Different SFI fields in one GC-PDCCH can be applied to different CCs</a:t>
            </a:r>
          </a:p>
          <a:p>
            <a:pPr lvl="3"/>
            <a:r>
              <a:rPr lang="en-US" dirty="0"/>
              <a:t>Option 1-3: Different SFI fields in different GC-PDCCH can be applied to different CCs</a:t>
            </a:r>
          </a:p>
          <a:p>
            <a:pPr lvl="2"/>
            <a:r>
              <a:rPr lang="en-US" dirty="0"/>
              <a:t>Option 2: The GC-PDCCH for CC X is always located in CC X</a:t>
            </a:r>
          </a:p>
          <a:p>
            <a:pPr lvl="2"/>
            <a:r>
              <a:rPr lang="en-US" dirty="0"/>
              <a:t>FFS: Cross numerology GC-PDCCH monitoring</a:t>
            </a:r>
          </a:p>
          <a:p>
            <a:pPr lvl="1"/>
            <a:r>
              <a:rPr lang="en-US" dirty="0"/>
              <a:t>FFS: The timing relationship between monitored GC-PDCCH carrying SFI and the slot(s) the SFI applies for both slot SFI case and multi-slot SFI case</a:t>
            </a:r>
          </a:p>
        </p:txBody>
      </p:sp>
    </p:spTree>
    <p:extLst>
      <p:ext uri="{BB962C8B-B14F-4D97-AF65-F5344CB8AC3E}">
        <p14:creationId xmlns:p14="http://schemas.microsoft.com/office/powerpoint/2010/main" val="1039543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EFB439-BB01-42CA-8817-C615581B4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Discussion point 4: Payload size and coding scheme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E668CA-72AD-4480-87E3-7B8C6F53A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Payload size and coding scheme</a:t>
            </a:r>
          </a:p>
          <a:p>
            <a:pPr lvl="1"/>
            <a:r>
              <a:rPr lang="en-US" strike="sngStrike" dirty="0"/>
              <a:t>Option 1: Always add CRC and use Polar code like a normal PDCCH</a:t>
            </a:r>
          </a:p>
          <a:p>
            <a:pPr lvl="1"/>
            <a:r>
              <a:rPr lang="en-US" dirty="0"/>
              <a:t>Option 2: Configurable payload size and CRC or coding scheme depends on the configured payload size</a:t>
            </a:r>
          </a:p>
          <a:p>
            <a:pPr lvl="2"/>
            <a:r>
              <a:rPr lang="en-US" dirty="0"/>
              <a:t>If payload size is small (&lt;= 11 bits), no CRC, using RM</a:t>
            </a:r>
          </a:p>
          <a:p>
            <a:pPr lvl="2"/>
            <a:r>
              <a:rPr lang="en-US" dirty="0"/>
              <a:t>If payload size is larger (&gt;11 bits), add CRC, using Polar</a:t>
            </a:r>
          </a:p>
          <a:p>
            <a:pPr lvl="3"/>
            <a:r>
              <a:rPr lang="en-US" dirty="0"/>
              <a:t>How long the CRC should be?</a:t>
            </a:r>
          </a:p>
          <a:p>
            <a:pPr lvl="2"/>
            <a:r>
              <a:rPr lang="en-US" dirty="0"/>
              <a:t>Note the gNB can zero pad or combine with other fields to reach a gNB selected payload size</a:t>
            </a:r>
          </a:p>
        </p:txBody>
      </p:sp>
    </p:spTree>
    <p:extLst>
      <p:ext uri="{BB962C8B-B14F-4D97-AF65-F5344CB8AC3E}">
        <p14:creationId xmlns:p14="http://schemas.microsoft.com/office/powerpoint/2010/main" val="3927755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219D65-D14D-40F7-B6B7-510CB931B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Discussion Point 5: UE behavior when a configured GC-PDCCH is not detected (erasure)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DC6C1A-057C-4212-BA24-2B0EA901C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UE behavior when a configured GC-PDCCH carrying dynamic SFI is not detected (erasure event)</a:t>
            </a:r>
          </a:p>
          <a:p>
            <a:pPr lvl="1"/>
            <a:r>
              <a:rPr lang="en-US" dirty="0"/>
              <a:t>Option 1: Treat this erasure as if the dynamic SFI is not transmitted</a:t>
            </a:r>
          </a:p>
          <a:p>
            <a:pPr lvl="2"/>
            <a:r>
              <a:rPr lang="en-US" dirty="0"/>
              <a:t>Note: Follow other configuration including semi-static configured SFI and DCI</a:t>
            </a:r>
          </a:p>
          <a:p>
            <a:pPr lvl="2"/>
            <a:r>
              <a:rPr lang="en-US" dirty="0"/>
              <a:t>If there is no semi-static configure SFI or DCI</a:t>
            </a:r>
          </a:p>
          <a:p>
            <a:pPr lvl="3"/>
            <a:r>
              <a:rPr lang="en-US" dirty="0"/>
              <a:t>Option 1-1: Performing configured coreset monitoring in the symbols covered by the potentially missing SFI</a:t>
            </a:r>
          </a:p>
          <a:p>
            <a:pPr lvl="3"/>
            <a:r>
              <a:rPr lang="en-US" dirty="0"/>
              <a:t>Option 1-2: Do not perform configured coreset monitoring in the symbols covered by the potentially missing SFI</a:t>
            </a:r>
          </a:p>
          <a:p>
            <a:pPr lvl="1"/>
            <a:r>
              <a:rPr lang="en-US" dirty="0"/>
              <a:t>Option 2: Treat this erasure as a dynamic SFI miss detection</a:t>
            </a:r>
          </a:p>
          <a:p>
            <a:pPr lvl="2"/>
            <a:r>
              <a:rPr lang="en-US" dirty="0"/>
              <a:t>Unless there is semi-static SFI configuration and the semi-static signaling indicates the symbols as DL/UL/reserved</a:t>
            </a:r>
          </a:p>
          <a:p>
            <a:pPr lvl="3"/>
            <a:r>
              <a:rPr lang="en-US" dirty="0"/>
              <a:t>Option 2-1: Performing configured coreset monitoring in the symbols covered by the potentially missing SFI</a:t>
            </a:r>
          </a:p>
          <a:p>
            <a:pPr lvl="3"/>
            <a:r>
              <a:rPr lang="en-US" dirty="0"/>
              <a:t>Option 2-2: Do not perform configured coreset monitoring in the symbols covered by the potentially missing SFI</a:t>
            </a:r>
          </a:p>
          <a:p>
            <a:pPr lvl="2"/>
            <a:r>
              <a:rPr lang="en-US" dirty="0"/>
              <a:t>Otherwise, follow other configuration including semi-static configured SFI and DCI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135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EFB439-BB01-42CA-8817-C615581B4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Discussion point 6: Do we need additional “reserved” state in dynamic SFI?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E668CA-72AD-4480-87E3-7B8C6F53AE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 need to introduce a “reserved” state in the dynamic SFI, in addition to the current agreed DL, UL, and “unknown” states</a:t>
            </a:r>
          </a:p>
          <a:p>
            <a:pPr lvl="1"/>
            <a:r>
              <a:rPr lang="en-US" dirty="0"/>
              <a:t>Option 1: No, and treat “unknown” as reserved if not overwritten by DCI</a:t>
            </a:r>
          </a:p>
          <a:p>
            <a:pPr lvl="2"/>
            <a:r>
              <a:rPr lang="en-US" dirty="0"/>
              <a:t>Majority view</a:t>
            </a:r>
          </a:p>
          <a:p>
            <a:pPr lvl="1"/>
            <a:r>
              <a:rPr lang="en-US" dirty="0"/>
              <a:t>Option 2: Yes, add another “reserved” state</a:t>
            </a:r>
          </a:p>
          <a:p>
            <a:pPr lvl="2"/>
            <a:r>
              <a:rPr lang="en-US" dirty="0"/>
              <a:t>The behavior will be “reserved” overwrites DL/UL from DCI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291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</TotalTime>
  <Words>1635</Words>
  <Application>Microsoft Office PowerPoint</Application>
  <PresentationFormat>Widescreen</PresentationFormat>
  <Paragraphs>133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等线</vt:lpstr>
      <vt:lpstr>游ゴシック</vt:lpstr>
      <vt:lpstr>Office Theme</vt:lpstr>
      <vt:lpstr>Offline discussion on GC-PDCCH for SFI </vt:lpstr>
      <vt:lpstr>Background: Current WA</vt:lpstr>
      <vt:lpstr>Discussing Point 0: WA confirmation</vt:lpstr>
      <vt:lpstr>Discussion Point 1: Semi-static SFI Assignment</vt:lpstr>
      <vt:lpstr>Discussion Point 2: Dynamic SFI content definition</vt:lpstr>
      <vt:lpstr>Discussion Point 3: GC-PDCCH monitoring</vt:lpstr>
      <vt:lpstr>Discussion point 4: Payload size and coding scheme</vt:lpstr>
      <vt:lpstr>Discussion Point 5: UE behavior when a configured GC-PDCCH is not detected (erasure)</vt:lpstr>
      <vt:lpstr>Discussion point 6: Do we need additional “reserved” state in dynamic SFI?</vt:lpstr>
      <vt:lpstr>Discussion point 7: Overwriting rules </vt:lpstr>
      <vt:lpstr>PowerPoint Presentation</vt:lpstr>
      <vt:lpstr>Discussion Point 8: Semi-static SFI and dynamic SFI</vt:lpstr>
      <vt:lpstr>Discussion Point 9: Can PDCCH monitoring be impacted by dynamic SFI?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GC-PDCCH offline discussion</dc:title>
  <dc:creator>Jing Sun</dc:creator>
  <cp:lastModifiedBy>PM: CR0044</cp:lastModifiedBy>
  <cp:revision>66</cp:revision>
  <dcterms:created xsi:type="dcterms:W3CDTF">2017-09-18T09:19:27Z</dcterms:created>
  <dcterms:modified xsi:type="dcterms:W3CDTF">2017-09-20T23:44:40Z</dcterms:modified>
</cp:coreProperties>
</file>