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60" r:id="rId3"/>
    <p:sldId id="259" r:id="rId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9260" autoAdjust="0"/>
  </p:normalViewPr>
  <p:slideViewPr>
    <p:cSldViewPr snapToGrid="0">
      <p:cViewPr varScale="1">
        <p:scale>
          <a:sx n="90" d="100"/>
          <a:sy n="90" d="100"/>
        </p:scale>
        <p:origin x="370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2ED88F8-3BE8-4A15-BB6F-EEB7FFEB720E}" type="datetimeFigureOut">
              <a:rPr lang="zh-CN" altLang="en-US" smtClean="0"/>
              <a:t>2017/9/21</a:t>
            </a:fld>
            <a:endParaRPr lang="zh-CN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F365F1-9457-4F4C-A0E2-EF87BBE8A9C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20033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F365F1-9457-4F4C-A0E2-EF87BBE8A9CC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643380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F365F1-9457-4F4C-A0E2-EF87BBE8A9CC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49676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D24F79-C58E-44B5-A480-AE671A78A47F}" type="datetimeFigureOut">
              <a:rPr lang="zh-CN" altLang="en-US" smtClean="0"/>
              <a:t>2017/9/21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C4AC0E-B327-411A-8150-156764CCE5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01905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D24F79-C58E-44B5-A480-AE671A78A47F}" type="datetimeFigureOut">
              <a:rPr lang="zh-CN" altLang="en-US" smtClean="0"/>
              <a:t>2017/9/21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C4AC0E-B327-411A-8150-156764CCE5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90342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D24F79-C58E-44B5-A480-AE671A78A47F}" type="datetimeFigureOut">
              <a:rPr lang="zh-CN" altLang="en-US" smtClean="0"/>
              <a:t>2017/9/21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C4AC0E-B327-411A-8150-156764CCE5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33174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D24F79-C58E-44B5-A480-AE671A78A47F}" type="datetimeFigureOut">
              <a:rPr lang="zh-CN" altLang="en-US" smtClean="0"/>
              <a:t>2017/9/21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C4AC0E-B327-411A-8150-156764CCE5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3951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D24F79-C58E-44B5-A480-AE671A78A47F}" type="datetimeFigureOut">
              <a:rPr lang="zh-CN" altLang="en-US" smtClean="0"/>
              <a:t>2017/9/21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C4AC0E-B327-411A-8150-156764CCE5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68400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D24F79-C58E-44B5-A480-AE671A78A47F}" type="datetimeFigureOut">
              <a:rPr lang="zh-CN" altLang="en-US" smtClean="0"/>
              <a:t>2017/9/21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C4AC0E-B327-411A-8150-156764CCE5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7880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D24F79-C58E-44B5-A480-AE671A78A47F}" type="datetimeFigureOut">
              <a:rPr lang="zh-CN" altLang="en-US" smtClean="0"/>
              <a:t>2017/9/21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C4AC0E-B327-411A-8150-156764CCE5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08983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D24F79-C58E-44B5-A480-AE671A78A47F}" type="datetimeFigureOut">
              <a:rPr lang="zh-CN" altLang="en-US" smtClean="0"/>
              <a:t>2017/9/21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C4AC0E-B327-411A-8150-156764CCE5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61264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D24F79-C58E-44B5-A480-AE671A78A47F}" type="datetimeFigureOut">
              <a:rPr lang="zh-CN" altLang="en-US" smtClean="0"/>
              <a:t>2017/9/21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C4AC0E-B327-411A-8150-156764CCE5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87205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D24F79-C58E-44B5-A480-AE671A78A47F}" type="datetimeFigureOut">
              <a:rPr lang="zh-CN" altLang="en-US" smtClean="0"/>
              <a:t>2017/9/21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C4AC0E-B327-411A-8150-156764CCE5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7256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D24F79-C58E-44B5-A480-AE671A78A47F}" type="datetimeFigureOut">
              <a:rPr lang="zh-CN" altLang="en-US" smtClean="0"/>
              <a:t>2017/9/21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C4AC0E-B327-411A-8150-156764CCE5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14187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D24F79-C58E-44B5-A480-AE671A78A47F}" type="datetimeFigureOut">
              <a:rPr lang="zh-CN" altLang="en-US" smtClean="0"/>
              <a:t>2017/9/21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C4AC0E-B327-411A-8150-156764CCE5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88664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2226332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en-US" altLang="zh-CN" dirty="0">
                <a:solidFill>
                  <a:schemeClr val="tx1"/>
                </a:solidFill>
                <a:ea typeface="宋体" pitchFamily="2" charset="-122"/>
              </a:rPr>
              <a:t>Way Forward on </a:t>
            </a:r>
            <a:r>
              <a:rPr lang="en-US" altLang="zh-CN" dirty="0" smtClean="0">
                <a:solidFill>
                  <a:schemeClr val="tx1"/>
                </a:solidFill>
                <a:ea typeface="宋体" pitchFamily="2" charset="-122"/>
              </a:rPr>
              <a:t>Beam Failure Recovery Request Transmission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5230115"/>
            <a:ext cx="9144000" cy="880754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Intel, ZTE, </a:t>
            </a:r>
            <a:r>
              <a:rPr lang="en-US" altLang="zh-CN" dirty="0" err="1" smtClean="0"/>
              <a:t>Sanechips</a:t>
            </a:r>
            <a:r>
              <a:rPr lang="en-US" altLang="zh-CN" dirty="0" smtClean="0"/>
              <a:t>, </a:t>
            </a:r>
            <a:r>
              <a:rPr lang="en-US" altLang="zh-CN" dirty="0" err="1" smtClean="0"/>
              <a:t>Oppo</a:t>
            </a:r>
            <a:r>
              <a:rPr lang="en-US" altLang="zh-CN" dirty="0" smtClean="0"/>
              <a:t>, vivo</a:t>
            </a:r>
            <a:endParaRPr lang="zh-CN" altLang="en-US" dirty="0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367990" y="228600"/>
            <a:ext cx="11485756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000" b="1" dirty="0">
                <a:solidFill>
                  <a:srgbClr val="000000"/>
                </a:solidFill>
                <a:latin typeface="Arial" charset="0"/>
                <a:ea typeface="宋体" pitchFamily="2" charset="-122"/>
              </a:rPr>
              <a:t>3GPP TSG RAN WG1 </a:t>
            </a:r>
            <a:r>
              <a:rPr lang="en-US" altLang="zh-CN" sz="2000" b="1" dirty="0" smtClean="0">
                <a:solidFill>
                  <a:srgbClr val="000000"/>
                </a:solidFill>
                <a:latin typeface="Arial" charset="0"/>
                <a:ea typeface="宋体" pitchFamily="2" charset="-122"/>
              </a:rPr>
              <a:t>NR Ad-Hoc #3                                                                              </a:t>
            </a:r>
            <a:r>
              <a:rPr lang="sv-SE" altLang="zh-CN" sz="2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宋体" charset="-122"/>
              </a:rPr>
              <a:t>R1-1716881</a:t>
            </a:r>
            <a:endParaRPr lang="en-US" altLang="zh-CN" sz="2000" b="1" dirty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宋体" pitchFamily="2" charset="-122"/>
            </a:endParaRPr>
          </a:p>
          <a:p>
            <a:pPr eaLnBrk="0" fontAlgn="base" hangingPunct="0">
              <a:spcBef>
                <a:spcPct val="20000"/>
              </a:spcBef>
              <a:spcAft>
                <a:spcPct val="0"/>
              </a:spcAft>
              <a:defRPr/>
            </a:pPr>
            <a:r>
              <a:rPr lang="en-GB" altLang="zh-CN" sz="2000" b="1" dirty="0" smtClean="0">
                <a:solidFill>
                  <a:srgbClr val="000000"/>
                </a:solidFill>
                <a:latin typeface="Arial" charset="0"/>
                <a:ea typeface="宋体" pitchFamily="2" charset="-122"/>
              </a:rPr>
              <a:t>Nagoya, Japan, 18</a:t>
            </a:r>
            <a:r>
              <a:rPr lang="en-GB" altLang="zh-CN" sz="2000" b="1" baseline="30000" dirty="0" smtClean="0">
                <a:solidFill>
                  <a:srgbClr val="000000"/>
                </a:solidFill>
                <a:latin typeface="Arial" charset="0"/>
                <a:ea typeface="宋体" pitchFamily="2" charset="-122"/>
              </a:rPr>
              <a:t>th</a:t>
            </a:r>
            <a:r>
              <a:rPr lang="en-GB" altLang="zh-CN" sz="2000" b="1" dirty="0" smtClean="0">
                <a:solidFill>
                  <a:srgbClr val="000000"/>
                </a:solidFill>
                <a:latin typeface="Arial" charset="0"/>
                <a:ea typeface="宋体" pitchFamily="2" charset="-122"/>
              </a:rPr>
              <a:t> – 21</a:t>
            </a:r>
            <a:r>
              <a:rPr lang="en-GB" altLang="zh-CN" sz="2000" b="1" baseline="30000" dirty="0" smtClean="0">
                <a:solidFill>
                  <a:srgbClr val="000000"/>
                </a:solidFill>
                <a:latin typeface="Arial" charset="0"/>
                <a:ea typeface="宋体" pitchFamily="2" charset="-122"/>
              </a:rPr>
              <a:t>th</a:t>
            </a:r>
            <a:r>
              <a:rPr lang="en-GB" altLang="zh-CN" sz="2000" b="1" dirty="0" smtClean="0">
                <a:solidFill>
                  <a:srgbClr val="000000"/>
                </a:solidFill>
                <a:latin typeface="Arial" charset="0"/>
                <a:ea typeface="宋体" pitchFamily="2" charset="-122"/>
              </a:rPr>
              <a:t> Sept, 2017</a:t>
            </a:r>
            <a:endParaRPr lang="en-US" altLang="zh-CN" sz="2000" b="1" dirty="0">
              <a:solidFill>
                <a:srgbClr val="000000"/>
              </a:solidFill>
              <a:latin typeface="Arial" charset="0"/>
              <a:ea typeface="宋体" pitchFamily="2" charset="-122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000" b="1" dirty="0">
              <a:solidFill>
                <a:srgbClr val="000000"/>
              </a:solidFill>
              <a:latin typeface="Arial" charset="0"/>
              <a:ea typeface="宋体" pitchFamily="2" charset="-122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x-none" sz="2000" b="1" dirty="0">
                <a:solidFill>
                  <a:srgbClr val="000000"/>
                </a:solidFill>
                <a:ea typeface="宋体" pitchFamily="2" charset="-122"/>
              </a:rPr>
              <a:t>Agenda Item:	</a:t>
            </a:r>
            <a:r>
              <a:rPr lang="en-US" sz="2000" b="1" dirty="0" smtClean="0">
                <a:solidFill>
                  <a:srgbClr val="000000"/>
                </a:solidFill>
                <a:ea typeface="宋体" pitchFamily="2" charset="-122"/>
              </a:rPr>
              <a:t>6.2.2.4</a:t>
            </a:r>
            <a:endParaRPr lang="en-US" altLang="ko-KR" sz="2000" b="1" dirty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790309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 smtClean="0"/>
              <a:t>In the RAN1 #89 meeting, the following agreements have been achieved on beam failure recovery request transmission</a:t>
            </a:r>
          </a:p>
          <a:p>
            <a:pPr lvl="1"/>
            <a:r>
              <a:rPr lang="en-US" i="1" dirty="0" smtClean="0"/>
              <a:t>Support </a:t>
            </a:r>
            <a:r>
              <a:rPr lang="en-US" i="1" dirty="0"/>
              <a:t>the following channel(s) for beam failure recovery request transmission:</a:t>
            </a:r>
          </a:p>
          <a:p>
            <a:pPr lvl="2"/>
            <a:r>
              <a:rPr lang="en-US" i="1" dirty="0"/>
              <a:t>Non-contention based channel based on PRACH, which uses a resource orthogonal to resources of other PRACH transmissions, at least for the FDM case</a:t>
            </a:r>
          </a:p>
          <a:p>
            <a:pPr lvl="3"/>
            <a:r>
              <a:rPr lang="en-US" i="1" dirty="0"/>
              <a:t>FFS other ways of achieving orthogonality, e.g., CDM/TDM with other PRACH resources</a:t>
            </a:r>
          </a:p>
          <a:p>
            <a:pPr lvl="3"/>
            <a:r>
              <a:rPr lang="en-US" i="1" dirty="0"/>
              <a:t>FFS whether or not have different sequence and/or format than those of PRACH for other purposes </a:t>
            </a:r>
          </a:p>
          <a:p>
            <a:pPr lvl="3"/>
            <a:r>
              <a:rPr lang="en-US" i="1" dirty="0"/>
              <a:t>Note: this does not prevent PRACH design optimization attempt for beam failure recovery request transmission from other agenda item </a:t>
            </a:r>
          </a:p>
          <a:p>
            <a:pPr lvl="3"/>
            <a:r>
              <a:rPr lang="en-US" i="1" dirty="0"/>
              <a:t>FFS: Retransmission behavior on this PRACH  resource is similar to regular RACH procedure</a:t>
            </a:r>
          </a:p>
          <a:p>
            <a:pPr lvl="2"/>
            <a:r>
              <a:rPr lang="en-US" i="1" dirty="0"/>
              <a:t>Support using PUCCH for beam failure recovery request transmission</a:t>
            </a:r>
          </a:p>
          <a:p>
            <a:pPr lvl="3"/>
            <a:r>
              <a:rPr lang="en-US" i="1" dirty="0"/>
              <a:t>FFS whether PUCCH is with beam sweeping or not</a:t>
            </a:r>
          </a:p>
          <a:p>
            <a:pPr lvl="3"/>
            <a:r>
              <a:rPr lang="en-US" i="1" dirty="0"/>
              <a:t>Note: this may or may not impact PUCCH design</a:t>
            </a:r>
          </a:p>
          <a:p>
            <a:pPr lvl="2"/>
            <a:r>
              <a:rPr lang="en-US" i="1" dirty="0"/>
              <a:t>FFS Contention-based PRACH resources as supplement to contention-free beam failure recovery resources</a:t>
            </a:r>
          </a:p>
          <a:p>
            <a:pPr lvl="3"/>
            <a:r>
              <a:rPr lang="en-US" i="1" dirty="0"/>
              <a:t>From traditional RACH resource pool</a:t>
            </a:r>
          </a:p>
          <a:p>
            <a:pPr lvl="3"/>
            <a:r>
              <a:rPr lang="en-US" i="1" dirty="0"/>
              <a:t>4-step RACH procedure is used</a:t>
            </a:r>
          </a:p>
          <a:p>
            <a:pPr lvl="3"/>
            <a:r>
              <a:rPr lang="en-US" i="1" dirty="0"/>
              <a:t>Note: contention-based PRACH resources is used e.g., if a new candidate beam does not have resources for contention-free PRACH-like transmission </a:t>
            </a:r>
          </a:p>
          <a:p>
            <a:pPr lvl="2"/>
            <a:r>
              <a:rPr lang="en-US" i="1" dirty="0"/>
              <a:t>FFS whether a UE is semi-statically configured to use one of them or both, if both, whether or not support dynamic selection of one of the channel(s) by a UE if the UE is configured with both </a:t>
            </a:r>
            <a:endParaRPr lang="en-US" sz="1100" i="1" dirty="0"/>
          </a:p>
        </p:txBody>
      </p:sp>
    </p:spTree>
    <p:extLst>
      <p:ext uri="{BB962C8B-B14F-4D97-AF65-F5344CB8AC3E}">
        <p14:creationId xmlns:p14="http://schemas.microsoft.com/office/powerpoint/2010/main" val="17806976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For beam failure recovery request transmission over PUCCH, the information identifying new </a:t>
            </a:r>
            <a:r>
              <a:rPr lang="en-US" dirty="0" err="1"/>
              <a:t>gNB</a:t>
            </a:r>
            <a:r>
              <a:rPr lang="en-US" dirty="0"/>
              <a:t> </a:t>
            </a:r>
            <a:r>
              <a:rPr lang="en-US" dirty="0" err="1"/>
              <a:t>Tx</a:t>
            </a:r>
            <a:r>
              <a:rPr lang="en-US" dirty="0"/>
              <a:t> </a:t>
            </a:r>
            <a:r>
              <a:rPr lang="en-US" dirty="0" smtClean="0"/>
              <a:t>beam(s) should be conveyed</a:t>
            </a:r>
          </a:p>
          <a:p>
            <a:pPr lvl="1"/>
            <a:r>
              <a:rPr lang="en-US" dirty="0" smtClean="0"/>
              <a:t>FFS: details of the information, e.g., CRI, SS block index</a:t>
            </a:r>
          </a:p>
        </p:txBody>
      </p:sp>
    </p:spTree>
    <p:extLst>
      <p:ext uri="{BB962C8B-B14F-4D97-AF65-F5344CB8AC3E}">
        <p14:creationId xmlns:p14="http://schemas.microsoft.com/office/powerpoint/2010/main" val="25816236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2586</TotalTime>
  <Words>309</Words>
  <Application>Microsoft Office PowerPoint</Application>
  <PresentationFormat>Widescreen</PresentationFormat>
  <Paragraphs>27</Paragraphs>
  <Slides>3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宋体</vt:lpstr>
      <vt:lpstr>等线</vt:lpstr>
      <vt:lpstr>等线 Light</vt:lpstr>
      <vt:lpstr>Arial</vt:lpstr>
      <vt:lpstr>Calibri</vt:lpstr>
      <vt:lpstr>Office 主题​​</vt:lpstr>
      <vt:lpstr>Way Forward on Beam Failure Recovery Request Transmission</vt:lpstr>
      <vt:lpstr>Background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CSI-RS Design and Configuration for RRM measurement</dc:title>
  <dc:creator>liul</dc:creator>
  <cp:keywords>CTPClassification=CTP_PUBLIC:VisualMarkings=</cp:keywords>
  <cp:lastModifiedBy>Wang, Guotong</cp:lastModifiedBy>
  <cp:revision>159</cp:revision>
  <dcterms:created xsi:type="dcterms:W3CDTF">2017-04-03T05:00:24Z</dcterms:created>
  <dcterms:modified xsi:type="dcterms:W3CDTF">2017-09-21T01:31:28Z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be5bb317-0caa-4518-b813-94e9fc190cc7</vt:lpwstr>
  </property>
  <property fmtid="{D5CDD505-2E9C-101B-9397-08002B2CF9AE}" pid="3" name="CTP_TimeStamp">
    <vt:lpwstr>2017-04-07 07:39:42Z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