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3" r:id="rId5"/>
    <p:sldId id="262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47D09F2-F0F8-4BDD-908B-945C25CE2F48}">
          <p14:sldIdLst>
            <p14:sldId id="256"/>
            <p14:sldId id="257"/>
            <p14:sldId id="264"/>
            <p14:sldId id="263"/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7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525AF-3724-468A-B11E-53A074BB06F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DA9C-D20A-43FD-8090-654EEDDC6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944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525AF-3724-468A-B11E-53A074BB06F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DA9C-D20A-43FD-8090-654EEDDC6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22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525AF-3724-468A-B11E-53A074BB06F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DA9C-D20A-43FD-8090-654EEDDC6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295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525AF-3724-468A-B11E-53A074BB06F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DA9C-D20A-43FD-8090-654EEDDC6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226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525AF-3724-468A-B11E-53A074BB06F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DA9C-D20A-43FD-8090-654EEDDC6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42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525AF-3724-468A-B11E-53A074BB06F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DA9C-D20A-43FD-8090-654EEDDC6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784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525AF-3724-468A-B11E-53A074BB06F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DA9C-D20A-43FD-8090-654EEDDC6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494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525AF-3724-468A-B11E-53A074BB06F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DA9C-D20A-43FD-8090-654EEDDC6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551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525AF-3724-468A-B11E-53A074BB06F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DA9C-D20A-43FD-8090-654EEDDC6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322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525AF-3724-468A-B11E-53A074BB06F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DA9C-D20A-43FD-8090-654EEDDC6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198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525AF-3724-468A-B11E-53A074BB06F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DA9C-D20A-43FD-8090-654EEDDC6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347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525AF-3724-468A-B11E-53A074BB06F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ADA9C-D20A-43FD-8090-654EEDDC6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526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5280" y="1768476"/>
            <a:ext cx="9144000" cy="2387600"/>
          </a:xfrm>
        </p:spPr>
        <p:txBody>
          <a:bodyPr/>
          <a:lstStyle/>
          <a:p>
            <a:r>
              <a:rPr lang="en-US" altLang="zh-CN" dirty="0"/>
              <a:t>WF on relationship between RLF and beam recovery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5280" y="4248151"/>
            <a:ext cx="9144000" cy="1655762"/>
          </a:xfrm>
        </p:spPr>
        <p:txBody>
          <a:bodyPr/>
          <a:lstStyle/>
          <a:p>
            <a:r>
              <a:rPr lang="en-US" altLang="zh-CN" dirty="0"/>
              <a:t>NTT DOCOMO, CHTTL, Ericsson, </a:t>
            </a:r>
            <a:r>
              <a:rPr lang="en-US" altLang="zh-CN" dirty="0" err="1"/>
              <a:t>InterDigital</a:t>
            </a:r>
            <a:r>
              <a:rPr lang="en-US" altLang="zh-CN" dirty="0"/>
              <a:t>, LGE, CMCC, AT&amp;T [</a:t>
            </a:r>
            <a:r>
              <a:rPr lang="en-US" altLang="zh-CN" dirty="0">
                <a:solidFill>
                  <a:schemeClr val="bg2">
                    <a:lumMod val="75000"/>
                  </a:schemeClr>
                </a:solidFill>
              </a:rPr>
              <a:t>vivo, ZTE, CATT, Qualcomm, </a:t>
            </a:r>
            <a:r>
              <a:rPr lang="en-US" altLang="zh-CN" dirty="0" err="1">
                <a:solidFill>
                  <a:schemeClr val="bg2">
                    <a:lumMod val="75000"/>
                  </a:schemeClr>
                </a:solidFill>
              </a:rPr>
              <a:t>MediaTek</a:t>
            </a:r>
            <a:r>
              <a:rPr lang="en-US" altLang="zh-CN" dirty="0">
                <a:solidFill>
                  <a:schemeClr val="bg2">
                    <a:lumMod val="75000"/>
                  </a:schemeClr>
                </a:solidFill>
              </a:rPr>
              <a:t>...</a:t>
            </a:r>
            <a:r>
              <a:rPr lang="en-US" altLang="zh-CN" dirty="0"/>
              <a:t>]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2768" y="199033"/>
            <a:ext cx="115880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3GPP TSG RAN WG1 Meeting NR#3                                                              		</a:t>
            </a:r>
            <a:r>
              <a:rPr lang="en-US" altLang="zh-CN" b="1"/>
              <a:t>	R1-1716872</a:t>
            </a:r>
            <a:endParaRPr lang="zh-CN" altLang="zh-CN" dirty="0"/>
          </a:p>
          <a:p>
            <a:r>
              <a:rPr lang="en-US" altLang="zh-CN" b="1" dirty="0"/>
              <a:t>Nagoya, Japan, </a:t>
            </a:r>
          </a:p>
          <a:p>
            <a:r>
              <a:rPr lang="en-US" altLang="zh-CN" b="1" dirty="0"/>
              <a:t>18th – 21st, September 2017</a:t>
            </a:r>
            <a:endParaRPr lang="zh-CN" altLang="zh-CN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82768" y="1122363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6.2.2.4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737302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/>
              <a:t>RAN1 #NR AH2 meeting made following agreements:</a:t>
            </a:r>
          </a:p>
          <a:p>
            <a:pPr marL="457200" lvl="1" indent="0">
              <a:buNone/>
            </a:pPr>
            <a:r>
              <a:rPr lang="en-GB" altLang="zh-CN" b="1" u="sng" dirty="0">
                <a:highlight>
                  <a:srgbClr val="00FF00"/>
                </a:highlight>
              </a:rPr>
              <a:t>Agreements: </a:t>
            </a:r>
            <a:r>
              <a:rPr lang="en-GB" altLang="zh-CN" b="1" u="sng" dirty="0"/>
              <a:t>(MIMO session)</a:t>
            </a:r>
            <a:endParaRPr lang="zh-CN" altLang="zh-CN" sz="2800" b="1" u="sng" dirty="0"/>
          </a:p>
          <a:p>
            <a:pPr lvl="1" fontAlgn="ctr"/>
            <a:r>
              <a:rPr lang="en-GB" altLang="zh-CN" dirty="0"/>
              <a:t>In case of unsuccessful recovery from beam failure, </a:t>
            </a:r>
            <a:r>
              <a:rPr lang="en-GB" altLang="zh-CN" dirty="0">
                <a:solidFill>
                  <a:srgbClr val="FF0000"/>
                </a:solidFill>
              </a:rPr>
              <a:t>UE sends an indication to higher layers</a:t>
            </a:r>
            <a:r>
              <a:rPr lang="en-GB" altLang="zh-CN" dirty="0"/>
              <a:t>, and refrains from further beam failure recovery</a:t>
            </a:r>
            <a:endParaRPr lang="zh-CN" altLang="zh-CN" sz="2800" dirty="0"/>
          </a:p>
          <a:p>
            <a:pPr lvl="2"/>
            <a:r>
              <a:rPr lang="en-GB" altLang="zh-CN" dirty="0"/>
              <a:t>Relationship between RLF and unsuccessful beam failure recovery indication (if any) e.g. whether beam failure recovery procedure influences or is influenced by the RLF event</a:t>
            </a:r>
          </a:p>
          <a:p>
            <a:pPr marL="457200" lvl="1" indent="0">
              <a:buNone/>
            </a:pPr>
            <a:r>
              <a:rPr lang="en-US" altLang="zh-CN" b="1" u="sng" dirty="0">
                <a:highlight>
                  <a:srgbClr val="00FF00"/>
                </a:highlight>
              </a:rPr>
              <a:t>Agreements: </a:t>
            </a:r>
            <a:r>
              <a:rPr lang="en-US" altLang="zh-CN" b="1" u="sng" dirty="0"/>
              <a:t>(Mobility session)</a:t>
            </a:r>
            <a:endParaRPr lang="zh-CN" altLang="zh-CN" dirty="0"/>
          </a:p>
          <a:p>
            <a:pPr lvl="1"/>
            <a:r>
              <a:rPr lang="en-GB" altLang="zh-CN" dirty="0"/>
              <a:t>NR should strive to provide </a:t>
            </a:r>
            <a:r>
              <a:rPr lang="en-GB" altLang="zh-CN" dirty="0">
                <a:solidFill>
                  <a:srgbClr val="FF0000"/>
                </a:solidFill>
              </a:rPr>
              <a:t>aperiodic indication(s) based on beam failure recovery procedure to assist radio link failure (RLF) procedure</a:t>
            </a:r>
            <a:r>
              <a:rPr lang="en-GB" altLang="zh-CN" dirty="0"/>
              <a:t>, if same RS is used for beam failure recovery and RLM procedures. </a:t>
            </a:r>
            <a:endParaRPr lang="zh-CN" altLang="zh-CN" dirty="0"/>
          </a:p>
          <a:p>
            <a:pPr lvl="2"/>
            <a:r>
              <a:rPr lang="en-GB" altLang="zh-CN" dirty="0"/>
              <a:t>Example 1: aperiodic indication(s) based on beam failure recovery procedure can reset/stop T310</a:t>
            </a:r>
            <a:endParaRPr lang="zh-CN" altLang="zh-CN" dirty="0"/>
          </a:p>
          <a:p>
            <a:pPr lvl="3"/>
            <a:r>
              <a:rPr lang="en-GB" altLang="zh-CN" dirty="0"/>
              <a:t>RAN2 can decide specific procedure</a:t>
            </a:r>
            <a:endParaRPr lang="zh-CN" altLang="zh-CN" dirty="0"/>
          </a:p>
          <a:p>
            <a:pPr lvl="2"/>
            <a:r>
              <a:rPr lang="en-GB" altLang="zh-CN" dirty="0"/>
              <a:t>Example 2: aperiodic indication(s) based on failure of beam recovery procedure</a:t>
            </a:r>
            <a:endParaRPr lang="zh-CN" altLang="zh-CN" dirty="0"/>
          </a:p>
          <a:p>
            <a:pPr lvl="3"/>
            <a:r>
              <a:rPr lang="en-GB" altLang="zh-CN" dirty="0"/>
              <a:t>How to use aperiodic indication can be decided in RAN2</a:t>
            </a:r>
            <a:endParaRPr lang="zh-CN" altLang="zh-CN" dirty="0"/>
          </a:p>
          <a:p>
            <a:pPr lvl="2"/>
            <a:r>
              <a:rPr lang="en-US" altLang="zh-CN" dirty="0"/>
              <a:t>FFS: </a:t>
            </a:r>
            <a:r>
              <a:rPr lang="en-GB" altLang="zh-CN" dirty="0"/>
              <a:t>aperiodic indication(s) based on beam failure recovery procedure to assist RLF procedure if </a:t>
            </a:r>
            <a:r>
              <a:rPr lang="en-US" altLang="zh-CN" dirty="0"/>
              <a:t>different RS is used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733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RAN1 #90 meeting made following agreements:</a:t>
            </a:r>
            <a:endParaRPr lang="en-GB" altLang="zh-CN" b="1" u="sng" dirty="0"/>
          </a:p>
          <a:p>
            <a:pPr marL="457200" lvl="1" indent="0">
              <a:buNone/>
            </a:pPr>
            <a:r>
              <a:rPr lang="en-GB" altLang="zh-CN" b="1" u="sng" dirty="0">
                <a:highlight>
                  <a:srgbClr val="00FF00"/>
                </a:highlight>
              </a:rPr>
              <a:t>Agreements: </a:t>
            </a:r>
            <a:r>
              <a:rPr lang="en-GB" altLang="zh-CN" b="1" u="sng" dirty="0"/>
              <a:t>(Mobility session)</a:t>
            </a:r>
            <a:endParaRPr lang="zh-CN" altLang="zh-CN" dirty="0"/>
          </a:p>
          <a:p>
            <a:pPr lvl="2"/>
            <a:r>
              <a:rPr lang="en-US" altLang="zh-CN" dirty="0"/>
              <a:t>Periodic OOS </a:t>
            </a:r>
            <a:r>
              <a:rPr lang="zh-CN" altLang="zh-CN" dirty="0"/>
              <a:t>is indicated </a:t>
            </a:r>
          </a:p>
          <a:p>
            <a:pPr lvl="3"/>
            <a:r>
              <a:rPr lang="zh-CN" altLang="zh-CN" dirty="0"/>
              <a:t>If the estimated link quality corresponding to hypothetical PDCCH BLER based on all configured X RLM-RS resource(s) is below Q_out threshold</a:t>
            </a:r>
          </a:p>
          <a:p>
            <a:pPr lvl="4"/>
            <a:r>
              <a:rPr lang="zh-CN" altLang="zh-CN" dirty="0"/>
              <a:t>FFS: </a:t>
            </a:r>
            <a:r>
              <a:rPr lang="zh-CN" altLang="zh-CN" dirty="0">
                <a:solidFill>
                  <a:srgbClr val="FF0000"/>
                </a:solidFill>
              </a:rPr>
              <a:t>The evaluation of OOS takes beam failure recovery procedure into account</a:t>
            </a:r>
          </a:p>
          <a:p>
            <a:pPr lvl="2"/>
            <a:r>
              <a:rPr lang="en-US" altLang="zh-CN" dirty="0"/>
              <a:t>FFS: Aperiodic OOS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3153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0F1133-946D-4CC2-9578-8F7FFD00B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3DB78D3-73F6-4963-A609-DF69A089AC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At RAN plenary, the following workplan was decided for MIMO (RP-172108):</a:t>
            </a:r>
          </a:p>
          <a:p>
            <a:pPr lvl="1"/>
            <a:r>
              <a:rPr lang="en-US" altLang="zh-CN" b="1" dirty="0"/>
              <a:t>Aiming December 2017 completion:</a:t>
            </a:r>
            <a:endParaRPr lang="zh-CN" altLang="zh-CN" sz="3600" dirty="0"/>
          </a:p>
          <a:p>
            <a:pPr lvl="2"/>
            <a:r>
              <a:rPr lang="en-US" altLang="zh-CN" dirty="0"/>
              <a:t>…</a:t>
            </a:r>
            <a:endParaRPr lang="zh-CN" altLang="zh-CN" sz="2800" dirty="0"/>
          </a:p>
          <a:p>
            <a:pPr lvl="2"/>
            <a:r>
              <a:rPr lang="en-US" altLang="zh-CN" dirty="0"/>
              <a:t>Framework for beam management</a:t>
            </a:r>
            <a:endParaRPr lang="zh-CN" altLang="zh-CN" sz="3200" dirty="0"/>
          </a:p>
          <a:p>
            <a:pPr lvl="3"/>
            <a:r>
              <a:rPr lang="fi-FI" altLang="zh-CN" dirty="0"/>
              <a:t>Beam measurement</a:t>
            </a:r>
            <a:endParaRPr lang="zh-CN" altLang="zh-CN" sz="2800" dirty="0"/>
          </a:p>
          <a:p>
            <a:pPr lvl="3"/>
            <a:r>
              <a:rPr lang="fi-FI" altLang="zh-CN" dirty="0"/>
              <a:t>Beam failure recovery</a:t>
            </a:r>
            <a:endParaRPr lang="zh-CN" altLang="zh-CN" sz="2800" dirty="0"/>
          </a:p>
          <a:p>
            <a:pPr lvl="3"/>
            <a:r>
              <a:rPr lang="fi-FI" altLang="zh-CN" dirty="0"/>
              <a:t>Beam reporting</a:t>
            </a:r>
            <a:endParaRPr lang="zh-CN" altLang="zh-CN" sz="2800" dirty="0"/>
          </a:p>
          <a:p>
            <a:pPr lvl="3"/>
            <a:r>
              <a:rPr lang="fi-FI" altLang="zh-CN" dirty="0"/>
              <a:t>Beam indication</a:t>
            </a:r>
            <a:endParaRPr lang="zh-CN" altLang="zh-CN" sz="2800" dirty="0"/>
          </a:p>
          <a:p>
            <a:pPr lvl="2"/>
            <a:r>
              <a:rPr lang="en-US" altLang="zh-CN" dirty="0"/>
              <a:t>…</a:t>
            </a:r>
            <a:endParaRPr lang="en-US" altLang="zh-CN" b="1" dirty="0"/>
          </a:p>
          <a:p>
            <a:pPr lvl="1"/>
            <a:r>
              <a:rPr lang="en-US" altLang="zh-CN" b="1" dirty="0"/>
              <a:t>Aiming completion beyond December 2017, exact completion target (June/2018 or other) to be re-discussed at RAN#78 on a case-by-case basis:</a:t>
            </a:r>
            <a:endParaRPr lang="zh-CN" altLang="zh-CN" sz="3600" dirty="0"/>
          </a:p>
          <a:p>
            <a:pPr lvl="2"/>
            <a:r>
              <a:rPr lang="en-US" altLang="zh-CN" dirty="0"/>
              <a:t>…</a:t>
            </a:r>
            <a:endParaRPr lang="zh-CN" altLang="zh-CN" sz="3200" dirty="0"/>
          </a:p>
          <a:p>
            <a:pPr lvl="2"/>
            <a:r>
              <a:rPr lang="en-US" altLang="zh-CN" dirty="0"/>
              <a:t>RLF connected to beam management</a:t>
            </a:r>
            <a:endParaRPr lang="zh-CN" altLang="zh-CN" sz="3200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109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Support the case where beam recovery and RLF is decoupled. </a:t>
            </a:r>
            <a:endParaRPr lang="zh-CN" altLang="zh-CN" dirty="0"/>
          </a:p>
          <a:p>
            <a:pPr lvl="1"/>
            <a:r>
              <a:rPr lang="en-US" altLang="zh-CN" dirty="0"/>
              <a:t>Note that in this case, there is no indication to higher layer related to beam failure/recovery status.</a:t>
            </a:r>
            <a:endParaRPr lang="zh-CN" altLang="zh-CN" dirty="0"/>
          </a:p>
          <a:p>
            <a:pPr lvl="1"/>
            <a:r>
              <a:rPr lang="en-US" altLang="zh-CN" dirty="0"/>
              <a:t>Note that it does not preclude the case that UE reports to higher layer related to beam failure/recovery status. This case shall be discussed after Dec. 2017.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4888740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434</Words>
  <Application>Microsoft Office PowerPoint</Application>
  <PresentationFormat>宽屏</PresentationFormat>
  <Paragraphs>43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맑은 고딕</vt:lpstr>
      <vt:lpstr>等线</vt:lpstr>
      <vt:lpstr>等线 Light</vt:lpstr>
      <vt:lpstr>Arial</vt:lpstr>
      <vt:lpstr>Office 主题​​</vt:lpstr>
      <vt:lpstr>WF on relationship between RLF and beam recovery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relationship between RLF and beam recovery</dc:title>
  <dc:creator>LIU Min</dc:creator>
  <cp:lastModifiedBy>NA Chongning</cp:lastModifiedBy>
  <cp:revision>38</cp:revision>
  <dcterms:created xsi:type="dcterms:W3CDTF">2017-09-12T05:06:19Z</dcterms:created>
  <dcterms:modified xsi:type="dcterms:W3CDTF">2017-09-21T01:25:04Z</dcterms:modified>
</cp:coreProperties>
</file>