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59" r:id="rId4"/>
    <p:sldId id="260" r:id="rId5"/>
    <p:sldId id="266" r:id="rId6"/>
    <p:sldId id="262" r:id="rId7"/>
    <p:sldId id="26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5" d="100"/>
          <a:sy n="95" d="100"/>
        </p:scale>
        <p:origin x="-318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of Polar code segmentation for large UCI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3200" dirty="0"/>
              <a:t>ZTE</a:t>
            </a:r>
            <a:r>
              <a:rPr lang="en-US" altLang="zh-CN" sz="3200" dirty="0" smtClean="0"/>
              <a:t>, Sanechips, …</a:t>
            </a:r>
            <a:endParaRPr lang="en-US" altLang="zh-CN" sz="3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665781"/>
            <a:ext cx="12106199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79500" algn="l"/>
                <a:tab pos="5761038" algn="r"/>
                <a:tab pos="6480175" algn="r"/>
              </a:tabLst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Batang"/>
                <a:cs typeface="Arial" pitchFamily="34" charset="0"/>
              </a:rPr>
              <a:t>3GPP TSG RAN WG1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NR Ad-Hoc#3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Batang"/>
                <a:cs typeface="Arial" pitchFamily="34" charset="0"/>
              </a:rPr>
              <a:t>      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						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Batang"/>
                <a:cs typeface="Arial" pitchFamily="34" charset="0"/>
              </a:rPr>
              <a:t>R1-17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16852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79500" algn="l"/>
                <a:tab pos="5761038" algn="r"/>
                <a:tab pos="6480175" algn="r"/>
              </a:tabLst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Nagoya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Batang"/>
                <a:cs typeface="Arial" pitchFamily="34" charset="0"/>
              </a:rPr>
              <a:t>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Japan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Batang"/>
                <a:cs typeface="Arial" pitchFamily="34" charset="0"/>
              </a:rPr>
              <a:t>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18</a:t>
            </a:r>
            <a:r>
              <a:rPr kumimoji="0" lang="en-GB" altLang="zh-CN" sz="1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th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Batang"/>
                <a:cs typeface="Arial" pitchFamily="34" charset="0"/>
              </a:rPr>
              <a:t> –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21</a:t>
            </a:r>
            <a:r>
              <a:rPr kumimoji="0" lang="en-GB" altLang="zh-CN" sz="1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st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Batang"/>
                <a:cs typeface="Arial" pitchFamily="34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September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Batang"/>
                <a:cs typeface="Arial" pitchFamily="34" charset="0"/>
              </a:rPr>
              <a:t> 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2017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079500" algn="l"/>
                <a:tab pos="5761038" algn="r"/>
                <a:tab pos="6480175" algn="r"/>
              </a:tabLst>
            </a:pPr>
            <a:r>
              <a:rPr lang="en-US" altLang="zh-CN" sz="1600" b="1" dirty="0" smtClean="0">
                <a:latin typeface="Arial" pitchFamily="34" charset="0"/>
                <a:cs typeface="Arial" pitchFamily="34" charset="0"/>
              </a:rPr>
              <a:t>Agenda Item: 6.4.2.5</a:t>
            </a:r>
            <a:endParaRPr kumimoji="0" lang="en-US" altLang="zh-CN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1499"/>
          </a:xfrm>
        </p:spPr>
        <p:txBody>
          <a:bodyPr/>
          <a:lstStyle/>
          <a:p>
            <a:pPr algn="ctr"/>
            <a:r>
              <a:rPr lang="en-US" altLang="zh-CN" dirty="0" smtClean="0">
                <a:sym typeface="+mn-ea"/>
              </a:rPr>
              <a:t>Background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1500" y="1381125"/>
            <a:ext cx="10515600" cy="1979295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Working Assumption is confirmed in RAN1 #89: </a:t>
            </a:r>
          </a:p>
          <a:p>
            <a:pPr lvl="1">
              <a:buFont typeface="Wingdings" panose="05000000000000000000" charset="0"/>
              <a:buChar char="Ø"/>
            </a:pPr>
            <a:r>
              <a:rPr lang="en-US" altLang="zh-CN" dirty="0"/>
              <a:t>Maximum code size, </a:t>
            </a:r>
            <a:r>
              <a:rPr lang="en-US" altLang="zh-CN" dirty="0" err="1"/>
              <a:t>Nmax</a:t>
            </a:r>
            <a:r>
              <a:rPr lang="en-US" altLang="zh-CN" dirty="0"/>
              <a:t>=2</a:t>
            </a:r>
            <a:r>
              <a:rPr lang="en-US" altLang="zh-CN" baseline="30000" dirty="0"/>
              <a:t>n</a:t>
            </a:r>
            <a:r>
              <a:rPr lang="en-US" altLang="zh-CN" dirty="0"/>
              <a:t>, at the output of Polar encoding for Uplink Control Information (UCI) is:</a:t>
            </a:r>
          </a:p>
          <a:p>
            <a:pPr lvl="1">
              <a:buFont typeface="Wingdings" panose="05000000000000000000" charset="0"/>
              <a:buChar char="Ø"/>
            </a:pPr>
            <a:r>
              <a:rPr lang="en-US" altLang="zh-CN" dirty="0" err="1"/>
              <a:t>N</a:t>
            </a:r>
            <a:r>
              <a:rPr lang="en-US" altLang="zh-CN" baseline="-25000" dirty="0" err="1"/>
              <a:t>max,UCI</a:t>
            </a:r>
            <a:r>
              <a:rPr lang="en-US" altLang="zh-CN" dirty="0"/>
              <a:t> = 1024 for uplink control information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altLang="zh-CN" sz="2800" dirty="0"/>
              <a:t>The payload of UCI can be up to 540 bits[1] </a:t>
            </a:r>
            <a:endParaRPr lang="en-US" altLang="zh-CN" dirty="0"/>
          </a:p>
          <a:p>
            <a:pPr lvl="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457200" lvl="1" indent="0">
              <a:buFont typeface="Wingdings" panose="05000000000000000000" charset="0"/>
              <a:buNone/>
            </a:pPr>
            <a:endParaRPr lang="en-US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2110" y="3360420"/>
            <a:ext cx="8104505" cy="252412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71500" y="610933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70510" indent="-270510"/>
            <a:r>
              <a:rPr lang="en-US" altLang="zh-CN" sz="1600" b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[1] </a:t>
            </a:r>
            <a:r>
              <a:rPr lang="en-US" altLang="zh-CN" b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R1-1709232</a:t>
            </a: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en-US" altLang="zh-CN" b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WF-S0 Type I+II CSI design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smtClean="0">
                <a:sym typeface="+mn-ea"/>
              </a:rPr>
              <a:t>Background</a:t>
            </a:r>
            <a:endParaRPr lang="zh-CN" altLang="en-US" dirty="0"/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89408" y="2602525"/>
            <a:ext cx="6478836" cy="301766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89865" y="6026150"/>
            <a:ext cx="74218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[2]</a:t>
            </a:r>
            <a:r>
              <a:rPr lang="zh-CN" altLang="en-US"/>
              <a:t>R1-1716221</a:t>
            </a:r>
            <a:r>
              <a:rPr lang="en-US" altLang="zh-CN"/>
              <a:t>,“</a:t>
            </a:r>
            <a:r>
              <a:rPr lang="zh-CN" altLang="en-US"/>
              <a:t>Check on Polar rate-matching function</a:t>
            </a:r>
            <a:r>
              <a:rPr lang="en-US" altLang="zh-CN"/>
              <a:t>”,MediaTek Inc.</a:t>
            </a:r>
          </a:p>
          <a:p>
            <a:r>
              <a:rPr lang="en-US" altLang="zh-CN"/>
              <a:t>[3]R1-1716029,''Rate-Matching for Polar Codes'',Samsung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0195" y="1511300"/>
            <a:ext cx="116109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800" b="0"/>
              <a:t>Due to excessive repetition, the SNR requirement become higher particularly for lower code rates and larger K values.</a:t>
            </a:r>
            <a:endParaRPr lang="en-US" altLang="zh-CN" sz="2800"/>
          </a:p>
        </p:txBody>
      </p:sp>
      <p:pic>
        <p:nvPicPr>
          <p:cNvPr id="11" name="그림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71772" y="2403492"/>
            <a:ext cx="5022215" cy="333057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2870277" y="5628877"/>
            <a:ext cx="43815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dirty="0">
                <a:sym typeface="+mn-ea"/>
              </a:rPr>
              <a:t>[2]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9114790" y="5764530"/>
            <a:ext cx="43815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>
                <a:sym typeface="+mn-ea"/>
              </a:rPr>
              <a:t>[3]</a:t>
            </a:r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smtClean="0">
                <a:sym typeface="+mn-ea"/>
              </a:rPr>
              <a:t>Background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81915" y="1691005"/>
            <a:ext cx="1226121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65760" indent="-365760">
              <a:buFont typeface="Arial" panose="020B0604020202020204" pitchFamily="34" charset="0"/>
              <a:buChar char="•"/>
            </a:pPr>
            <a:r>
              <a:rPr lang="en-US" altLang="zh-CN" sz="2800" b="0" dirty="0"/>
              <a:t>When </a:t>
            </a:r>
            <a:r>
              <a:rPr lang="en-US" altLang="zh-CN" sz="2800" b="0" dirty="0" err="1"/>
              <a:t>Inflength</a:t>
            </a:r>
            <a:r>
              <a:rPr lang="en-US" altLang="zh-CN" sz="2800" b="0" dirty="0"/>
              <a:t>=500bits ,segmentation has about </a:t>
            </a:r>
            <a:r>
              <a:rPr lang="en-US" altLang="zh-CN" sz="2800" b="1" dirty="0">
                <a:solidFill>
                  <a:srgbClr val="FF0000"/>
                </a:solidFill>
              </a:rPr>
              <a:t>0.5dB</a:t>
            </a:r>
            <a:r>
              <a:rPr lang="en-US" altLang="zh-CN" sz="2800" b="0" dirty="0"/>
              <a:t> gain  than </a:t>
            </a:r>
            <a:r>
              <a:rPr lang="en-US" altLang="zh-CN" sz="2800" b="0" dirty="0" smtClean="0"/>
              <a:t>repetition [</a:t>
            </a:r>
            <a:r>
              <a:rPr lang="en-US" altLang="zh-CN" sz="2800" b="0" dirty="0"/>
              <a:t>4].</a:t>
            </a:r>
          </a:p>
          <a:p>
            <a:pPr marL="365760" indent="-365760">
              <a:buFont typeface="Arial" panose="020B0604020202020204" pitchFamily="34" charset="0"/>
              <a:buChar char="•"/>
            </a:pPr>
            <a:endParaRPr lang="en-US" altLang="zh-CN" sz="2800" b="0" dirty="0"/>
          </a:p>
          <a:p>
            <a:pPr marL="365760" indent="-365760">
              <a:buFont typeface="Arial" panose="020B0604020202020204" pitchFamily="34" charset="0"/>
              <a:buChar char="•"/>
            </a:pPr>
            <a:r>
              <a:rPr lang="en-US" altLang="zh-CN" sz="2800" b="0" dirty="0"/>
              <a:t>Segmentation can be supported if M&gt;</a:t>
            </a:r>
            <a:r>
              <a:rPr lang="en-US" altLang="zh-CN" sz="2800" b="0" dirty="0" err="1"/>
              <a:t>M</a:t>
            </a:r>
            <a:r>
              <a:rPr lang="en-US" altLang="zh-CN" sz="2800" b="0" baseline="-25000" dirty="0" err="1"/>
              <a:t>segthr</a:t>
            </a:r>
            <a:r>
              <a:rPr lang="en-US" altLang="zh-CN" sz="2800" b="0" baseline="-25000" dirty="0"/>
              <a:t>.</a:t>
            </a:r>
            <a:r>
              <a:rPr lang="en-US" altLang="zh-CN" sz="2800" b="0" dirty="0"/>
              <a:t> </a:t>
            </a:r>
            <a:r>
              <a:rPr lang="en-US" altLang="zh-CN" sz="2800" b="0" dirty="0" err="1"/>
              <a:t>M</a:t>
            </a:r>
            <a:r>
              <a:rPr lang="en-US" altLang="zh-CN" sz="2800" b="0" baseline="-25000" dirty="0" err="1"/>
              <a:t>segthr</a:t>
            </a:r>
            <a:r>
              <a:rPr lang="en-US" altLang="zh-CN" sz="2800" b="0" dirty="0"/>
              <a:t>=672K/(K-256)  [5].</a:t>
            </a:r>
          </a:p>
          <a:p>
            <a:pPr marL="365760" indent="-365760">
              <a:buFont typeface="Arial" panose="020B0604020202020204" pitchFamily="34" charset="0"/>
              <a:buChar char="•"/>
            </a:pPr>
            <a:endParaRPr lang="en-US" altLang="zh-CN" sz="2800" b="0" dirty="0"/>
          </a:p>
          <a:p>
            <a:pPr marL="365760" indent="-365760">
              <a:buFont typeface="Arial" panose="020B0604020202020204" pitchFamily="34" charset="0"/>
              <a:buChar char="•"/>
            </a:pPr>
            <a:r>
              <a:rPr lang="en-US" altLang="zh-CN" sz="2800" b="0" dirty="0"/>
              <a:t>Segmentation has up to </a:t>
            </a:r>
            <a:r>
              <a:rPr lang="en-US" altLang="zh-CN" sz="2800" b="1" dirty="0">
                <a:solidFill>
                  <a:srgbClr val="FF0000"/>
                </a:solidFill>
              </a:rPr>
              <a:t>0.7 dB</a:t>
            </a:r>
            <a:r>
              <a:rPr lang="en-US" altLang="zh-CN" sz="2800" b="0" dirty="0"/>
              <a:t> coding gain than non-segmented code for </a:t>
            </a:r>
            <a:r>
              <a:rPr lang="en-US" altLang="zh-CN" sz="2800" b="0" dirty="0" err="1" smtClean="0"/>
              <a:t>N</a:t>
            </a:r>
            <a:r>
              <a:rPr lang="en-US" altLang="zh-CN" sz="1600" b="0" dirty="0" err="1" smtClean="0"/>
              <a:t>max,UCI</a:t>
            </a:r>
            <a:r>
              <a:rPr lang="en-US" altLang="zh-CN" sz="2800" b="0" dirty="0" smtClean="0"/>
              <a:t>=1024 [</a:t>
            </a:r>
            <a:r>
              <a:rPr lang="en-US" altLang="zh-CN" sz="2800" b="0" dirty="0"/>
              <a:t>6].</a:t>
            </a:r>
          </a:p>
          <a:p>
            <a:pPr marL="914400" lvl="1" indent="-457200">
              <a:buFont typeface="Wingdings" panose="05000000000000000000" charset="0"/>
              <a:buChar char="Ø"/>
            </a:pPr>
            <a:r>
              <a:rPr lang="en-US" altLang="zh-CN" sz="2800" b="0" dirty="0"/>
              <a:t>The threshold for segmentation is M &gt;= 1000K/(K-150) and K&gt;=340.</a:t>
            </a:r>
          </a:p>
          <a:p>
            <a:pPr marL="914400" lvl="1" indent="-457200">
              <a:buFont typeface="Wingdings" panose="05000000000000000000" charset="0"/>
              <a:buChar char="Ø"/>
            </a:pPr>
            <a:r>
              <a:rPr lang="en-US" altLang="zh-CN" sz="2800" b="0" dirty="0"/>
              <a:t>The number of segments is at most 2 for </a:t>
            </a:r>
            <a:r>
              <a:rPr lang="en-US" altLang="zh-CN" sz="2800" b="0" dirty="0" err="1"/>
              <a:t>N</a:t>
            </a:r>
            <a:r>
              <a:rPr lang="en-US" altLang="zh-CN" sz="1600" b="0" dirty="0" err="1"/>
              <a:t>max</a:t>
            </a:r>
            <a:r>
              <a:rPr lang="en-US" altLang="zh-CN" sz="1600" b="0" dirty="0"/>
              <a:t>, UCI</a:t>
            </a:r>
            <a:r>
              <a:rPr lang="en-US" altLang="zh-CN" sz="2800" b="0" dirty="0"/>
              <a:t> =1024. </a:t>
            </a:r>
          </a:p>
          <a:p>
            <a:pPr marL="365760" indent="-365760">
              <a:buFont typeface="Arial" panose="020B0604020202020204" pitchFamily="34" charset="0"/>
              <a:buChar char="•"/>
            </a:pPr>
            <a:endParaRPr lang="en-US" altLang="zh-CN" sz="1600" b="0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0690" y="5732780"/>
            <a:ext cx="933958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1600" b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[4] R1-1711221, “Design of Polar code for large UCI with segmentation”  Qualcomm Incorporated</a:t>
            </a:r>
          </a:p>
          <a:p>
            <a:pPr indent="0"/>
            <a:r>
              <a:rPr lang="en-US" altLang="zh-CN" sz="1600" b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[5] R1-1712169</a:t>
            </a:r>
            <a:r>
              <a:rPr lang="en-US" altLang="zh-CN" sz="1600" b="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'</a:t>
            </a:r>
            <a:r>
              <a:rPr lang="en-US" altLang="zh-CN" sz="1600" b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'Rate matching for Polar code</a:t>
            </a:r>
            <a:r>
              <a:rPr lang="en-US" altLang="zh-CN" sz="1600" b="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'', Huawei</a:t>
            </a:r>
            <a:r>
              <a:rPr lang="en-US" altLang="zh-CN" sz="1600" b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1600" b="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endParaRPr lang="en-US" altLang="zh-CN" sz="1600" b="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/>
            <a:r>
              <a:rPr lang="en-US" altLang="zh-CN" sz="1600" b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[6] R1-1715667</a:t>
            </a:r>
            <a:r>
              <a:rPr lang="en-US" altLang="zh-CN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'</a:t>
            </a:r>
            <a:r>
              <a:rPr lang="en-US" altLang="zh-CN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'</a:t>
            </a:r>
            <a:r>
              <a:rPr lang="en-US" altLang="zh-CN" sz="1600" b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Segmentation of Polar code for large UCI </a:t>
            </a:r>
            <a:r>
              <a:rPr lang="en-US" altLang="zh-CN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'', ZTE</a:t>
            </a:r>
            <a:r>
              <a:rPr lang="en-US" altLang="zh-CN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Sanechips</a:t>
            </a:r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136981"/>
            <a:ext cx="10515600" cy="1041333"/>
          </a:xfrm>
        </p:spPr>
        <p:txBody>
          <a:bodyPr>
            <a:normAutofit/>
          </a:bodyPr>
          <a:lstStyle/>
          <a:p>
            <a:pPr algn="ctr"/>
            <a:r>
              <a:rPr lang="en-US" altLang="zh-CN" dirty="0" smtClean="0">
                <a:sym typeface="+mn-ea"/>
              </a:rPr>
              <a:t>Background</a:t>
            </a:r>
            <a:endParaRPr lang="zh-CN" altLang="en-US" dirty="0"/>
          </a:p>
        </p:txBody>
      </p:sp>
      <p:sp>
        <p:nvSpPr>
          <p:cNvPr id="101" name="文本框 100"/>
          <p:cNvSpPr txBox="1"/>
          <p:nvPr/>
        </p:nvSpPr>
        <p:spPr>
          <a:xfrm>
            <a:off x="4055026" y="6005083"/>
            <a:ext cx="46564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Two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b="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b="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ecoder </a:t>
            </a:r>
            <a:r>
              <a:rPr lang="en-US" altLang="zh-CN" b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schemes of segmented Polar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25510" y="6130925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-8255" y="6496050"/>
            <a:ext cx="933958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1600" b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[6] R1-1715667</a:t>
            </a:r>
            <a:r>
              <a:rPr lang="en-US" altLang="zh-CN" sz="1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,''</a:t>
            </a:r>
            <a:r>
              <a:rPr lang="en-US" altLang="zh-CN" sz="1600" b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Segmentation of Polar code for large UCI </a:t>
            </a:r>
            <a:r>
              <a:rPr lang="en-US" altLang="zh-CN" sz="1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'',ZTE, Sanechips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0942" y="948867"/>
            <a:ext cx="6747510" cy="496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7260" y="-58419"/>
            <a:ext cx="10515600" cy="1098424"/>
          </a:xfrm>
        </p:spPr>
        <p:txBody>
          <a:bodyPr/>
          <a:lstStyle/>
          <a:p>
            <a:pPr algn="ctr"/>
            <a:r>
              <a:rPr lang="en-US" altLang="zh-CN" dirty="0" smtClean="0">
                <a:sym typeface="+mn-ea"/>
              </a:rPr>
              <a:t>Background</a:t>
            </a:r>
            <a:endParaRPr lang="zh-CN" altLang="en-US" dirty="0"/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2" cstate="print"/>
          <a:srcRect l="7868" t="4220" r="6866" b="4220"/>
          <a:stretch>
            <a:fillRect/>
          </a:stretch>
        </p:blipFill>
        <p:spPr>
          <a:xfrm>
            <a:off x="1653540" y="819785"/>
            <a:ext cx="9421495" cy="5497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497205" y="6317615"/>
            <a:ext cx="933958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1600" b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[6] R1-1715667</a:t>
            </a:r>
            <a:r>
              <a:rPr lang="en-US" altLang="zh-CN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'</a:t>
            </a:r>
            <a:r>
              <a:rPr lang="en-US" altLang="zh-CN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'</a:t>
            </a:r>
            <a:r>
              <a:rPr lang="en-US" altLang="zh-CN" sz="1600" b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Segmentation of Polar code for large UCI </a:t>
            </a:r>
            <a:r>
              <a:rPr lang="en-US" altLang="zh-CN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'', ZTE</a:t>
            </a:r>
            <a:r>
              <a:rPr lang="en-US" altLang="zh-CN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Sanechips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/>
              <a:t>Proposal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52493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ym typeface="+mn-ea"/>
              </a:rPr>
              <a:t>Segmentation shall be supported for </a:t>
            </a:r>
            <a:r>
              <a:rPr lang="en-US" dirty="0">
                <a:sym typeface="+mn-ea"/>
              </a:rPr>
              <a:t>large </a:t>
            </a:r>
            <a:r>
              <a:rPr lang="en-US" dirty="0" smtClean="0">
                <a:sym typeface="+mn-ea"/>
              </a:rPr>
              <a:t>UCI</a:t>
            </a:r>
          </a:p>
          <a:p>
            <a:pPr lvl="1"/>
            <a:endParaRPr lang="en-US" dirty="0">
              <a:sym typeface="+mn-ea"/>
            </a:endParaRPr>
          </a:p>
          <a:p>
            <a:pPr lvl="1"/>
            <a:endParaRPr lang="en-US" altLang="zh-CN" sz="2400" dirty="0" smtClean="0">
              <a:sym typeface="+mn-ea"/>
            </a:endParaRPr>
          </a:p>
          <a:p>
            <a:pPr lvl="1"/>
            <a:endParaRPr lang="en-US" altLang="zh-CN" dirty="0" smtClean="0">
              <a:sym typeface="+mn-ea"/>
            </a:endParaRPr>
          </a:p>
          <a:p>
            <a:pPr lvl="1"/>
            <a:endParaRPr lang="en-US" altLang="zh-CN" sz="2400" dirty="0" smtClean="0">
              <a:sym typeface="+mn-ea"/>
            </a:endParaRPr>
          </a:p>
          <a:p>
            <a:pPr lvl="1"/>
            <a:endParaRPr lang="en-US" altLang="zh-CN" dirty="0" smtClean="0">
              <a:sym typeface="+mn-ea"/>
            </a:endParaRPr>
          </a:p>
          <a:p>
            <a:pPr lvl="1"/>
            <a:endParaRPr lang="en-US" altLang="zh-CN" sz="2400" dirty="0" smtClean="0">
              <a:sym typeface="+mn-ea"/>
            </a:endParaRPr>
          </a:p>
          <a:p>
            <a:pPr lvl="1"/>
            <a:r>
              <a:rPr lang="en-US" altLang="zh-CN" sz="2400" dirty="0" smtClean="0">
                <a:sym typeface="+mn-ea"/>
              </a:rPr>
              <a:t>The number of segments is at most 2 for </a:t>
            </a:r>
            <a:r>
              <a:rPr lang="en-US" altLang="zh-CN" sz="2400" dirty="0" err="1" smtClean="0">
                <a:sym typeface="+mn-ea"/>
              </a:rPr>
              <a:t>N</a:t>
            </a:r>
            <a:r>
              <a:rPr lang="en-US" altLang="zh-CN" sz="2400" baseline="-25000" dirty="0" err="1" smtClean="0">
                <a:sym typeface="+mn-ea"/>
              </a:rPr>
              <a:t>max</a:t>
            </a:r>
            <a:r>
              <a:rPr lang="en-US" altLang="zh-CN" sz="2400" baseline="-25000" dirty="0" smtClean="0">
                <a:sym typeface="+mn-ea"/>
              </a:rPr>
              <a:t>, UCI</a:t>
            </a:r>
            <a:r>
              <a:rPr lang="en-US" altLang="zh-CN" sz="2400" dirty="0" smtClean="0">
                <a:sym typeface="+mn-ea"/>
              </a:rPr>
              <a:t> =1024.</a:t>
            </a:r>
            <a:endParaRPr lang="zh-CN" altLang="en-US" dirty="0" smtClean="0"/>
          </a:p>
          <a:p>
            <a:pPr lvl="1"/>
            <a:r>
              <a:rPr lang="en-US" altLang="zh-CN" dirty="0" smtClean="0">
                <a:sym typeface="+mn-ea"/>
              </a:rPr>
              <a:t>The sizes of two segments are floor(K/2) and ceil(K/2), where </a:t>
            </a:r>
            <a:r>
              <a:rPr lang="en-GB" dirty="0" smtClean="0"/>
              <a:t>K is information bit length plus CRC length.</a:t>
            </a:r>
            <a:r>
              <a:rPr lang="en-US" altLang="zh-CN" dirty="0" smtClean="0">
                <a:sym typeface="+mn-ea"/>
              </a:rPr>
              <a:t> </a:t>
            </a:r>
          </a:p>
          <a:p>
            <a:pPr lvl="1"/>
            <a:r>
              <a:rPr lang="en-US" altLang="zh-CN" dirty="0" smtClean="0">
                <a:sym typeface="+mn-ea"/>
              </a:rPr>
              <a:t>The </a:t>
            </a:r>
            <a:r>
              <a:rPr lang="en-US" altLang="zh-CN" sz="2400" dirty="0">
                <a:sym typeface="+mn-ea"/>
              </a:rPr>
              <a:t>threshold for segmentation is M &gt;= 1000K/(K-150) and K&gt;=</a:t>
            </a:r>
            <a:r>
              <a:rPr lang="en-US" altLang="zh-CN" sz="2400" dirty="0" smtClean="0">
                <a:sym typeface="+mn-ea"/>
              </a:rPr>
              <a:t>340, where M is </a:t>
            </a:r>
            <a:r>
              <a:rPr lang="en-GB" dirty="0" smtClean="0"/>
              <a:t>code block length.</a:t>
            </a:r>
            <a:endParaRPr lang="en-US" altLang="zh-CN" sz="2400" dirty="0"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4224966" y="2416942"/>
          <a:ext cx="3967162" cy="1846263"/>
        </p:xfrm>
        <a:graphic>
          <a:graphicData uri="http://schemas.openxmlformats.org/presentationml/2006/ole">
            <p:oleObj spid="_x0000_s1025" r:id="rId3" imgW="3922560" imgH="1846322" progId="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</TotalTime>
  <Words>368</Words>
  <Application>Microsoft Office PowerPoint</Application>
  <PresentationFormat>Custom</PresentationFormat>
  <Paragraphs>51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</vt:lpstr>
      <vt:lpstr>WF of Polar code segmentation for large UCI</vt:lpstr>
      <vt:lpstr>Background</vt:lpstr>
      <vt:lpstr>Background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of Polar code segmentation for large UCI</dc:title>
  <dc:creator>ZTE</dc:creator>
  <cp:lastModifiedBy>ZTE</cp:lastModifiedBy>
  <cp:revision>25</cp:revision>
  <dcterms:created xsi:type="dcterms:W3CDTF">2015-05-05T08:02:00Z</dcterms:created>
  <dcterms:modified xsi:type="dcterms:W3CDTF">2017-09-20T05:29:28Z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2052-10.8.0.6206</vt:lpwstr>
  </property>
</Properties>
</file>