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257" r:id="rId3"/>
    <p:sldId id="273" r:id="rId5"/>
    <p:sldId id="292" r:id="rId6"/>
    <p:sldId id="293" r:id="rId7"/>
    <p:sldId id="294" r:id="rId8"/>
    <p:sldId id="288" r:id="rId9"/>
    <p:sldId id="285" r:id="rId10"/>
    <p:sldId id="27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Earnshaw" initials="ME" lastIdx="9" clrIdx="0"/>
  <p:cmAuthor id="2" name="David" initials="DS" lastIdx="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7" autoAdjust="0"/>
    <p:restoredTop sz="94624" autoAdjust="0"/>
  </p:normalViewPr>
  <p:slideViewPr>
    <p:cSldViewPr snapToGrid="0">
      <p:cViewPr varScale="1">
        <p:scale>
          <a:sx n="87" d="100"/>
          <a:sy n="87" d="100"/>
        </p:scale>
        <p:origin x="102" y="2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3" d="100"/>
          <a:sy n="73" d="100"/>
        </p:scale>
        <p:origin x="252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C064A-D61B-4B21-B757-51A9B82445B8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05E07-67EA-4042-A3F6-853A8AD8D20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D9061E-6A86-49B6-B9B7-1D69E9D799BB}" type="datetimeFigureOut">
              <a:rPr lang="en-CA" smtClean="0"/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66BEFE-5C90-4D50-9218-5345274D1690}" type="slidenum">
              <a:rPr lang="en-CA" smtClean="0"/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6BEFE-5C90-4D50-9218-5345274D1690}" type="slidenum">
              <a:rPr lang="en-CA" smtClean="0"/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6BEFE-5C90-4D50-9218-5345274D1690}" type="slidenum">
              <a:rPr lang="en-CA" smtClean="0"/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7FA6-34C4-467C-959C-5C4FB55DE194}" type="datetime1">
              <a:rPr lang="en-CA" smtClean="0"/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3DD9D-74CC-4554-B24E-C6C2E39B8A44}" type="datetime1">
              <a:rPr lang="en-CA" smtClean="0"/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BC55A-5592-4AF9-8F66-7215A8FD793C}" type="datetime1">
              <a:rPr lang="en-CA" smtClean="0"/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A8F56-8894-42A0-A1A0-F7A1C38EA09A}" type="datetime1">
              <a:rPr lang="en-CA" smtClean="0"/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694951-CE76-4DD8-9C77-9E7068B4B11F}" type="slidenum">
              <a:rPr lang="en-CA" smtClean="0"/>
            </a:fld>
            <a:endParaRPr lang="en-C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4192F-C95C-4144-866F-4C205A6285FF}" type="datetime1">
              <a:rPr lang="en-CA" smtClean="0"/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B1709-496A-403E-9CBC-9EA3CE618F70}" type="datetime1">
              <a:rPr lang="en-CA" smtClean="0"/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0FB0C-8072-49C0-9E9A-C786BAC0CF21}" type="datetime1">
              <a:rPr lang="en-CA" smtClean="0"/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17065-5D97-4201-9009-D4F9B106CA11}" type="datetime1">
              <a:rPr lang="en-CA" smtClean="0"/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</a:fld>
            <a:endParaRPr lang="en-C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7EF85-7CC4-4D76-8C53-B2D4115DF9B0}" type="datetime1">
              <a:rPr lang="en-CA" smtClean="0"/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EE28-77E9-4917-A0C1-6141EC4D2893}" type="datetime1">
              <a:rPr lang="en-CA" smtClean="0"/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D9283-55E4-44C8-AC88-F868CEC33A3A}" type="datetime1">
              <a:rPr lang="en-CA" smtClean="0"/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D17B7-175C-40F9-8ED0-39FB6D20B837}" type="datetime1">
              <a:rPr lang="en-CA" smtClean="0"/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6E899-F911-4D43-A264-6355BA6B6FA9}" type="slidenum">
              <a:rPr lang="en-CA" smtClean="0"/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116119"/>
            <a:ext cx="10515600" cy="1823576"/>
          </a:xfrm>
        </p:spPr>
        <p:txBody>
          <a:bodyPr>
            <a:normAutofit/>
          </a:bodyPr>
          <a:lstStyle/>
          <a:p>
            <a:r>
              <a:rPr lang="en-CA" sz="2700" dirty="0" smtClean="0"/>
              <a:t>									R1-1716850</a:t>
            </a:r>
            <a:br>
              <a:rPr lang="en-CA" sz="2700" dirty="0" smtClean="0">
                <a:solidFill>
                  <a:srgbClr val="FF0000"/>
                </a:solidFill>
              </a:rPr>
            </a:br>
            <a:r>
              <a:rPr lang="en-CA" sz="2700" dirty="0" smtClean="0"/>
              <a:t>3GPP TSG RAN1-NR NR#3</a:t>
            </a:r>
            <a:br>
              <a:rPr lang="en-CA" sz="2700" dirty="0" smtClean="0"/>
            </a:br>
            <a:r>
              <a:rPr lang="en-CA" sz="2700" dirty="0" smtClean="0"/>
              <a:t>Nagoya, Japan, 18-21 Sep 2017</a:t>
            </a:r>
            <a:br>
              <a:rPr lang="en-CA" sz="2700" dirty="0" smtClean="0"/>
            </a:br>
            <a:r>
              <a:rPr lang="en-CA" sz="2700" dirty="0" smtClean="0"/>
              <a:t>Agenda item 6.4.2.1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CA" sz="4800" dirty="0" smtClean="0"/>
              <a:t>WF On </a:t>
            </a:r>
            <a:r>
              <a:rPr lang="en-CA" sz="4800" dirty="0"/>
              <a:t>Linear </a:t>
            </a:r>
            <a:r>
              <a:rPr lang="en-CA" sz="4800" dirty="0" err="1"/>
              <a:t>Codeword</a:t>
            </a:r>
            <a:r>
              <a:rPr lang="en-CA" sz="4800" dirty="0"/>
              <a:t> Scrambling for Early Termination on DCI Blind Detection</a:t>
            </a:r>
            <a:endParaRPr lang="en-CA" sz="2400" dirty="0"/>
          </a:p>
          <a:p>
            <a:pPr marL="0" indent="0">
              <a:buNone/>
            </a:pPr>
            <a:endParaRPr lang="en-CA" sz="2400" dirty="0" smtClean="0">
              <a:sym typeface="+mn-ea"/>
            </a:endParaRPr>
          </a:p>
          <a:p>
            <a:pPr marL="0" indent="0">
              <a:buNone/>
            </a:pPr>
            <a:r>
              <a:rPr lang="en-CA" sz="2400" dirty="0" smtClean="0">
                <a:sym typeface="+mn-ea"/>
              </a:rPr>
              <a:t>Coherent </a:t>
            </a:r>
            <a:r>
              <a:rPr lang="en-CA" sz="2400" dirty="0">
                <a:sym typeface="+mn-ea"/>
              </a:rPr>
              <a:t>Logix Inc</a:t>
            </a:r>
            <a:r>
              <a:rPr lang="en-CA" sz="2400" dirty="0" smtClean="0">
                <a:sym typeface="+mn-ea"/>
              </a:rPr>
              <a:t>., </a:t>
            </a:r>
            <a:r>
              <a:rPr lang="en-CA" sz="2400" dirty="0">
                <a:sym typeface="+mn-ea"/>
              </a:rPr>
              <a:t>AT&amp;T, NTT </a:t>
            </a:r>
            <a:r>
              <a:rPr lang="en-CA" sz="2400" dirty="0" smtClean="0">
                <a:sym typeface="+mn-ea"/>
              </a:rPr>
              <a:t>DOCOMO, </a:t>
            </a:r>
            <a:r>
              <a:rPr lang="en-CA" sz="2400" dirty="0" err="1" smtClean="0">
                <a:sym typeface="+mn-ea"/>
              </a:rPr>
              <a:t>Tsofun</a:t>
            </a:r>
            <a:r>
              <a:rPr lang="en-CA" sz="2400" dirty="0" smtClean="0">
                <a:sym typeface="+mn-ea"/>
              </a:rPr>
              <a:t>, Huawei</a:t>
            </a:r>
            <a:r>
              <a:rPr lang="en-CA" sz="2400" smtClean="0">
                <a:sym typeface="+mn-ea"/>
              </a:rPr>
              <a:t>, Nokia, LG Electronics </a:t>
            </a:r>
            <a:endParaRPr lang="en-CA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</a:fld>
            <a:endParaRPr lang="en-CA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9225"/>
            <a:ext cx="10515600" cy="4758055"/>
          </a:xfrm>
        </p:spPr>
        <p:txBody>
          <a:bodyPr>
            <a:noAutofit/>
          </a:bodyPr>
          <a:lstStyle/>
          <a:p>
            <a:r>
              <a:rPr lang="en-US" dirty="0" smtClean="0"/>
              <a:t>Facilitate </a:t>
            </a:r>
            <a:r>
              <a:rPr lang="en-US" dirty="0"/>
              <a:t>early termination on DCI blind </a:t>
            </a:r>
            <a:r>
              <a:rPr lang="en-US" dirty="0" smtClean="0"/>
              <a:t>detection:</a:t>
            </a:r>
            <a:endParaRPr lang="en-US" dirty="0"/>
          </a:p>
          <a:p>
            <a:pPr lvl="1"/>
            <a:r>
              <a:rPr lang="en-US" sz="2400" dirty="0" smtClean="0"/>
              <a:t>Discern blocks </a:t>
            </a:r>
            <a:r>
              <a:rPr lang="en-US" sz="2400" dirty="0"/>
              <a:t>presenting a match/mismatch in assigned </a:t>
            </a:r>
            <a:r>
              <a:rPr lang="en-US" sz="2400" dirty="0" smtClean="0"/>
              <a:t>UE_ID to minimize </a:t>
            </a:r>
            <a:r>
              <a:rPr lang="en-US" sz="2400" dirty="0"/>
              <a:t>energy spent </a:t>
            </a:r>
            <a:r>
              <a:rPr lang="en-US" sz="2400" dirty="0" smtClean="0"/>
              <a:t>decoding blocks not intended for the present UE.</a:t>
            </a:r>
            <a:endParaRPr lang="en-US" sz="2400" dirty="0" smtClean="0"/>
          </a:p>
          <a:p>
            <a:pPr lvl="1"/>
            <a:r>
              <a:rPr lang="en-US" dirty="0" smtClean="0"/>
              <a:t>Accelerate </a:t>
            </a:r>
            <a:r>
              <a:rPr lang="en-US" dirty="0"/>
              <a:t>the availability of early termination </a:t>
            </a:r>
            <a:r>
              <a:rPr lang="en-US" dirty="0" smtClean="0"/>
              <a:t>leveraging</a:t>
            </a:r>
            <a:r>
              <a:rPr lang="en-US" sz="2400" dirty="0" smtClean="0"/>
              <a:t> features of polar codes to bring new capability to NR.</a:t>
            </a:r>
            <a:endParaRPr lang="en-US" sz="2400" dirty="0"/>
          </a:p>
          <a:p>
            <a:r>
              <a:rPr lang="en-CA" dirty="0" smtClean="0"/>
              <a:t>Provide substantial early termination gains relative to that achieved with D-CRC:</a:t>
            </a:r>
            <a:endParaRPr lang="en-CA" dirty="0" smtClean="0"/>
          </a:p>
          <a:p>
            <a:pPr lvl="1"/>
            <a:r>
              <a:rPr lang="en-CA" dirty="0" smtClean="0"/>
              <a:t>Designed to meet FAR, the availability of early termination based on D-CRC is delayed relative to other available bit-fields.</a:t>
            </a:r>
            <a:endParaRPr lang="en-CA" dirty="0" smtClean="0"/>
          </a:p>
          <a:p>
            <a:pPr lvl="1"/>
            <a:r>
              <a:rPr lang="en-CA" dirty="0" smtClean="0"/>
              <a:t>Given limited field length, e.g. 3-7 bits, D-CRC may yield some ambiguity in discerning UE_ID.</a:t>
            </a:r>
            <a:endParaRPr lang="en-CA" dirty="0" smtClean="0"/>
          </a:p>
          <a:p>
            <a:pPr lvl="1"/>
            <a:r>
              <a:rPr lang="en-CA" dirty="0" smtClean="0"/>
              <a:t>Limited code separation reduces the reliability of block discrimination.</a:t>
            </a:r>
            <a:endParaRPr lang="en-CA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nn-NO" dirty="0" smtClean="0"/>
              <a:t>RAN1-NR NR#3 Nagoya Sep 18-21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Benefits to NR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31344"/>
            <a:ext cx="10515600" cy="4825005"/>
          </a:xfrm>
        </p:spPr>
        <p:txBody>
          <a:bodyPr/>
          <a:lstStyle/>
          <a:p>
            <a:r>
              <a:rPr lang="en-CA" dirty="0" smtClean="0"/>
              <a:t>Added UE specific scrambling provides </a:t>
            </a:r>
            <a:r>
              <a:rPr lang="en-CA" b="1" i="1" dirty="0" smtClean="0"/>
              <a:t>substantial energy savings </a:t>
            </a:r>
            <a:r>
              <a:rPr lang="en-CA" dirty="0" smtClean="0"/>
              <a:t>on DCI blind detection. </a:t>
            </a:r>
            <a:r>
              <a:rPr lang="en-CA" i="1" dirty="0" smtClean="0"/>
              <a:t>This is a capability unavailable with LTE.</a:t>
            </a:r>
            <a:endParaRPr lang="en-CA" i="1" dirty="0" smtClean="0"/>
          </a:p>
          <a:p>
            <a:pPr lvl="1"/>
            <a:r>
              <a:rPr lang="en-CA" dirty="0" smtClean="0"/>
              <a:t>Applicable to CSS and UE-SS.</a:t>
            </a:r>
            <a:endParaRPr lang="en-CA" dirty="0" smtClean="0"/>
          </a:p>
          <a:p>
            <a:pPr lvl="1"/>
            <a:r>
              <a:rPr lang="en-CA" dirty="0" smtClean="0"/>
              <a:t>Compatible with proposed rate-matching techniques.</a:t>
            </a:r>
            <a:endParaRPr lang="en-CA" dirty="0" smtClean="0"/>
          </a:p>
          <a:p>
            <a:pPr lvl="1"/>
            <a:r>
              <a:rPr lang="en-CA" dirty="0" smtClean="0"/>
              <a:t>Includes facilities to accommodate the multi-RNTI use case.</a:t>
            </a:r>
            <a:endParaRPr lang="en-CA" dirty="0" smtClean="0"/>
          </a:p>
          <a:p>
            <a:pPr lvl="1"/>
            <a:r>
              <a:rPr lang="en-CA" dirty="0" smtClean="0"/>
              <a:t>Enables hierarchical block discrimination: UE_ID </a:t>
            </a:r>
            <a:r>
              <a:rPr lang="en-CA" dirty="0" err="1" smtClean="0"/>
              <a:t>insertion|D-CRC|CRC</a:t>
            </a:r>
            <a:r>
              <a:rPr lang="en-CA" dirty="0" smtClean="0"/>
              <a:t>.</a:t>
            </a:r>
            <a:endParaRPr lang="en-CA" dirty="0" smtClean="0"/>
          </a:p>
          <a:p>
            <a:pPr lvl="1"/>
            <a:r>
              <a:rPr lang="en-CA" dirty="0" smtClean="0"/>
              <a:t>Allows wide latitude in RX design in determining which bits (u-domain) to monitor in making match/mismatch determinations.</a:t>
            </a:r>
            <a:endParaRPr lang="en-CA" dirty="0" smtClean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</a:fld>
            <a:endParaRPr lang="en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Codeword Scrambling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dirty="0"/>
              <a:t>RAN1-NR NR#3 Nagoya Sep </a:t>
            </a:r>
            <a:r>
              <a:rPr lang="nn-NO" dirty="0" smtClean="0"/>
              <a:t>18-21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</a:fld>
            <a:endParaRPr lang="en-CA" dirty="0"/>
          </a:p>
        </p:txBody>
      </p:sp>
      <p:sp>
        <p:nvSpPr>
          <p:cNvPr id="6" name="Text Box 5"/>
          <p:cNvSpPr txBox="1"/>
          <p:nvPr/>
        </p:nvSpPr>
        <p:spPr>
          <a:xfrm>
            <a:off x="1866265" y="1506220"/>
            <a:ext cx="17538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Scrambling Mask</a:t>
            </a:r>
            <a:endParaRPr lang="en-US"/>
          </a:p>
        </p:txBody>
      </p:sp>
      <p:sp>
        <p:nvSpPr>
          <p:cNvPr id="7" name="Text Box 6"/>
          <p:cNvSpPr txBox="1"/>
          <p:nvPr/>
        </p:nvSpPr>
        <p:spPr>
          <a:xfrm>
            <a:off x="2087880" y="2331720"/>
            <a:ext cx="15322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Polar Bit-fields</a:t>
            </a: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0155" y="1506220"/>
            <a:ext cx="2175510" cy="39243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PRS(C-RNTI)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55665" y="1506220"/>
            <a:ext cx="239776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PRS(CELL_ID, Slot Indx)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80155" y="2307590"/>
            <a:ext cx="217551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Frozen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55665" y="2307590"/>
            <a:ext cx="239776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Information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 Box 25"/>
          <p:cNvSpPr txBox="1"/>
          <p:nvPr/>
        </p:nvSpPr>
        <p:spPr>
          <a:xfrm>
            <a:off x="704533" y="1861185"/>
            <a:ext cx="12166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/>
              <a:t>UE Specific</a:t>
            </a:r>
            <a:endParaRPr lang="en-US" b="1"/>
          </a:p>
          <a:p>
            <a:pPr algn="ctr"/>
            <a:r>
              <a:rPr lang="en-US" b="1"/>
              <a:t>DCI</a:t>
            </a:r>
            <a:endParaRPr lang="en-US" b="1"/>
          </a:p>
        </p:txBody>
      </p:sp>
      <p:sp>
        <p:nvSpPr>
          <p:cNvPr id="27" name="Text Box 26"/>
          <p:cNvSpPr txBox="1"/>
          <p:nvPr/>
        </p:nvSpPr>
        <p:spPr>
          <a:xfrm>
            <a:off x="1866265" y="3214370"/>
            <a:ext cx="17538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Scrambling Mask</a:t>
            </a:r>
            <a:endParaRPr lang="en-US"/>
          </a:p>
        </p:txBody>
      </p:sp>
      <p:sp>
        <p:nvSpPr>
          <p:cNvPr id="28" name="Text Box 27"/>
          <p:cNvSpPr txBox="1"/>
          <p:nvPr/>
        </p:nvSpPr>
        <p:spPr>
          <a:xfrm>
            <a:off x="2087880" y="4039870"/>
            <a:ext cx="15322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Polar Bit-fields</a:t>
            </a:r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780155" y="3214370"/>
            <a:ext cx="2175510" cy="39243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PRS(MULTI_RNTI)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955665" y="3214370"/>
            <a:ext cx="239776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  <a:sym typeface="+mn-ea"/>
              </a:rPr>
              <a:t>PRS(CELL_ID, Slot Indx)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780155" y="4015740"/>
            <a:ext cx="2175510" cy="3924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Frozen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955665" y="4015740"/>
            <a:ext cx="239776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Information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Text Box 42"/>
          <p:cNvSpPr txBox="1"/>
          <p:nvPr/>
        </p:nvSpPr>
        <p:spPr>
          <a:xfrm>
            <a:off x="658495" y="3569335"/>
            <a:ext cx="13087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/>
              <a:t>MULTI-RNTI</a:t>
            </a:r>
            <a:endParaRPr lang="en-US" b="1"/>
          </a:p>
          <a:p>
            <a:pPr algn="ctr"/>
            <a:r>
              <a:rPr lang="en-US" b="1"/>
              <a:t>= </a:t>
            </a:r>
            <a:r>
              <a:rPr lang="en-US" b="1">
                <a:sym typeface="+mn-ea"/>
              </a:rPr>
              <a:t>RNTI</a:t>
            </a:r>
            <a:r>
              <a:rPr lang="en-US" b="1" baseline="-25000">
                <a:sym typeface="+mn-ea"/>
              </a:rPr>
              <a:t>i|j|k</a:t>
            </a:r>
            <a:endParaRPr lang="en-US" b="1"/>
          </a:p>
        </p:txBody>
      </p:sp>
      <p:sp>
        <p:nvSpPr>
          <p:cNvPr id="44" name="Text Box 43"/>
          <p:cNvSpPr txBox="1"/>
          <p:nvPr/>
        </p:nvSpPr>
        <p:spPr>
          <a:xfrm>
            <a:off x="1866265" y="4890135"/>
            <a:ext cx="17538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Scrambling Mask</a:t>
            </a:r>
            <a:endParaRPr lang="en-US"/>
          </a:p>
        </p:txBody>
      </p:sp>
      <p:sp>
        <p:nvSpPr>
          <p:cNvPr id="45" name="Text Box 44"/>
          <p:cNvSpPr txBox="1"/>
          <p:nvPr/>
        </p:nvSpPr>
        <p:spPr>
          <a:xfrm>
            <a:off x="2087880" y="5715635"/>
            <a:ext cx="15322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Polar Bit-fields</a:t>
            </a:r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3780155" y="4843145"/>
            <a:ext cx="2175510" cy="43942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PRS(GROUP_RNTI)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955665" y="4843145"/>
            <a:ext cx="2397760" cy="4394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  <a:sym typeface="+mn-ea"/>
              </a:rPr>
              <a:t>PRS(CELL_ID, Slot Indx)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780155" y="5691505"/>
            <a:ext cx="217551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Frozen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955665" y="5691505"/>
            <a:ext cx="239776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Information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329295" y="1506220"/>
            <a:ext cx="1087755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C-RNTI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29295" y="2307590"/>
            <a:ext cx="1087755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CRC</a:t>
            </a: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9626600" y="1947545"/>
            <a:ext cx="384810" cy="353060"/>
            <a:chOff x="14720" y="4195"/>
            <a:chExt cx="606" cy="556"/>
          </a:xfrm>
        </p:grpSpPr>
        <p:sp>
          <p:nvSpPr>
            <p:cNvPr id="15" name="Oval 14"/>
            <p:cNvSpPr/>
            <p:nvPr/>
          </p:nvSpPr>
          <p:spPr>
            <a:xfrm>
              <a:off x="14720" y="4195"/>
              <a:ext cx="606" cy="55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en-US">
                <a:solidFill>
                  <a:schemeClr val="tx1"/>
                </a:solidFill>
                <a:sym typeface="+mn-ea"/>
              </a:endParaRPr>
            </a:p>
          </p:txBody>
        </p:sp>
        <p:cxnSp>
          <p:nvCxnSpPr>
            <p:cNvPr id="16" name="Straight Connector 15"/>
            <p:cNvCxnSpPr>
              <a:stCxn id="15" idx="0"/>
              <a:endCxn id="15" idx="4"/>
            </p:cNvCxnSpPr>
            <p:nvPr/>
          </p:nvCxnSpPr>
          <p:spPr>
            <a:xfrm>
              <a:off x="15023" y="4195"/>
              <a:ext cx="0" cy="55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15" idx="2"/>
              <a:endCxn id="15" idx="6"/>
            </p:cNvCxnSpPr>
            <p:nvPr/>
          </p:nvCxnSpPr>
          <p:spPr>
            <a:xfrm>
              <a:off x="14720" y="4474"/>
              <a:ext cx="60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Elbow Connector 17"/>
          <p:cNvCxnSpPr/>
          <p:nvPr/>
        </p:nvCxnSpPr>
        <p:spPr>
          <a:xfrm>
            <a:off x="9417050" y="1702435"/>
            <a:ext cx="401955" cy="2514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14" idx="3"/>
            <a:endCxn id="15" idx="4"/>
          </p:cNvCxnSpPr>
          <p:nvPr/>
        </p:nvCxnSpPr>
        <p:spPr>
          <a:xfrm flipV="1">
            <a:off x="9417050" y="2301240"/>
            <a:ext cx="401955" cy="20256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10485120" y="1709420"/>
            <a:ext cx="982980" cy="8293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Polar Encoder</a:t>
            </a: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5" name="Elbow Connector 24"/>
          <p:cNvCxnSpPr>
            <a:stCxn id="15" idx="6"/>
            <a:endCxn id="24" idx="1"/>
          </p:cNvCxnSpPr>
          <p:nvPr/>
        </p:nvCxnSpPr>
        <p:spPr>
          <a:xfrm flipV="1">
            <a:off x="10011410" y="2124075"/>
            <a:ext cx="473710" cy="31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8329295" y="3214370"/>
            <a:ext cx="1087755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RNTI</a:t>
            </a:r>
            <a:r>
              <a:rPr lang="en-US" baseline="-25000">
                <a:solidFill>
                  <a:schemeClr val="tx1"/>
                </a:solidFill>
              </a:rPr>
              <a:t>i,j,k</a:t>
            </a:r>
            <a:endParaRPr lang="en-US" baseline="-2500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329295" y="4015740"/>
            <a:ext cx="1087755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CRC</a:t>
            </a: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9626600" y="3655695"/>
            <a:ext cx="384810" cy="353060"/>
            <a:chOff x="14720" y="4195"/>
            <a:chExt cx="606" cy="556"/>
          </a:xfrm>
        </p:grpSpPr>
        <p:sp>
          <p:nvSpPr>
            <p:cNvPr id="36" name="Oval 35"/>
            <p:cNvSpPr/>
            <p:nvPr/>
          </p:nvSpPr>
          <p:spPr>
            <a:xfrm>
              <a:off x="14720" y="4195"/>
              <a:ext cx="606" cy="55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en-US">
                <a:solidFill>
                  <a:schemeClr val="tx1"/>
                </a:solidFill>
                <a:sym typeface="+mn-ea"/>
              </a:endParaRPr>
            </a:p>
          </p:txBody>
        </p:sp>
        <p:cxnSp>
          <p:nvCxnSpPr>
            <p:cNvPr id="37" name="Straight Connector 36"/>
            <p:cNvCxnSpPr>
              <a:stCxn id="36" idx="0"/>
              <a:endCxn id="36" idx="4"/>
            </p:cNvCxnSpPr>
            <p:nvPr/>
          </p:nvCxnSpPr>
          <p:spPr>
            <a:xfrm>
              <a:off x="15023" y="4195"/>
              <a:ext cx="0" cy="55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stCxn id="36" idx="2"/>
              <a:endCxn id="36" idx="6"/>
            </p:cNvCxnSpPr>
            <p:nvPr/>
          </p:nvCxnSpPr>
          <p:spPr>
            <a:xfrm>
              <a:off x="14720" y="4474"/>
              <a:ext cx="60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Elbow Connector 38"/>
          <p:cNvCxnSpPr/>
          <p:nvPr/>
        </p:nvCxnSpPr>
        <p:spPr>
          <a:xfrm>
            <a:off x="9417050" y="3410585"/>
            <a:ext cx="401955" cy="2514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stCxn id="34" idx="3"/>
            <a:endCxn id="36" idx="4"/>
          </p:cNvCxnSpPr>
          <p:nvPr/>
        </p:nvCxnSpPr>
        <p:spPr>
          <a:xfrm flipV="1">
            <a:off x="9417050" y="4009390"/>
            <a:ext cx="401955" cy="20256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10485120" y="3417570"/>
            <a:ext cx="982980" cy="8293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Polar Encoder</a:t>
            </a: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2" name="Elbow Connector 41"/>
          <p:cNvCxnSpPr>
            <a:stCxn id="36" idx="6"/>
            <a:endCxn id="41" idx="1"/>
          </p:cNvCxnSpPr>
          <p:nvPr/>
        </p:nvCxnSpPr>
        <p:spPr>
          <a:xfrm flipV="1">
            <a:off x="10011410" y="3832225"/>
            <a:ext cx="473710" cy="63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8329295" y="4843145"/>
            <a:ext cx="1087755" cy="4394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GROUP</a:t>
            </a:r>
            <a:endParaRPr lang="en-US" sz="1400">
              <a:solidFill>
                <a:schemeClr val="tx1"/>
              </a:solidFill>
            </a:endParaRPr>
          </a:p>
          <a:p>
            <a:pPr algn="ctr"/>
            <a:r>
              <a:rPr lang="en-US" sz="1400">
                <a:solidFill>
                  <a:schemeClr val="tx1"/>
                </a:solidFill>
              </a:rPr>
              <a:t>RNTI</a:t>
            </a:r>
            <a:endParaRPr lang="en-US" sz="1400" baseline="-2500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329295" y="5691505"/>
            <a:ext cx="1087755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CRC</a:t>
            </a: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9626600" y="5331460"/>
            <a:ext cx="384810" cy="353060"/>
            <a:chOff x="14720" y="4195"/>
            <a:chExt cx="606" cy="556"/>
          </a:xfrm>
        </p:grpSpPr>
        <p:sp>
          <p:nvSpPr>
            <p:cNvPr id="53" name="Oval 52"/>
            <p:cNvSpPr/>
            <p:nvPr/>
          </p:nvSpPr>
          <p:spPr>
            <a:xfrm>
              <a:off x="14720" y="4195"/>
              <a:ext cx="606" cy="55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en-US">
                <a:solidFill>
                  <a:schemeClr val="tx1"/>
                </a:solidFill>
                <a:sym typeface="+mn-ea"/>
              </a:endParaRPr>
            </a:p>
          </p:txBody>
        </p:sp>
        <p:cxnSp>
          <p:nvCxnSpPr>
            <p:cNvPr id="54" name="Straight Connector 53"/>
            <p:cNvCxnSpPr>
              <a:stCxn id="53" idx="0"/>
              <a:endCxn id="53" idx="4"/>
            </p:cNvCxnSpPr>
            <p:nvPr/>
          </p:nvCxnSpPr>
          <p:spPr>
            <a:xfrm>
              <a:off x="15023" y="4195"/>
              <a:ext cx="0" cy="55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stCxn id="53" idx="2"/>
              <a:endCxn id="53" idx="6"/>
            </p:cNvCxnSpPr>
            <p:nvPr/>
          </p:nvCxnSpPr>
          <p:spPr>
            <a:xfrm>
              <a:off x="14720" y="4474"/>
              <a:ext cx="60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6" name="Elbow Connector 55"/>
          <p:cNvCxnSpPr/>
          <p:nvPr/>
        </p:nvCxnSpPr>
        <p:spPr>
          <a:xfrm>
            <a:off x="9417050" y="5086350"/>
            <a:ext cx="401955" cy="2514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51" idx="3"/>
            <a:endCxn id="53" idx="4"/>
          </p:cNvCxnSpPr>
          <p:nvPr/>
        </p:nvCxnSpPr>
        <p:spPr>
          <a:xfrm flipV="1">
            <a:off x="9417050" y="5685155"/>
            <a:ext cx="401955" cy="20256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10485120" y="5093335"/>
            <a:ext cx="982980" cy="8293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Polar Encoder</a:t>
            </a: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3" idx="6"/>
            <a:endCxn id="58" idx="1"/>
          </p:cNvCxnSpPr>
          <p:nvPr/>
        </p:nvCxnSpPr>
        <p:spPr>
          <a:xfrm flipV="1">
            <a:off x="10011410" y="5507990"/>
            <a:ext cx="473710" cy="31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 Box 59"/>
          <p:cNvSpPr txBox="1"/>
          <p:nvPr/>
        </p:nvSpPr>
        <p:spPr>
          <a:xfrm>
            <a:off x="925513" y="5245100"/>
            <a:ext cx="7747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/>
              <a:t>Group</a:t>
            </a:r>
            <a:endParaRPr lang="en-US" b="1"/>
          </a:p>
          <a:p>
            <a:pPr algn="ctr"/>
            <a:r>
              <a:rPr lang="en-US" b="1"/>
              <a:t>RNTI</a:t>
            </a:r>
            <a:endParaRPr lang="en-US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4040"/>
          </a:xfrm>
        </p:spPr>
        <p:txBody>
          <a:bodyPr>
            <a:normAutofit fontScale="90000"/>
          </a:bodyPr>
          <a:lstStyle/>
          <a:p>
            <a:r>
              <a:rPr lang="en-US" dirty="0"/>
              <a:t>Alternative </a:t>
            </a:r>
            <a:r>
              <a:rPr lang="en-US" dirty="0" smtClean="0"/>
              <a:t>CELL_ID </a:t>
            </a:r>
            <a:r>
              <a:rPr lang="en-US" dirty="0"/>
              <a:t>Scrambling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dirty="0"/>
              <a:t>RAN1-NR NR#3 Nagoya Sep </a:t>
            </a:r>
            <a:r>
              <a:rPr lang="nn-NO" dirty="0" smtClean="0"/>
              <a:t>18-21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</a:fld>
            <a:endParaRPr lang="en-CA" dirty="0"/>
          </a:p>
        </p:txBody>
      </p:sp>
      <p:sp>
        <p:nvSpPr>
          <p:cNvPr id="6" name="Text Box 5"/>
          <p:cNvSpPr txBox="1"/>
          <p:nvPr/>
        </p:nvSpPr>
        <p:spPr>
          <a:xfrm>
            <a:off x="932815" y="3337560"/>
            <a:ext cx="17538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Scrambling Mask</a:t>
            </a:r>
            <a:endParaRPr lang="en-US"/>
          </a:p>
        </p:txBody>
      </p:sp>
      <p:sp>
        <p:nvSpPr>
          <p:cNvPr id="7" name="Text Box 6"/>
          <p:cNvSpPr txBox="1"/>
          <p:nvPr/>
        </p:nvSpPr>
        <p:spPr>
          <a:xfrm>
            <a:off x="1154430" y="4163060"/>
            <a:ext cx="15322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Polar Bit-fields</a:t>
            </a: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846705" y="3337560"/>
            <a:ext cx="2175510" cy="39243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PRS(C-RNTI)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19975" y="3337560"/>
            <a:ext cx="1109345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C-RNTI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46705" y="4138930"/>
            <a:ext cx="217551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Frozen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22215" y="4138930"/>
            <a:ext cx="239776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Information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419975" y="4138930"/>
            <a:ext cx="1109345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CRC</a:t>
            </a: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738870" y="3778885"/>
            <a:ext cx="384810" cy="353060"/>
            <a:chOff x="14720" y="4195"/>
            <a:chExt cx="606" cy="556"/>
          </a:xfrm>
        </p:grpSpPr>
        <p:sp>
          <p:nvSpPr>
            <p:cNvPr id="15" name="Oval 14"/>
            <p:cNvSpPr/>
            <p:nvPr/>
          </p:nvSpPr>
          <p:spPr>
            <a:xfrm>
              <a:off x="14720" y="4195"/>
              <a:ext cx="606" cy="55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en-US">
                <a:solidFill>
                  <a:schemeClr val="tx1"/>
                </a:solidFill>
                <a:sym typeface="+mn-ea"/>
              </a:endParaRPr>
            </a:p>
          </p:txBody>
        </p:sp>
        <p:cxnSp>
          <p:nvCxnSpPr>
            <p:cNvPr id="16" name="Straight Connector 15"/>
            <p:cNvCxnSpPr>
              <a:stCxn id="15" idx="0"/>
              <a:endCxn id="15" idx="4"/>
            </p:cNvCxnSpPr>
            <p:nvPr/>
          </p:nvCxnSpPr>
          <p:spPr>
            <a:xfrm>
              <a:off x="15023" y="4195"/>
              <a:ext cx="0" cy="55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15" idx="2"/>
              <a:endCxn id="15" idx="6"/>
            </p:cNvCxnSpPr>
            <p:nvPr/>
          </p:nvCxnSpPr>
          <p:spPr>
            <a:xfrm>
              <a:off x="14720" y="4474"/>
              <a:ext cx="60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Elbow Connector 17"/>
          <p:cNvCxnSpPr>
            <a:stCxn id="3" idx="3"/>
            <a:endCxn id="15" idx="0"/>
          </p:cNvCxnSpPr>
          <p:nvPr/>
        </p:nvCxnSpPr>
        <p:spPr>
          <a:xfrm>
            <a:off x="8528685" y="3081655"/>
            <a:ext cx="402590" cy="69723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14" idx="3"/>
            <a:endCxn id="15" idx="4"/>
          </p:cNvCxnSpPr>
          <p:nvPr/>
        </p:nvCxnSpPr>
        <p:spPr>
          <a:xfrm flipV="1">
            <a:off x="8529320" y="4120515"/>
            <a:ext cx="401955" cy="20256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9597390" y="3540760"/>
            <a:ext cx="982980" cy="8293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Polar Encoder</a:t>
            </a: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5" name="Elbow Connector 24"/>
          <p:cNvCxnSpPr>
            <a:stCxn id="15" idx="6"/>
            <a:endCxn id="24" idx="1"/>
          </p:cNvCxnSpPr>
          <p:nvPr/>
        </p:nvCxnSpPr>
        <p:spPr>
          <a:xfrm flipV="1">
            <a:off x="9123680" y="3943350"/>
            <a:ext cx="473710" cy="63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846705" y="2885440"/>
            <a:ext cx="5681980" cy="392430"/>
          </a:xfrm>
          <a:prstGeom prst="rect">
            <a:avLst/>
          </a:prstGeom>
          <a:pattFill prst="pct20">
            <a:fgClr>
              <a:schemeClr val="bg2"/>
            </a:fgClr>
            <a:bgClr>
              <a:schemeClr val="bg1"/>
            </a:bgClr>
          </a:patt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PRS(CELL_ID, Slot </a:t>
            </a:r>
            <a:r>
              <a:rPr lang="en-US" dirty="0" err="1">
                <a:solidFill>
                  <a:schemeClr val="tx1"/>
                </a:solidFill>
              </a:rPr>
              <a:t>Indx</a:t>
            </a:r>
            <a:r>
              <a:rPr lang="en-US" dirty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>
            <a:stCxn id="11" idx="3"/>
            <a:endCxn id="15" idx="1"/>
          </p:cNvCxnSpPr>
          <p:nvPr/>
        </p:nvCxnSpPr>
        <p:spPr>
          <a:xfrm>
            <a:off x="8529320" y="3521710"/>
            <a:ext cx="266065" cy="2971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022215" y="3728720"/>
            <a:ext cx="23996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21"/>
          <p:cNvSpPr txBox="1"/>
          <p:nvPr/>
        </p:nvSpPr>
        <p:spPr>
          <a:xfrm>
            <a:off x="5887720" y="3361690"/>
            <a:ext cx="6686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/>
              <a:t>NULL</a:t>
            </a:r>
            <a:endParaRPr lang="en-US" i="1"/>
          </a:p>
        </p:txBody>
      </p:sp>
      <p:sp>
        <p:nvSpPr>
          <p:cNvPr id="62" name="Text Box 61"/>
          <p:cNvSpPr txBox="1"/>
          <p:nvPr/>
        </p:nvSpPr>
        <p:spPr>
          <a:xfrm>
            <a:off x="932815" y="5218430"/>
            <a:ext cx="17538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Scrambling Mask</a:t>
            </a:r>
            <a:endParaRPr lang="en-US"/>
          </a:p>
        </p:txBody>
      </p:sp>
      <p:sp>
        <p:nvSpPr>
          <p:cNvPr id="63" name="Text Box 62"/>
          <p:cNvSpPr txBox="1"/>
          <p:nvPr/>
        </p:nvSpPr>
        <p:spPr>
          <a:xfrm>
            <a:off x="1154430" y="6043930"/>
            <a:ext cx="15322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Polar Bit-fields</a:t>
            </a:r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2846705" y="5218430"/>
            <a:ext cx="2175510" cy="39243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PRS(C-RNTI)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7419975" y="5218430"/>
            <a:ext cx="1109345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C-RNTI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2846705" y="6019800"/>
            <a:ext cx="217551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Frozen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5022215" y="6019800"/>
            <a:ext cx="239776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Information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7419975" y="6019800"/>
            <a:ext cx="1109345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CRC</a:t>
            </a: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8738870" y="5659755"/>
            <a:ext cx="384810" cy="353060"/>
            <a:chOff x="14720" y="4195"/>
            <a:chExt cx="606" cy="556"/>
          </a:xfrm>
        </p:grpSpPr>
        <p:sp>
          <p:nvSpPr>
            <p:cNvPr id="70" name="Oval 69"/>
            <p:cNvSpPr/>
            <p:nvPr/>
          </p:nvSpPr>
          <p:spPr>
            <a:xfrm>
              <a:off x="14720" y="4195"/>
              <a:ext cx="606" cy="55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en-US">
                <a:solidFill>
                  <a:schemeClr val="tx1"/>
                </a:solidFill>
                <a:sym typeface="+mn-ea"/>
              </a:endParaRPr>
            </a:p>
          </p:txBody>
        </p:sp>
        <p:cxnSp>
          <p:nvCxnSpPr>
            <p:cNvPr id="71" name="Straight Connector 70"/>
            <p:cNvCxnSpPr>
              <a:stCxn id="70" idx="0"/>
              <a:endCxn id="70" idx="4"/>
            </p:cNvCxnSpPr>
            <p:nvPr/>
          </p:nvCxnSpPr>
          <p:spPr>
            <a:xfrm>
              <a:off x="15023" y="4195"/>
              <a:ext cx="0" cy="55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>
              <a:stCxn id="70" idx="2"/>
              <a:endCxn id="70" idx="6"/>
            </p:cNvCxnSpPr>
            <p:nvPr/>
          </p:nvCxnSpPr>
          <p:spPr>
            <a:xfrm>
              <a:off x="14720" y="4474"/>
              <a:ext cx="60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Elbow Connector 72"/>
          <p:cNvCxnSpPr>
            <a:stCxn id="77" idx="3"/>
            <a:endCxn id="82" idx="0"/>
          </p:cNvCxnSpPr>
          <p:nvPr/>
        </p:nvCxnSpPr>
        <p:spPr>
          <a:xfrm>
            <a:off x="8543925" y="4950460"/>
            <a:ext cx="2702560" cy="7086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Elbow Connector 73"/>
          <p:cNvCxnSpPr>
            <a:stCxn id="68" idx="3"/>
            <a:endCxn id="70" idx="4"/>
          </p:cNvCxnSpPr>
          <p:nvPr/>
        </p:nvCxnSpPr>
        <p:spPr>
          <a:xfrm flipV="1">
            <a:off x="8529320" y="6025515"/>
            <a:ext cx="401955" cy="20256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9597390" y="5421630"/>
            <a:ext cx="982980" cy="8293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Polar Encoder</a:t>
            </a: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6" name="Elbow Connector 75"/>
          <p:cNvCxnSpPr>
            <a:stCxn id="70" idx="6"/>
            <a:endCxn id="75" idx="1"/>
          </p:cNvCxnSpPr>
          <p:nvPr/>
        </p:nvCxnSpPr>
        <p:spPr>
          <a:xfrm flipV="1">
            <a:off x="9123680" y="5848350"/>
            <a:ext cx="473710" cy="63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2846705" y="4754245"/>
            <a:ext cx="5697220" cy="392430"/>
          </a:xfrm>
          <a:prstGeom prst="rect">
            <a:avLst/>
          </a:prstGeom>
          <a:pattFill prst="pct20">
            <a:fgClr>
              <a:schemeClr val="bg2"/>
            </a:fgClr>
            <a:bgClr>
              <a:schemeClr val="bg1"/>
            </a:bgClr>
          </a:patt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PRS(CELL_ID, Slot Indx)</a:t>
            </a: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>
            <a:off x="5022215" y="5609590"/>
            <a:ext cx="23996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 Box 79"/>
          <p:cNvSpPr txBox="1"/>
          <p:nvPr/>
        </p:nvSpPr>
        <p:spPr>
          <a:xfrm>
            <a:off x="5887720" y="5242560"/>
            <a:ext cx="6686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/>
              <a:t>NULL</a:t>
            </a:r>
            <a:endParaRPr lang="en-US" i="1"/>
          </a:p>
        </p:txBody>
      </p:sp>
      <p:grpSp>
        <p:nvGrpSpPr>
          <p:cNvPr id="81" name="Group 80"/>
          <p:cNvGrpSpPr/>
          <p:nvPr/>
        </p:nvGrpSpPr>
        <p:grpSpPr>
          <a:xfrm>
            <a:off x="11054080" y="5659120"/>
            <a:ext cx="384810" cy="353060"/>
            <a:chOff x="14720" y="4195"/>
            <a:chExt cx="606" cy="556"/>
          </a:xfrm>
        </p:grpSpPr>
        <p:sp>
          <p:nvSpPr>
            <p:cNvPr id="82" name="Oval 81"/>
            <p:cNvSpPr/>
            <p:nvPr/>
          </p:nvSpPr>
          <p:spPr>
            <a:xfrm>
              <a:off x="14720" y="4195"/>
              <a:ext cx="606" cy="55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en-US">
                <a:solidFill>
                  <a:schemeClr val="tx1"/>
                </a:solidFill>
                <a:sym typeface="+mn-ea"/>
              </a:endParaRPr>
            </a:p>
          </p:txBody>
        </p:sp>
        <p:cxnSp>
          <p:nvCxnSpPr>
            <p:cNvPr id="83" name="Straight Connector 82"/>
            <p:cNvCxnSpPr>
              <a:stCxn id="82" idx="0"/>
              <a:endCxn id="82" idx="4"/>
            </p:cNvCxnSpPr>
            <p:nvPr/>
          </p:nvCxnSpPr>
          <p:spPr>
            <a:xfrm>
              <a:off x="15023" y="4195"/>
              <a:ext cx="0" cy="55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>
              <a:stCxn id="82" idx="2"/>
              <a:endCxn id="82" idx="6"/>
            </p:cNvCxnSpPr>
            <p:nvPr/>
          </p:nvCxnSpPr>
          <p:spPr>
            <a:xfrm>
              <a:off x="14720" y="4474"/>
              <a:ext cx="60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5" name="Elbow Connector 84"/>
          <p:cNvCxnSpPr>
            <a:stCxn id="75" idx="3"/>
            <a:endCxn id="82" idx="2"/>
          </p:cNvCxnSpPr>
          <p:nvPr/>
        </p:nvCxnSpPr>
        <p:spPr>
          <a:xfrm>
            <a:off x="10580370" y="5848350"/>
            <a:ext cx="473710" cy="317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Elbow Connector 85"/>
          <p:cNvCxnSpPr>
            <a:stCxn id="65" idx="3"/>
            <a:endCxn id="70" idx="0"/>
          </p:cNvCxnSpPr>
          <p:nvPr/>
        </p:nvCxnSpPr>
        <p:spPr>
          <a:xfrm>
            <a:off x="8529320" y="5426710"/>
            <a:ext cx="401955" cy="24511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 Box 86"/>
          <p:cNvSpPr txBox="1"/>
          <p:nvPr/>
        </p:nvSpPr>
        <p:spPr>
          <a:xfrm>
            <a:off x="278130" y="2759075"/>
            <a:ext cx="2568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/>
              <a:t>Alternative 2: codeword scrambling (u-domain)</a:t>
            </a:r>
            <a:endParaRPr lang="en-US" b="1"/>
          </a:p>
        </p:txBody>
      </p:sp>
      <p:sp>
        <p:nvSpPr>
          <p:cNvPr id="88" name="Text Box 87"/>
          <p:cNvSpPr txBox="1"/>
          <p:nvPr/>
        </p:nvSpPr>
        <p:spPr>
          <a:xfrm>
            <a:off x="278130" y="4627880"/>
            <a:ext cx="2568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/>
              <a:t>Alternative 3: codeword scrambling (x-domain)</a:t>
            </a:r>
            <a:endParaRPr lang="en-US" b="1"/>
          </a:p>
        </p:txBody>
      </p:sp>
      <p:cxnSp>
        <p:nvCxnSpPr>
          <p:cNvPr id="89" name="Elbow Connector 88"/>
          <p:cNvCxnSpPr/>
          <p:nvPr/>
        </p:nvCxnSpPr>
        <p:spPr>
          <a:xfrm flipV="1">
            <a:off x="10580370" y="3956050"/>
            <a:ext cx="473710" cy="31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Elbow Connector 89"/>
          <p:cNvCxnSpPr/>
          <p:nvPr/>
        </p:nvCxnSpPr>
        <p:spPr>
          <a:xfrm flipV="1">
            <a:off x="11438890" y="5839460"/>
            <a:ext cx="473710" cy="31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9"/>
          <p:cNvSpPr txBox="1"/>
          <p:nvPr/>
        </p:nvSpPr>
        <p:spPr>
          <a:xfrm>
            <a:off x="932815" y="1451610"/>
            <a:ext cx="17538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Scrambling Mask</a:t>
            </a:r>
            <a:endParaRPr lang="en-US"/>
          </a:p>
        </p:txBody>
      </p:sp>
      <p:sp>
        <p:nvSpPr>
          <p:cNvPr id="23" name="Text Box 22"/>
          <p:cNvSpPr txBox="1"/>
          <p:nvPr/>
        </p:nvSpPr>
        <p:spPr>
          <a:xfrm>
            <a:off x="1154430" y="2277110"/>
            <a:ext cx="15322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Polar Bit-fields</a:t>
            </a: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846705" y="1451610"/>
            <a:ext cx="2175510" cy="39243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</a:rPr>
              <a:t>PRS(C-RNTI)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419975" y="1451610"/>
            <a:ext cx="1109345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</a:rPr>
              <a:t>C-RNTI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46705" y="2252980"/>
            <a:ext cx="217551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</a:rPr>
              <a:t>Frozen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022215" y="2252980"/>
            <a:ext cx="2397760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</a:rPr>
              <a:t>Information Bits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19975" y="2252980"/>
            <a:ext cx="1109345" cy="392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</a:rPr>
              <a:t>CRC</a:t>
            </a: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8738870" y="1892935"/>
            <a:ext cx="384810" cy="353060"/>
            <a:chOff x="14720" y="4195"/>
            <a:chExt cx="606" cy="556"/>
          </a:xfrm>
        </p:grpSpPr>
        <p:sp>
          <p:nvSpPr>
            <p:cNvPr id="32" name="Oval 31"/>
            <p:cNvSpPr/>
            <p:nvPr/>
          </p:nvSpPr>
          <p:spPr>
            <a:xfrm>
              <a:off x="14720" y="4195"/>
              <a:ext cx="606" cy="55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/>
              <a:endParaRPr lang="en-US">
                <a:solidFill>
                  <a:schemeClr val="tx1"/>
                </a:solidFill>
                <a:sym typeface="+mn-ea"/>
              </a:endParaRPr>
            </a:p>
          </p:txBody>
        </p:sp>
        <p:cxnSp>
          <p:nvCxnSpPr>
            <p:cNvPr id="33" name="Straight Connector 32"/>
            <p:cNvCxnSpPr>
              <a:stCxn id="32" idx="0"/>
              <a:endCxn id="32" idx="4"/>
            </p:cNvCxnSpPr>
            <p:nvPr/>
          </p:nvCxnSpPr>
          <p:spPr>
            <a:xfrm>
              <a:off x="15023" y="4195"/>
              <a:ext cx="0" cy="55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stCxn id="32" idx="2"/>
              <a:endCxn id="32" idx="6"/>
            </p:cNvCxnSpPr>
            <p:nvPr/>
          </p:nvCxnSpPr>
          <p:spPr>
            <a:xfrm>
              <a:off x="14720" y="4474"/>
              <a:ext cx="60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5" name="Elbow Connector 34"/>
          <p:cNvCxnSpPr>
            <a:stCxn id="39" idx="3"/>
            <a:endCxn id="32" idx="0"/>
          </p:cNvCxnSpPr>
          <p:nvPr/>
        </p:nvCxnSpPr>
        <p:spPr>
          <a:xfrm>
            <a:off x="5022215" y="1195705"/>
            <a:ext cx="3909060" cy="69723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30" idx="3"/>
            <a:endCxn id="32" idx="4"/>
          </p:cNvCxnSpPr>
          <p:nvPr/>
        </p:nvCxnSpPr>
        <p:spPr>
          <a:xfrm flipV="1">
            <a:off x="8529320" y="2234565"/>
            <a:ext cx="401955" cy="20256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9597390" y="1654810"/>
            <a:ext cx="982980" cy="8293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solidFill>
                  <a:schemeClr val="tx1"/>
                </a:solidFill>
              </a:rPr>
              <a:t>Polar Encoder</a:t>
            </a: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8" name="Elbow Connector 37"/>
          <p:cNvCxnSpPr>
            <a:stCxn id="32" idx="6"/>
            <a:endCxn id="37" idx="1"/>
          </p:cNvCxnSpPr>
          <p:nvPr/>
        </p:nvCxnSpPr>
        <p:spPr>
          <a:xfrm flipV="1">
            <a:off x="9123680" y="2057400"/>
            <a:ext cx="473710" cy="63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2846705" y="999490"/>
            <a:ext cx="2175510" cy="392430"/>
          </a:xfrm>
          <a:prstGeom prst="rect">
            <a:avLst/>
          </a:prstGeom>
          <a:pattFill prst="pct20">
            <a:fgClr>
              <a:schemeClr val="bg2"/>
            </a:fgClr>
            <a:bgClr>
              <a:schemeClr val="bg1"/>
            </a:bgClr>
          </a:patt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600" dirty="0">
                <a:solidFill>
                  <a:schemeClr val="tx1"/>
                </a:solidFill>
              </a:rPr>
              <a:t>PRS(CELL_ID, Slot </a:t>
            </a:r>
            <a:r>
              <a:rPr lang="en-US" sz="1600" dirty="0" err="1">
                <a:solidFill>
                  <a:schemeClr val="tx1"/>
                </a:solidFill>
              </a:rPr>
              <a:t>Indx</a:t>
            </a:r>
            <a:r>
              <a:rPr lang="en-US" sz="1600" dirty="0">
                <a:solidFill>
                  <a:schemeClr val="tx1"/>
                </a:solidFill>
              </a:rPr>
              <a:t>)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40" name="Straight Arrow Connector 39"/>
          <p:cNvCxnSpPr>
            <a:stCxn id="27" idx="3"/>
            <a:endCxn id="32" idx="1"/>
          </p:cNvCxnSpPr>
          <p:nvPr/>
        </p:nvCxnSpPr>
        <p:spPr>
          <a:xfrm>
            <a:off x="8529320" y="1635760"/>
            <a:ext cx="266065" cy="2971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022215" y="1842770"/>
            <a:ext cx="23996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41"/>
          <p:cNvSpPr txBox="1"/>
          <p:nvPr/>
        </p:nvSpPr>
        <p:spPr>
          <a:xfrm>
            <a:off x="5887720" y="1475740"/>
            <a:ext cx="6686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i="1"/>
              <a:t>NULL</a:t>
            </a:r>
            <a:endParaRPr lang="en-US" i="1"/>
          </a:p>
        </p:txBody>
      </p:sp>
      <p:sp>
        <p:nvSpPr>
          <p:cNvPr id="43" name="Text Box 42"/>
          <p:cNvSpPr txBox="1"/>
          <p:nvPr/>
        </p:nvSpPr>
        <p:spPr>
          <a:xfrm>
            <a:off x="278130" y="873125"/>
            <a:ext cx="2568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b="1"/>
              <a:t>Alternative 1: CELL_ID on frozen bit scrambling</a:t>
            </a:r>
            <a:endParaRPr lang="en-US" b="1"/>
          </a:p>
        </p:txBody>
      </p:sp>
      <p:cxnSp>
        <p:nvCxnSpPr>
          <p:cNvPr id="44" name="Elbow Connector 43"/>
          <p:cNvCxnSpPr/>
          <p:nvPr/>
        </p:nvCxnSpPr>
        <p:spPr>
          <a:xfrm flipV="1">
            <a:off x="10580370" y="2070100"/>
            <a:ext cx="473710" cy="31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1013"/>
          </a:xfrm>
        </p:spPr>
        <p:txBody>
          <a:bodyPr/>
          <a:lstStyle/>
          <a:p>
            <a:r>
              <a:rPr lang="en-US" altLang="en-CA" dirty="0"/>
              <a:t>D</a:t>
            </a:r>
            <a:r>
              <a:rPr lang="en-US" altLang="en-CA" dirty="0" smtClean="0"/>
              <a:t>esign objectives</a:t>
            </a:r>
            <a:endParaRPr lang="en-US" alt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1241"/>
            <a:ext cx="10515600" cy="4915722"/>
          </a:xfrm>
        </p:spPr>
        <p:txBody>
          <a:bodyPr lIns="36000" tIns="36000" rIns="36000" bIns="36000">
            <a:normAutofit/>
          </a:bodyPr>
          <a:lstStyle/>
          <a:p>
            <a:pPr marL="0" indent="0">
              <a:buNone/>
            </a:pPr>
            <a:endParaRPr lang="en-CA" i="1" dirty="0" smtClean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</a:fld>
            <a:endParaRPr lang="en-CA" dirty="0"/>
          </a:p>
        </p:txBody>
      </p:sp>
      <p:sp>
        <p:nvSpPr>
          <p:cNvPr id="9" name="TextBox 8"/>
          <p:cNvSpPr txBox="1"/>
          <p:nvPr/>
        </p:nvSpPr>
        <p:spPr>
          <a:xfrm>
            <a:off x="941408" y="1156137"/>
            <a:ext cx="10412392" cy="5288729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The design needs to be</a:t>
            </a:r>
            <a:r>
              <a:rPr lang="en-CA" sz="2400" dirty="0" smtClean="0"/>
              <a:t> scalable:</a:t>
            </a:r>
            <a:endParaRPr lang="en-CA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sz="2400" dirty="0" smtClean="0"/>
              <a:t>To </a:t>
            </a:r>
            <a:r>
              <a:rPr lang="en-CA" sz="2400" dirty="0"/>
              <a:t>fit any arbitrary bit-field length as a function of </a:t>
            </a:r>
            <a:r>
              <a:rPr lang="en-CA" sz="2400" b="1" i="1" dirty="0"/>
              <a:t>block size</a:t>
            </a:r>
            <a:r>
              <a:rPr lang="en-CA" sz="2400" dirty="0"/>
              <a:t>.</a:t>
            </a:r>
            <a:endParaRPr lang="en-CA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sz="2400" dirty="0" smtClean="0"/>
              <a:t>To </a:t>
            </a:r>
            <a:r>
              <a:rPr lang="en-CA" sz="2400" dirty="0"/>
              <a:t>fit any arbitrary bit-field length as a function of </a:t>
            </a:r>
            <a:r>
              <a:rPr lang="en-CA" sz="2400" b="1" i="1" dirty="0"/>
              <a:t>code rate</a:t>
            </a:r>
            <a:r>
              <a:rPr lang="en-CA" sz="2400" dirty="0"/>
              <a:t>. </a:t>
            </a:r>
            <a:endParaRPr lang="en-CA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sz="2400" dirty="0" smtClean="0"/>
              <a:t>To </a:t>
            </a:r>
            <a:r>
              <a:rPr lang="en-CA" sz="2400" dirty="0"/>
              <a:t>maintain detectability with </a:t>
            </a:r>
            <a:r>
              <a:rPr lang="en-CA" sz="2400" b="1" i="1" dirty="0"/>
              <a:t>decreasing SNR</a:t>
            </a:r>
            <a:r>
              <a:rPr lang="en-CA" sz="2400" dirty="0"/>
              <a:t>.</a:t>
            </a:r>
            <a:endParaRPr lang="en-CA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sz="2400" dirty="0" smtClean="0"/>
              <a:t>To </a:t>
            </a:r>
            <a:r>
              <a:rPr lang="en-CA" sz="2400" dirty="0"/>
              <a:t>enable termination exceedingly early with </a:t>
            </a:r>
            <a:r>
              <a:rPr lang="en-CA" sz="2400" b="1" i="1" dirty="0"/>
              <a:t>increasing </a:t>
            </a:r>
            <a:r>
              <a:rPr lang="en-CA" sz="2400" b="1" i="1" dirty="0" smtClean="0"/>
              <a:t>SNR</a:t>
            </a:r>
            <a:r>
              <a:rPr lang="en-CA" sz="2400" dirty="0" smtClean="0"/>
              <a:t>.</a:t>
            </a:r>
            <a:endParaRPr lang="en-CA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CA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 smtClean="0"/>
              <a:t>The design should not increase the overall number of blind decodes</a:t>
            </a:r>
            <a:endParaRPr lang="en-CA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 smtClean="0"/>
              <a:t>The design should be robust to a range of DCI loading, including the possibility of numerous vacant candidate spaces.</a:t>
            </a:r>
            <a:endParaRPr lang="en-CA" sz="24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1013"/>
          </a:xfrm>
        </p:spPr>
        <p:txBody>
          <a:bodyPr/>
          <a:lstStyle/>
          <a:p>
            <a:r>
              <a:rPr lang="en-US" altLang="en-CA" dirty="0" smtClean="0"/>
              <a:t>Proposal</a:t>
            </a:r>
            <a:endParaRPr lang="en-US" altLang="en-CA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1240"/>
            <a:ext cx="10515600" cy="5095109"/>
          </a:xfrm>
        </p:spPr>
        <p:txBody>
          <a:bodyPr lIns="36000" tIns="36000" rIns="36000" bIns="36000"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altLang="en-CA" dirty="0" smtClean="0"/>
              <a:t>Set frozen bit values based on -RNTI</a:t>
            </a:r>
            <a:endParaRPr lang="en-US" altLang="en-CA" dirty="0" smtClean="0"/>
          </a:p>
          <a:p>
            <a:pPr marL="971550" lvl="1" indent="-514350">
              <a:buFont typeface="+mj-lt"/>
              <a:buAutoNum type="romanLcPeriod"/>
            </a:pPr>
            <a:r>
              <a:rPr lang="en-US" altLang="en-CA" dirty="0" smtClean="0"/>
              <a:t>The specific RNTI mapping depends on the use case under consideration, e.g. UE specific, Multi-RNTI, Group-RNTI</a:t>
            </a:r>
            <a:endParaRPr lang="en-US" altLang="en-CA" dirty="0" smtClean="0"/>
          </a:p>
          <a:p>
            <a:pPr marL="971550" lvl="1" indent="-514350">
              <a:buFont typeface="+mj-lt"/>
              <a:buAutoNum type="romanLcPeriod"/>
            </a:pPr>
            <a:r>
              <a:rPr lang="en-US" altLang="en-CA" dirty="0" smtClean="0"/>
              <a:t>Details: the starting frozen bit position for spread mapping, the spreading function used are FFS</a:t>
            </a:r>
            <a:endParaRPr lang="en-US" altLang="en-CA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</a:fld>
            <a:endParaRPr lang="en-C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6775"/>
            <a:ext cx="10515600" cy="791013"/>
          </a:xfrm>
        </p:spPr>
        <p:txBody>
          <a:bodyPr/>
          <a:lstStyle/>
          <a:p>
            <a:r>
              <a:rPr lang="en-US" altLang="en-CA" dirty="0" smtClean="0"/>
              <a:t>R</a:t>
            </a:r>
            <a:r>
              <a:rPr lang="en-CA" dirty="0" smtClean="0"/>
              <a:t>eferences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563" y="925976"/>
            <a:ext cx="11296890" cy="5555848"/>
          </a:xfrm>
        </p:spPr>
        <p:txBody>
          <a:bodyPr lIns="36000" tIns="36000" rIns="36000" bIns="36000"/>
          <a:lstStyle/>
          <a:p>
            <a:pPr marL="514350" indent="-514350">
              <a:buFont typeface="+mj-lt"/>
              <a:buAutoNum type="arabicPeriod"/>
            </a:pPr>
            <a:r>
              <a:rPr lang="en-CA" sz="2000" dirty="0"/>
              <a:t>R1-1702277, “Polar Code Design for DCI”, AT&amp;T, RAN1 #88, </a:t>
            </a:r>
            <a:r>
              <a:rPr lang="en-CA" sz="2000" dirty="0" smtClean="0"/>
              <a:t>Athens, Feb 2017</a:t>
            </a:r>
            <a:r>
              <a:rPr lang="en-US" altLang="en-CA" sz="2000" dirty="0" smtClean="0"/>
              <a:t>.</a:t>
            </a:r>
            <a:endParaRPr lang="en-US" altLang="en-CA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2000" dirty="0"/>
              <a:t>R1-1711571, “Scrambling Sequence Design for Early Block Discrimination on DCI Blind Detection”, Coherent Logix Inc., TSG RAN1 NR Ad-Hoc#2, Jun </a:t>
            </a:r>
            <a:r>
              <a:rPr lang="en-CA" sz="2000" dirty="0" smtClean="0"/>
              <a:t>2017</a:t>
            </a:r>
            <a:r>
              <a:rPr lang="en-US" altLang="en-CA" sz="2000" dirty="0" smtClean="0"/>
              <a:t>.</a:t>
            </a:r>
            <a:endParaRPr lang="en-US" altLang="en-CA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2000" dirty="0"/>
              <a:t>R1-1712256, “Enhancement of Early Termination by placing UE-ID on Frozen Bits”, </a:t>
            </a:r>
            <a:r>
              <a:rPr lang="en-CA" sz="2000" dirty="0" err="1"/>
              <a:t>Tsofun</a:t>
            </a:r>
            <a:r>
              <a:rPr lang="en-CA" sz="2000" dirty="0"/>
              <a:t> Algorithm, RAN1 #90, Aug </a:t>
            </a:r>
            <a:r>
              <a:rPr lang="en-CA" sz="2000" dirty="0" smtClean="0"/>
              <a:t>2017</a:t>
            </a:r>
            <a:r>
              <a:rPr lang="en-US" altLang="en-CA" sz="2000" dirty="0" smtClean="0"/>
              <a:t>.</a:t>
            </a:r>
            <a:endParaRPr lang="en-US" altLang="en-CA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2000" dirty="0" smtClean="0"/>
              <a:t>R1-1716534</a:t>
            </a:r>
            <a:r>
              <a:rPr lang="en-CA" sz="2000" dirty="0"/>
              <a:t>, “Linear </a:t>
            </a:r>
            <a:r>
              <a:rPr lang="en-CA" sz="2000" dirty="0" err="1"/>
              <a:t>Codeword</a:t>
            </a:r>
            <a:r>
              <a:rPr lang="en-CA" sz="2000" dirty="0"/>
              <a:t> Scrambling for Early Termination on DCI Blind Detection”, Coherent Logix Inc</a:t>
            </a:r>
            <a:r>
              <a:rPr lang="en-CA" sz="2000" dirty="0" smtClean="0"/>
              <a:t>., RAN1-NR NR#3, Sep 2017</a:t>
            </a:r>
            <a:r>
              <a:rPr lang="en-US" altLang="en-CA" sz="2000" dirty="0" smtClean="0"/>
              <a:t>.</a:t>
            </a:r>
            <a:endParaRPr lang="en-US" altLang="en-CA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2000" dirty="0"/>
              <a:t>R1-1715498, “UE-ID and value of frozen bits for Polar code”, Huawei, </a:t>
            </a:r>
            <a:r>
              <a:rPr lang="en-CA" sz="2000" dirty="0" err="1"/>
              <a:t>HiSilicon</a:t>
            </a:r>
            <a:r>
              <a:rPr lang="en-CA" sz="2000" dirty="0"/>
              <a:t>, RAN1-NR NR#3, Sep 2017</a:t>
            </a:r>
            <a:r>
              <a:rPr lang="en-US" altLang="en-CA" sz="2000" dirty="0"/>
              <a:t>.</a:t>
            </a:r>
            <a:endParaRPr lang="en-US" altLang="en-CA" sz="2000" dirty="0"/>
          </a:p>
          <a:p>
            <a:pPr marL="514350" indent="-514350">
              <a:buFont typeface="+mj-lt"/>
              <a:buAutoNum type="arabicPeriod"/>
            </a:pPr>
            <a:r>
              <a:rPr lang="en-CA" sz="2000" dirty="0"/>
              <a:t>R1-1716110, “UEID scrambling design for Polar codes”, NTT DOCMO, RAN1-NR NR#3, Sep 2017</a:t>
            </a:r>
            <a:r>
              <a:rPr lang="en-US" altLang="en-CA" sz="2000" dirty="0"/>
              <a:t>.</a:t>
            </a:r>
            <a:endParaRPr lang="en-US" altLang="en-CA" sz="2000" dirty="0"/>
          </a:p>
          <a:p>
            <a:pPr marL="514350" indent="-514350">
              <a:buFont typeface="+mj-lt"/>
              <a:buAutoNum type="arabicPeriod"/>
            </a:pPr>
            <a:r>
              <a:rPr lang="en-CA" sz="2000" dirty="0" smtClean="0"/>
              <a:t>R1-1715896</a:t>
            </a:r>
            <a:r>
              <a:rPr lang="en-US" altLang="en-CA" sz="2000" dirty="0" smtClean="0"/>
              <a:t>,</a:t>
            </a:r>
            <a:r>
              <a:rPr lang="en-CA" sz="2000" dirty="0" smtClean="0"/>
              <a:t> “Scrambling </a:t>
            </a:r>
            <a:r>
              <a:rPr lang="en-CA" sz="2000" dirty="0"/>
              <a:t>on information bits for distributed CRC”, LG </a:t>
            </a:r>
            <a:r>
              <a:rPr lang="en-CA" sz="2000" dirty="0" smtClean="0"/>
              <a:t>Electronics, </a:t>
            </a:r>
            <a:r>
              <a:rPr lang="en-CA" sz="2000" dirty="0"/>
              <a:t>RAN1-NR NR#3, Sep </a:t>
            </a:r>
            <a:r>
              <a:rPr lang="en-CA" sz="2000" dirty="0" smtClean="0"/>
              <a:t>2017</a:t>
            </a:r>
            <a:r>
              <a:rPr lang="en-US" altLang="en-CA" sz="2000" dirty="0" smtClean="0"/>
              <a:t>.</a:t>
            </a:r>
            <a:endParaRPr lang="en-US" altLang="en-CA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2000" dirty="0" smtClean="0">
                <a:sym typeface="+mn-ea"/>
              </a:rPr>
              <a:t>R1-171</a:t>
            </a:r>
            <a:r>
              <a:rPr lang="en-US" altLang="en-CA" sz="2000" dirty="0" smtClean="0">
                <a:sym typeface="+mn-ea"/>
              </a:rPr>
              <a:t>6032,</a:t>
            </a:r>
            <a:r>
              <a:rPr lang="en-CA" sz="2000" dirty="0" smtClean="0">
                <a:sym typeface="+mn-ea"/>
              </a:rPr>
              <a:t> “</a:t>
            </a:r>
            <a:r>
              <a:rPr lang="en-US" altLang="en-CA" sz="2000" dirty="0" smtClean="0">
                <a:sym typeface="+mn-ea"/>
              </a:rPr>
              <a:t>UE-Specific Scrambling for Polar Codes</a:t>
            </a:r>
            <a:r>
              <a:rPr lang="en-CA" sz="2000" dirty="0">
                <a:sym typeface="+mn-ea"/>
              </a:rPr>
              <a:t>”, </a:t>
            </a:r>
            <a:r>
              <a:rPr lang="en-US" altLang="en-CA" sz="2000" dirty="0">
                <a:sym typeface="+mn-ea"/>
              </a:rPr>
              <a:t>Samsung</a:t>
            </a:r>
            <a:r>
              <a:rPr lang="en-CA" sz="2000" dirty="0" smtClean="0">
                <a:sym typeface="+mn-ea"/>
              </a:rPr>
              <a:t>, </a:t>
            </a:r>
            <a:r>
              <a:rPr lang="en-CA" sz="2000" dirty="0">
                <a:sym typeface="+mn-ea"/>
              </a:rPr>
              <a:t>RAN1-NR NR#3, Sep </a:t>
            </a:r>
            <a:r>
              <a:rPr lang="en-CA" sz="2000" dirty="0" smtClean="0">
                <a:sym typeface="+mn-ea"/>
              </a:rPr>
              <a:t>2017</a:t>
            </a:r>
            <a:r>
              <a:rPr lang="en-US" altLang="en-CA" sz="2000" dirty="0" smtClean="0">
                <a:sym typeface="+mn-ea"/>
              </a:rPr>
              <a:t>.</a:t>
            </a:r>
            <a:endParaRPr lang="en-US" altLang="en-CA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2000" dirty="0" smtClean="0">
                <a:sym typeface="+mn-ea"/>
              </a:rPr>
              <a:t>R1-171</a:t>
            </a:r>
            <a:r>
              <a:rPr lang="en-US" altLang="en-CA" sz="2000" dirty="0" smtClean="0">
                <a:sym typeface="+mn-ea"/>
              </a:rPr>
              <a:t>6331,</a:t>
            </a:r>
            <a:r>
              <a:rPr lang="en-CA" sz="2000" dirty="0" smtClean="0">
                <a:sym typeface="+mn-ea"/>
              </a:rPr>
              <a:t> “</a:t>
            </a:r>
            <a:r>
              <a:rPr lang="en-US" altLang="en-CA" sz="2000" dirty="0" smtClean="0">
                <a:sym typeface="+mn-ea"/>
              </a:rPr>
              <a:t>Details of DL Polar Code Construction</a:t>
            </a:r>
            <a:r>
              <a:rPr lang="en-CA" sz="2000" dirty="0">
                <a:sym typeface="+mn-ea"/>
              </a:rPr>
              <a:t>”, </a:t>
            </a:r>
            <a:r>
              <a:rPr lang="en-US" altLang="en-CA" sz="2000" dirty="0">
                <a:sym typeface="+mn-ea"/>
              </a:rPr>
              <a:t>Intel Corporation</a:t>
            </a:r>
            <a:r>
              <a:rPr lang="en-CA" sz="2000" dirty="0" smtClean="0">
                <a:sym typeface="+mn-ea"/>
              </a:rPr>
              <a:t>, </a:t>
            </a:r>
            <a:r>
              <a:rPr lang="en-CA" sz="2000" dirty="0">
                <a:sym typeface="+mn-ea"/>
              </a:rPr>
              <a:t>RAN1-NR NR#3, Sep </a:t>
            </a:r>
            <a:r>
              <a:rPr lang="en-CA" sz="2000" dirty="0" smtClean="0">
                <a:sym typeface="+mn-ea"/>
              </a:rPr>
              <a:t>2017</a:t>
            </a:r>
            <a:r>
              <a:rPr lang="en-US" altLang="en-CA" sz="2000" dirty="0" smtClean="0">
                <a:sym typeface="+mn-ea"/>
              </a:rPr>
              <a:t>.</a:t>
            </a:r>
            <a:endParaRPr lang="en-US" altLang="en-CA" sz="2000" dirty="0" smtClean="0"/>
          </a:p>
          <a:p>
            <a:pPr marL="0" indent="0">
              <a:buNone/>
            </a:pPr>
            <a:endParaRPr lang="en-CA" sz="2000" dirty="0" smtClean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 smtClean="0"/>
              <a:t>RAN1-NR NR#3 Nagoya Sep 18-21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</a:fld>
            <a:endParaRPr lang="en-C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4257</Words>
  <Application>WPS Presentation</Application>
  <PresentationFormat>Widescreen</PresentationFormat>
  <Paragraphs>227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SimSun</vt:lpstr>
      <vt:lpstr>Wingdings</vt:lpstr>
      <vt:lpstr>Calibri Light</vt:lpstr>
      <vt:lpstr>Calibri</vt:lpstr>
      <vt:lpstr>Microsoft YaHei</vt:lpstr>
      <vt:lpstr/>
      <vt:lpstr>Arial Unicode MS</vt:lpstr>
      <vt:lpstr>Segoe Print</vt:lpstr>
      <vt:lpstr>Office Theme</vt:lpstr>
      <vt:lpstr>									R1-1716850 3GPP TSG RAN1-NR NR#3 Nagoya, Japan, 18-21 Sep 2017 Agenda item 6.4.2.1</vt:lpstr>
      <vt:lpstr>Purpose</vt:lpstr>
      <vt:lpstr>Benefits to NR</vt:lpstr>
      <vt:lpstr>Codeword Scrambling</vt:lpstr>
      <vt:lpstr>Alternative CELL_ID Scrambling</vt:lpstr>
      <vt:lpstr>Design objectives</vt:lpstr>
      <vt:lpstr>Proposal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kashelby</cp:lastModifiedBy>
  <cp:revision>284</cp:revision>
  <dcterms:created xsi:type="dcterms:W3CDTF">2017-05-10T18:50:00Z</dcterms:created>
  <dcterms:modified xsi:type="dcterms:W3CDTF">2017-09-20T06:53:08Z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1033-10.2.0.5942</vt:lpwstr>
  </property>
</Properties>
</file>