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62" r:id="rId4"/>
    <p:sldId id="261" r:id="rId5"/>
    <p:sldId id="263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213" autoAdjust="0"/>
  </p:normalViewPr>
  <p:slideViewPr>
    <p:cSldViewPr snapToGrid="0">
      <p:cViewPr varScale="1">
        <p:scale>
          <a:sx n="110" d="100"/>
          <a:sy n="110" d="100"/>
        </p:scale>
        <p:origin x="57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DDD1E-FB11-450D-955E-4F810D45D6F9}" type="datetimeFigureOut">
              <a:rPr lang="fr-FR" smtClean="0"/>
              <a:t>21/09/2017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95D1E-467C-4F8C-BCB3-E135F89318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756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95D1E-467C-4F8C-BCB3-E135F89318E7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1313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2017/9/21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‹N°›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pre-DFT PT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 pattern for DFTsOFDM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Mitsubishi Electric, Huawei, HiSilicon, Ericsson, </a:t>
            </a:r>
            <a:r>
              <a:rPr lang="en-US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InterDigital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lang="en-GB" dirty="0" smtClean="0"/>
              <a:t>Nokia</a:t>
            </a:r>
            <a:r>
              <a:rPr lang="en-GB" dirty="0"/>
              <a:t>, </a:t>
            </a:r>
            <a:r>
              <a:rPr lang="en-GB" dirty="0" smtClean="0"/>
              <a:t>Nokia </a:t>
            </a:r>
            <a:r>
              <a:rPr lang="en-GB" dirty="0"/>
              <a:t>Shanghai </a:t>
            </a:r>
            <a:r>
              <a:rPr lang="en-GB" dirty="0" smtClean="0"/>
              <a:t>Bell, Sharp, IITH, IITM</a:t>
            </a:r>
            <a:r>
              <a:rPr lang="en-GB" dirty="0"/>
              <a:t>, </a:t>
            </a:r>
            <a:r>
              <a:rPr lang="en-GB" dirty="0" err="1" smtClean="0"/>
              <a:t>CEWiT</a:t>
            </a:r>
            <a:r>
              <a:rPr lang="en-GB" dirty="0" smtClean="0"/>
              <a:t>, </a:t>
            </a:r>
            <a:r>
              <a:rPr lang="en-GB" dirty="0" err="1" smtClean="0"/>
              <a:t>Tejas</a:t>
            </a:r>
            <a:r>
              <a:rPr lang="en-GB" dirty="0" smtClean="0"/>
              <a:t> </a:t>
            </a:r>
            <a:r>
              <a:rPr lang="en-GB" dirty="0"/>
              <a:t>Networks, Reliance </a:t>
            </a:r>
            <a:r>
              <a:rPr lang="en-GB" dirty="0" err="1"/>
              <a:t>Jio</a:t>
            </a:r>
            <a:r>
              <a:rPr lang="en-GB" dirty="0"/>
              <a:t>, AT&amp;T</a:t>
            </a:r>
            <a:r>
              <a:rPr lang="en-GB" dirty="0" smtClean="0"/>
              <a:t>, Vivo, CMCC, Sony, Intel, ZTE, </a:t>
            </a:r>
            <a:r>
              <a:rPr lang="en-GB" dirty="0" err="1" smtClean="0"/>
              <a:t>Sanechips</a:t>
            </a:r>
            <a:r>
              <a:rPr lang="en-GB" dirty="0" smtClean="0"/>
              <a:t>, </a:t>
            </a:r>
            <a:r>
              <a:rPr lang="en-GB" dirty="0" err="1" smtClean="0"/>
              <a:t>Spreadtrum</a:t>
            </a:r>
            <a:r>
              <a:rPr lang="en-GB" dirty="0" smtClean="0"/>
              <a:t>, Qualcomm, </a:t>
            </a:r>
            <a:r>
              <a:rPr lang="en-GB" smtClean="0"/>
              <a:t>[DoCoMo]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54237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RAN1 NR AH#03, Nagoya, </a:t>
            </a:r>
            <a:r>
              <a:rPr lang="fr-FR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Japan</a:t>
            </a:r>
            <a:r>
              <a:rPr lang="fr-FR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2017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6.2.3.4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249990" y="138205"/>
            <a:ext cx="1582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R1-1716840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Background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Autofit/>
          </a:bodyPr>
          <a:lstStyle/>
          <a:p>
            <a:pPr lvl="0"/>
            <a:r>
              <a:rPr lang="en-US" sz="2000" dirty="0" smtClean="0"/>
              <a:t>The following agreements were made in the past meetings:</a:t>
            </a:r>
          </a:p>
          <a:p>
            <a:pPr lvl="1"/>
            <a:r>
              <a:rPr lang="en-US" sz="1800" dirty="0" smtClean="0"/>
              <a:t>[RAN1#89] Uplink </a:t>
            </a:r>
            <a:r>
              <a:rPr lang="en-US" sz="1800" dirty="0"/>
              <a:t>PTRS for DFT-s-OFDM waveform is supported.</a:t>
            </a:r>
            <a:endParaRPr lang="fr-FR" sz="1800" dirty="0"/>
          </a:p>
          <a:p>
            <a:pPr lvl="2"/>
            <a:r>
              <a:rPr lang="en-US" sz="1600" dirty="0"/>
              <a:t>Presence of PTRS for DFT-s-OFDM is UE-specifically configurable</a:t>
            </a:r>
            <a:endParaRPr lang="fr-FR" sz="1600" dirty="0"/>
          </a:p>
          <a:p>
            <a:pPr lvl="2"/>
            <a:r>
              <a:rPr lang="en-US" sz="1600" dirty="0"/>
              <a:t>Multiple pattern/density of PTRS for DFT-s-OFDM is supported</a:t>
            </a:r>
            <a:endParaRPr lang="fr-FR" sz="1600" dirty="0"/>
          </a:p>
          <a:p>
            <a:pPr lvl="2"/>
            <a:r>
              <a:rPr lang="en-US" sz="1600" dirty="0"/>
              <a:t>FFS: implicit or explicit signaling</a:t>
            </a:r>
            <a:endParaRPr lang="fr-FR" sz="1600" dirty="0"/>
          </a:p>
          <a:p>
            <a:pPr lvl="1"/>
            <a:r>
              <a:rPr lang="en-US" sz="1800" dirty="0" smtClean="0"/>
              <a:t>[RAN1 NR AH#02] Support</a:t>
            </a:r>
            <a:r>
              <a:rPr lang="en-US" sz="1800" dirty="0"/>
              <a:t> at least full symbol-level time density for time-domain PT-RS for DFT-S-OFDM (every PUSCH carrying symbol)</a:t>
            </a:r>
            <a:endParaRPr lang="fr-FR" sz="1800" dirty="0"/>
          </a:p>
          <a:p>
            <a:pPr lvl="2"/>
            <a:r>
              <a:rPr lang="en-US" sz="1400" dirty="0"/>
              <a:t>FFS: whether to support configurable symbol-level time density for time-domain PT-RS density reduction for DFT-S-OFDM</a:t>
            </a:r>
            <a:endParaRPr lang="fr-FR" sz="1400" dirty="0"/>
          </a:p>
          <a:p>
            <a:pPr lvl="3"/>
            <a:r>
              <a:rPr lang="en-US" sz="1400" dirty="0"/>
              <a:t>Note: If supported, the configuration can be implicit (associated with scheduled MCS and/or BW and/or DM-RS port(s)/position) or explicit, which is to be decided in next </a:t>
            </a:r>
            <a:r>
              <a:rPr lang="en-US" sz="1400" dirty="0" smtClean="0"/>
              <a:t>meeting</a:t>
            </a:r>
          </a:p>
          <a:p>
            <a:pPr lvl="1"/>
            <a:r>
              <a:rPr lang="en-US" sz="1800" dirty="0"/>
              <a:t>[RAN1#90] Confirm WA: Support Pre-DFT PT-RS insertion for UL DFT-S-OFDM</a:t>
            </a:r>
            <a:r>
              <a:rPr lang="en-US" sz="1800" dirty="0" smtClean="0"/>
              <a:t>.</a:t>
            </a:r>
          </a:p>
          <a:p>
            <a:pPr lvl="1"/>
            <a:endParaRPr lang="en-US" sz="1800" dirty="0"/>
          </a:p>
          <a:p>
            <a:pPr lvl="2"/>
            <a:endParaRPr lang="fr-FR" sz="1600" dirty="0"/>
          </a:p>
          <a:p>
            <a:endParaRPr lang="en-US" altLang="ja-JP" sz="16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Background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 hangingPunct="0"/>
            <a:r>
              <a:rPr lang="en-US" sz="2200" dirty="0" smtClean="0"/>
              <a:t>Concerning the exact pre-DFT pattern, the following was agreed</a:t>
            </a:r>
          </a:p>
          <a:p>
            <a:pPr lvl="1" fontAlgn="base" hangingPunct="0"/>
            <a:r>
              <a:rPr lang="en-US" sz="1800" dirty="0" smtClean="0"/>
              <a:t>[</a:t>
            </a:r>
            <a:r>
              <a:rPr lang="en-US" sz="1800" dirty="0"/>
              <a:t>RAN1#90] For pre-DFT PTRS insertion for DFTsOFDM</a:t>
            </a:r>
            <a:endParaRPr lang="fr-FR" sz="1800" dirty="0"/>
          </a:p>
          <a:p>
            <a:pPr lvl="2" fontAlgn="base" hangingPunct="0"/>
            <a:r>
              <a:rPr lang="en-US" sz="1600" dirty="0"/>
              <a:t>Define for the sake of discussion the pre-DFT pattern as X chunks of K&gt;=1 adjacent PTRS samples</a:t>
            </a:r>
            <a:endParaRPr lang="fr-FR" sz="1600" dirty="0"/>
          </a:p>
          <a:p>
            <a:pPr lvl="2" fontAlgn="base" hangingPunct="0"/>
            <a:r>
              <a:rPr lang="en-US" sz="1600" dirty="0"/>
              <a:t>The chunk sizes K can be {1,2,Y}, values to be down-selected at RAN1#90bis </a:t>
            </a:r>
            <a:endParaRPr lang="fr-FR" sz="1600" dirty="0"/>
          </a:p>
          <a:p>
            <a:pPr lvl="3" fontAlgn="base" hangingPunct="0"/>
            <a:r>
              <a:rPr lang="en-US" sz="1400" dirty="0"/>
              <a:t>Y is a single value, larger than 2, FFS the exact value</a:t>
            </a:r>
            <a:endParaRPr lang="fr-FR" sz="1400" dirty="0"/>
          </a:p>
          <a:p>
            <a:pPr lvl="3" fontAlgn="base" hangingPunct="0"/>
            <a:r>
              <a:rPr lang="en-US" sz="1400" dirty="0"/>
              <a:t>At most two K values is supported after down-selection</a:t>
            </a:r>
            <a:endParaRPr lang="fr-FR" sz="1400" dirty="0"/>
          </a:p>
          <a:p>
            <a:pPr lvl="3" fontAlgn="base" hangingPunct="0"/>
            <a:r>
              <a:rPr lang="en-US" sz="1400" dirty="0"/>
              <a:t>FFS: configuration of K is by</a:t>
            </a:r>
            <a:r>
              <a:rPr lang="en-GB" sz="1400" dirty="0"/>
              <a:t> higher</a:t>
            </a:r>
            <a:r>
              <a:rPr lang="en-US" sz="1400" dirty="0"/>
              <a:t> layer or implicit by DCI depending on e.g. allocation size and/or MCS </a:t>
            </a:r>
            <a:endParaRPr lang="fr-FR" sz="1400" dirty="0"/>
          </a:p>
          <a:p>
            <a:pPr lvl="2" fontAlgn="base" hangingPunct="0"/>
            <a:r>
              <a:rPr lang="en-US" sz="1600" dirty="0"/>
              <a:t>The supported number of chunks : X includes at least {2, Z}</a:t>
            </a:r>
            <a:endParaRPr lang="fr-FR" sz="1600" dirty="0"/>
          </a:p>
          <a:p>
            <a:pPr lvl="3" fontAlgn="base" hangingPunct="0"/>
            <a:r>
              <a:rPr lang="en-US" sz="1400" dirty="0"/>
              <a:t>Z is larger than 2, FFS the exact value</a:t>
            </a:r>
            <a:endParaRPr lang="fr-FR" sz="1400" dirty="0"/>
          </a:p>
          <a:p>
            <a:pPr lvl="3" fontAlgn="base" hangingPunct="0"/>
            <a:r>
              <a:rPr lang="en-US" sz="1400" dirty="0"/>
              <a:t>FFS: configuration of X is by higher layer or implicit by DCI depending on e.g. MCS </a:t>
            </a:r>
            <a:endParaRPr lang="fr-FR" sz="1400" dirty="0"/>
          </a:p>
          <a:p>
            <a:pPr lvl="2" fontAlgn="base" hangingPunct="0"/>
            <a:r>
              <a:rPr lang="en-US" sz="1600" dirty="0"/>
              <a:t>FFS: the exact positions of the chunks and sequence</a:t>
            </a:r>
            <a:endParaRPr lang="fr-FR" sz="1600" dirty="0"/>
          </a:p>
          <a:p>
            <a:pPr lvl="2" fontAlgn="base" hangingPunct="0"/>
            <a:r>
              <a:rPr lang="en-US" sz="1600" dirty="0"/>
              <a:t>Note: K=1 corresponds to distributed allocation</a:t>
            </a:r>
            <a:endParaRPr lang="fr-FR" sz="16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9935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Proposals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fr-FR" sz="3000" dirty="0" smtClean="0"/>
              <a:t>For </a:t>
            </a:r>
            <a:r>
              <a:rPr lang="fr-FR" sz="3000" dirty="0" err="1" smtClean="0"/>
              <a:t>chunk-based</a:t>
            </a:r>
            <a:r>
              <a:rPr lang="fr-FR" sz="3000" dirty="0" smtClean="0"/>
              <a:t> </a:t>
            </a:r>
            <a:r>
              <a:rPr lang="fr-FR" sz="3000" dirty="0" err="1" smtClean="0"/>
              <a:t>pre</a:t>
            </a:r>
            <a:r>
              <a:rPr lang="fr-FR" sz="3000" dirty="0" smtClean="0"/>
              <a:t>-DFT PTRS insertion for DFTsOFDM, support the </a:t>
            </a:r>
            <a:r>
              <a:rPr lang="fr-FR" sz="3000" dirty="0" err="1" smtClean="0"/>
              <a:t>following</a:t>
            </a:r>
            <a:endParaRPr lang="fr-FR" sz="3000" dirty="0" smtClean="0"/>
          </a:p>
          <a:p>
            <a:pPr lvl="1"/>
            <a:r>
              <a:rPr lang="fr-FR" sz="2600" dirty="0" smtClean="0"/>
              <a:t>The </a:t>
            </a:r>
            <a:r>
              <a:rPr lang="fr-FR" sz="2600" dirty="0" err="1" smtClean="0"/>
              <a:t>supported</a:t>
            </a:r>
            <a:r>
              <a:rPr lang="fr-FR" sz="2600" dirty="0" smtClean="0"/>
              <a:t> values for  K (</a:t>
            </a:r>
            <a:r>
              <a:rPr lang="fr-FR" sz="2600" dirty="0" err="1" smtClean="0"/>
              <a:t>chunk</a:t>
            </a:r>
            <a:r>
              <a:rPr lang="fr-FR" sz="2600" dirty="0" smtClean="0"/>
              <a:t> size) are 2 and 4</a:t>
            </a:r>
          </a:p>
          <a:p>
            <a:pPr lvl="2"/>
            <a:r>
              <a:rPr lang="fr-FR" sz="2200" dirty="0" err="1" smtClean="0"/>
              <a:t>Implicit</a:t>
            </a:r>
            <a:r>
              <a:rPr lang="fr-FR" sz="2200" dirty="0" smtClean="0"/>
              <a:t> configuration </a:t>
            </a:r>
            <a:r>
              <a:rPr lang="fr-FR" sz="2200" dirty="0" err="1" smtClean="0"/>
              <a:t>depending</a:t>
            </a:r>
            <a:r>
              <a:rPr lang="fr-FR" sz="2200" dirty="0" smtClean="0"/>
              <a:t> on MCS/BW</a:t>
            </a:r>
          </a:p>
          <a:p>
            <a:pPr lvl="1"/>
            <a:r>
              <a:rPr lang="fr-FR" sz="2600" dirty="0" smtClean="0"/>
              <a:t>The </a:t>
            </a:r>
            <a:r>
              <a:rPr lang="fr-FR" sz="2600" dirty="0" err="1" smtClean="0"/>
              <a:t>supported</a:t>
            </a:r>
            <a:r>
              <a:rPr lang="fr-FR" sz="2600" dirty="0" smtClean="0"/>
              <a:t> values for X (</a:t>
            </a:r>
            <a:r>
              <a:rPr lang="fr-FR" sz="2600" dirty="0" err="1" smtClean="0"/>
              <a:t>number</a:t>
            </a:r>
            <a:r>
              <a:rPr lang="fr-FR" sz="2600" dirty="0" smtClean="0"/>
              <a:t> of </a:t>
            </a:r>
            <a:r>
              <a:rPr lang="fr-FR" sz="2600" dirty="0" err="1" smtClean="0"/>
              <a:t>chunks</a:t>
            </a:r>
            <a:r>
              <a:rPr lang="fr-FR" sz="2600" dirty="0" smtClean="0"/>
              <a:t>/DFTsOFDM </a:t>
            </a:r>
            <a:r>
              <a:rPr lang="fr-FR" sz="2600" dirty="0" err="1" smtClean="0"/>
              <a:t>symbol</a:t>
            </a:r>
            <a:r>
              <a:rPr lang="fr-FR" sz="2600" dirty="0" smtClean="0"/>
              <a:t>) are at least 2 and 4</a:t>
            </a:r>
          </a:p>
          <a:p>
            <a:pPr lvl="2"/>
            <a:r>
              <a:rPr lang="fr-FR" sz="2200" dirty="0" smtClean="0"/>
              <a:t>X </a:t>
            </a:r>
            <a:r>
              <a:rPr lang="fr-FR" sz="2200" dirty="0" err="1" smtClean="0"/>
              <a:t>implicitly</a:t>
            </a:r>
            <a:r>
              <a:rPr lang="fr-FR" sz="2200" dirty="0" smtClean="0"/>
              <a:t> </a:t>
            </a:r>
            <a:r>
              <a:rPr lang="fr-FR" sz="2200" dirty="0" err="1" smtClean="0"/>
              <a:t>depends</a:t>
            </a:r>
            <a:r>
              <a:rPr lang="fr-FR" sz="2200" dirty="0" smtClean="0"/>
              <a:t> on </a:t>
            </a:r>
            <a:r>
              <a:rPr lang="fr-FR" sz="2200" dirty="0" err="1" smtClean="0"/>
              <a:t>allocated</a:t>
            </a:r>
            <a:r>
              <a:rPr lang="fr-FR" sz="2200" dirty="0" smtClean="0"/>
              <a:t> </a:t>
            </a:r>
            <a:r>
              <a:rPr lang="fr-FR" sz="2200" dirty="0" err="1" smtClean="0"/>
              <a:t>bandwidth</a:t>
            </a:r>
            <a:r>
              <a:rPr lang="fr-FR" sz="2200" dirty="0" smtClean="0"/>
              <a:t> and/or MCS and/or K </a:t>
            </a:r>
            <a:r>
              <a:rPr lang="fr-FR" sz="2200" dirty="0" smtClean="0"/>
              <a:t>value</a:t>
            </a:r>
          </a:p>
          <a:p>
            <a:pPr lvl="1"/>
            <a:r>
              <a:rPr lang="fr-FR" sz="2600" dirty="0" err="1" smtClean="0"/>
              <a:t>Implicit</a:t>
            </a:r>
            <a:r>
              <a:rPr lang="fr-FR" sz="2600" dirty="0" smtClean="0"/>
              <a:t> </a:t>
            </a:r>
            <a:r>
              <a:rPr lang="fr-FR" sz="2600" dirty="0" smtClean="0"/>
              <a:t>configuration </a:t>
            </a:r>
            <a:r>
              <a:rPr lang="fr-FR" sz="2600" dirty="0" err="1" smtClean="0"/>
              <a:t>can</a:t>
            </a:r>
            <a:r>
              <a:rPr lang="fr-FR" sz="2600" dirty="0" smtClean="0"/>
              <a:t> </a:t>
            </a:r>
            <a:r>
              <a:rPr lang="fr-FR" sz="2600" dirty="0" err="1" smtClean="0"/>
              <a:t>be</a:t>
            </a:r>
            <a:r>
              <a:rPr lang="fr-FR" sz="2600" dirty="0" smtClean="0"/>
              <a:t> </a:t>
            </a:r>
            <a:r>
              <a:rPr lang="fr-FR" sz="2600" dirty="0" err="1" smtClean="0"/>
              <a:t>subcarrier</a:t>
            </a:r>
            <a:r>
              <a:rPr lang="fr-FR" sz="2600" dirty="0" smtClean="0"/>
              <a:t> </a:t>
            </a:r>
            <a:r>
              <a:rPr lang="fr-FR" sz="2600" dirty="0" err="1" smtClean="0"/>
              <a:t>spacing</a:t>
            </a:r>
            <a:r>
              <a:rPr lang="fr-FR" sz="2600" dirty="0" smtClean="0"/>
              <a:t> </a:t>
            </a:r>
            <a:r>
              <a:rPr lang="fr-FR" sz="2600" dirty="0" err="1" smtClean="0"/>
              <a:t>dependent</a:t>
            </a:r>
            <a:endParaRPr lang="fr-FR" sz="2600" dirty="0" smtClean="0"/>
          </a:p>
          <a:p>
            <a:pPr lvl="1"/>
            <a:r>
              <a:rPr lang="fr-FR" sz="2800" dirty="0"/>
              <a:t>FFS if K=1 </a:t>
            </a:r>
            <a:r>
              <a:rPr lang="fr-FR" sz="2800" dirty="0" err="1"/>
              <a:t>is</a:t>
            </a:r>
            <a:r>
              <a:rPr lang="fr-FR" sz="2800" dirty="0"/>
              <a:t> </a:t>
            </a:r>
            <a:r>
              <a:rPr lang="fr-FR" sz="2800" dirty="0" err="1"/>
              <a:t>also</a:t>
            </a:r>
            <a:r>
              <a:rPr lang="fr-FR" sz="2800" dirty="0"/>
              <a:t> </a:t>
            </a:r>
            <a:r>
              <a:rPr lang="fr-FR" sz="2800" dirty="0" err="1"/>
              <a:t>supported</a:t>
            </a:r>
            <a:r>
              <a:rPr lang="fr-FR" sz="2800" dirty="0"/>
              <a:t> and exact </a:t>
            </a:r>
            <a:r>
              <a:rPr lang="fr-FR" sz="2800" dirty="0" err="1" smtClean="0"/>
              <a:t>mechanism</a:t>
            </a:r>
            <a:endParaRPr lang="fr-FR" sz="2600" dirty="0" smtClean="0"/>
          </a:p>
          <a:p>
            <a:pPr lvl="1"/>
            <a:r>
              <a:rPr lang="fr-FR" sz="2600" dirty="0" err="1" smtClean="0"/>
              <a:t>When</a:t>
            </a:r>
            <a:r>
              <a:rPr lang="fr-FR" sz="2600" dirty="0" smtClean="0"/>
              <a:t> X=2 </a:t>
            </a:r>
            <a:r>
              <a:rPr lang="fr-FR" sz="2600" dirty="0" err="1" smtClean="0"/>
              <a:t>is</a:t>
            </a:r>
            <a:r>
              <a:rPr lang="fr-FR" sz="2600" dirty="0" smtClean="0"/>
              <a:t> </a:t>
            </a:r>
            <a:r>
              <a:rPr lang="fr-FR" sz="2600" dirty="0" err="1" smtClean="0"/>
              <a:t>configured</a:t>
            </a:r>
            <a:r>
              <a:rPr lang="fr-FR" sz="2600" dirty="0" smtClean="0"/>
              <a:t>, </a:t>
            </a:r>
            <a:r>
              <a:rPr lang="fr-FR" sz="2600" dirty="0" err="1" smtClean="0"/>
              <a:t>downselect</a:t>
            </a:r>
            <a:r>
              <a:rPr lang="fr-FR" sz="2600" dirty="0" smtClean="0"/>
              <a:t> </a:t>
            </a:r>
            <a:r>
              <a:rPr lang="fr-FR" sz="2600" dirty="0" err="1" smtClean="0"/>
              <a:t>among</a:t>
            </a:r>
            <a:r>
              <a:rPr lang="fr-FR" sz="2600" dirty="0" smtClean="0"/>
              <a:t> the </a:t>
            </a:r>
            <a:r>
              <a:rPr lang="fr-FR" sz="2600" dirty="0" err="1" smtClean="0"/>
              <a:t>following</a:t>
            </a:r>
            <a:r>
              <a:rPr lang="fr-FR" sz="2600" dirty="0" smtClean="0"/>
              <a:t>:</a:t>
            </a:r>
          </a:p>
          <a:p>
            <a:pPr lvl="2"/>
            <a:r>
              <a:rPr lang="fr-FR" sz="2200" dirty="0" smtClean="0"/>
              <a:t>Alt. 1: </a:t>
            </a:r>
            <a:r>
              <a:rPr lang="fr-FR" sz="2200" dirty="0" err="1" smtClean="0"/>
              <a:t>chunks</a:t>
            </a:r>
            <a:r>
              <a:rPr lang="fr-FR" sz="2200" dirty="0" smtClean="0"/>
              <a:t> are </a:t>
            </a:r>
            <a:r>
              <a:rPr lang="fr-FR" sz="2200" dirty="0" err="1" smtClean="0"/>
              <a:t>placed</a:t>
            </a:r>
            <a:r>
              <a:rPr lang="fr-FR" sz="2200" dirty="0" smtClean="0"/>
              <a:t> </a:t>
            </a:r>
            <a:r>
              <a:rPr lang="fr-FR" sz="2200" dirty="0" err="1" smtClean="0"/>
              <a:t>head</a:t>
            </a:r>
            <a:r>
              <a:rPr lang="fr-FR" sz="2200" dirty="0" smtClean="0"/>
              <a:t>/</a:t>
            </a:r>
            <a:r>
              <a:rPr lang="fr-FR" sz="2200" dirty="0" err="1" smtClean="0"/>
              <a:t>tail</a:t>
            </a:r>
            <a:r>
              <a:rPr lang="fr-FR" sz="2200" dirty="0" smtClean="0"/>
              <a:t> of DFTsOFDM </a:t>
            </a:r>
            <a:r>
              <a:rPr lang="fr-FR" sz="2200" dirty="0" err="1" smtClean="0"/>
              <a:t>symbols</a:t>
            </a:r>
            <a:r>
              <a:rPr lang="fr-FR" sz="2200" dirty="0" smtClean="0"/>
              <a:t> </a:t>
            </a:r>
            <a:r>
              <a:rPr lang="fr-FR" sz="2200" dirty="0" err="1" smtClean="0"/>
              <a:t>containing</a:t>
            </a:r>
            <a:r>
              <a:rPr lang="fr-FR" sz="2200" dirty="0" smtClean="0"/>
              <a:t> PTRS</a:t>
            </a:r>
          </a:p>
          <a:p>
            <a:pPr lvl="2"/>
            <a:r>
              <a:rPr lang="fr-FR" sz="2200" dirty="0" smtClean="0"/>
              <a:t>Alt. 2: </a:t>
            </a:r>
            <a:r>
              <a:rPr lang="fr-FR" sz="2200" dirty="0" err="1" smtClean="0"/>
              <a:t>chunks</a:t>
            </a:r>
            <a:r>
              <a:rPr lang="fr-FR" sz="2200" dirty="0" smtClean="0"/>
              <a:t> are </a:t>
            </a:r>
            <a:r>
              <a:rPr lang="fr-FR" sz="2200" dirty="0" err="1" smtClean="0"/>
              <a:t>placed</a:t>
            </a:r>
            <a:r>
              <a:rPr lang="fr-FR" sz="2200" dirty="0" smtClean="0"/>
              <a:t> </a:t>
            </a:r>
            <a:r>
              <a:rPr lang="fr-FR" sz="2200" dirty="0"/>
              <a:t>m</a:t>
            </a:r>
            <a:r>
              <a:rPr lang="fr-FR" sz="2200" dirty="0" smtClean="0"/>
              <a:t>iddle/</a:t>
            </a:r>
            <a:r>
              <a:rPr lang="fr-FR" sz="2200" dirty="0" err="1" smtClean="0"/>
              <a:t>tail</a:t>
            </a:r>
            <a:r>
              <a:rPr lang="fr-FR" sz="2200" dirty="0" smtClean="0"/>
              <a:t> of </a:t>
            </a:r>
            <a:r>
              <a:rPr lang="fr-FR" sz="2200" dirty="0"/>
              <a:t>the </a:t>
            </a:r>
            <a:r>
              <a:rPr lang="fr-FR" sz="2200" dirty="0" smtClean="0"/>
              <a:t> </a:t>
            </a:r>
            <a:r>
              <a:rPr lang="fr-FR" sz="2200" dirty="0"/>
              <a:t>DFTsOFDM </a:t>
            </a:r>
            <a:r>
              <a:rPr lang="fr-FR" sz="2200" dirty="0" err="1"/>
              <a:t>symbols</a:t>
            </a:r>
            <a:r>
              <a:rPr lang="fr-FR" sz="2200" dirty="0"/>
              <a:t> </a:t>
            </a:r>
            <a:r>
              <a:rPr lang="fr-FR" sz="2200" dirty="0" err="1"/>
              <a:t>containing</a:t>
            </a:r>
            <a:r>
              <a:rPr lang="fr-FR" sz="2200" dirty="0"/>
              <a:t> </a:t>
            </a:r>
            <a:r>
              <a:rPr lang="fr-FR" sz="2200" dirty="0" smtClean="0"/>
              <a:t>PTRS</a:t>
            </a:r>
          </a:p>
          <a:p>
            <a:pPr lvl="2"/>
            <a:r>
              <a:rPr lang="fr-FR" sz="2200" dirty="0" smtClean="0"/>
              <a:t>Alt</a:t>
            </a:r>
            <a:r>
              <a:rPr lang="fr-FR" sz="2200" dirty="0"/>
              <a:t>. </a:t>
            </a:r>
            <a:r>
              <a:rPr lang="fr-FR" sz="2200" dirty="0" smtClean="0"/>
              <a:t>3: </a:t>
            </a:r>
            <a:r>
              <a:rPr lang="fr-FR" sz="2200" dirty="0" err="1"/>
              <a:t>chunks</a:t>
            </a:r>
            <a:r>
              <a:rPr lang="fr-FR" sz="2200" dirty="0"/>
              <a:t> are </a:t>
            </a:r>
            <a:r>
              <a:rPr lang="fr-FR" sz="2200" dirty="0" err="1"/>
              <a:t>placed</a:t>
            </a:r>
            <a:r>
              <a:rPr lang="fr-FR" sz="2200" dirty="0"/>
              <a:t> </a:t>
            </a:r>
            <a:r>
              <a:rPr lang="fr-FR" sz="2200" dirty="0" err="1" smtClean="0"/>
              <a:t>head</a:t>
            </a:r>
            <a:r>
              <a:rPr lang="fr-FR" sz="2200" dirty="0" smtClean="0"/>
              <a:t>/middle </a:t>
            </a:r>
            <a:r>
              <a:rPr lang="fr-FR" sz="2200" dirty="0"/>
              <a:t>of the  DFTsOFDM </a:t>
            </a:r>
            <a:r>
              <a:rPr lang="fr-FR" sz="2200" dirty="0" err="1"/>
              <a:t>symbols</a:t>
            </a:r>
            <a:r>
              <a:rPr lang="fr-FR" sz="2200" dirty="0"/>
              <a:t> </a:t>
            </a:r>
            <a:r>
              <a:rPr lang="fr-FR" sz="2200" dirty="0" err="1"/>
              <a:t>containing</a:t>
            </a:r>
            <a:r>
              <a:rPr lang="fr-FR" sz="2200" dirty="0"/>
              <a:t> </a:t>
            </a:r>
            <a:r>
              <a:rPr lang="fr-FR" sz="2200" dirty="0" smtClean="0"/>
              <a:t>PTRS</a:t>
            </a:r>
          </a:p>
          <a:p>
            <a:pPr lvl="2"/>
            <a:r>
              <a:rPr lang="fr-FR" sz="2200" dirty="0"/>
              <a:t>Alt. </a:t>
            </a:r>
            <a:r>
              <a:rPr lang="fr-FR" sz="2200" dirty="0" smtClean="0"/>
              <a:t>4: </a:t>
            </a:r>
            <a:r>
              <a:rPr lang="fr-FR" sz="2200" dirty="0" err="1"/>
              <a:t>chunks</a:t>
            </a:r>
            <a:r>
              <a:rPr lang="fr-FR" sz="2200" dirty="0"/>
              <a:t> are </a:t>
            </a:r>
            <a:r>
              <a:rPr lang="fr-FR" sz="2200" dirty="0" err="1"/>
              <a:t>placed</a:t>
            </a:r>
            <a:r>
              <a:rPr lang="fr-FR" sz="2200" dirty="0"/>
              <a:t> </a:t>
            </a:r>
            <a:r>
              <a:rPr lang="fr-FR" sz="2200" dirty="0" smtClean="0"/>
              <a:t>middle of </a:t>
            </a:r>
            <a:r>
              <a:rPr lang="fr-FR" sz="2200" dirty="0" err="1" smtClean="0"/>
              <a:t>each</a:t>
            </a:r>
            <a:r>
              <a:rPr lang="fr-FR" sz="2200" dirty="0" smtClean="0"/>
              <a:t> of the X </a:t>
            </a:r>
            <a:r>
              <a:rPr lang="fr-FR" sz="2200" dirty="0" err="1" smtClean="0"/>
              <a:t>equally-sized</a:t>
            </a:r>
            <a:r>
              <a:rPr lang="fr-FR" sz="2200" dirty="0" smtClean="0"/>
              <a:t> parts </a:t>
            </a:r>
            <a:r>
              <a:rPr lang="fr-FR" sz="2200" dirty="0"/>
              <a:t>of the  DFTsOFDM </a:t>
            </a:r>
            <a:r>
              <a:rPr lang="fr-FR" sz="2200" dirty="0" err="1"/>
              <a:t>symbols</a:t>
            </a:r>
            <a:r>
              <a:rPr lang="fr-FR" sz="2200" dirty="0"/>
              <a:t> </a:t>
            </a:r>
            <a:r>
              <a:rPr lang="fr-FR" sz="2200" dirty="0" err="1"/>
              <a:t>containing</a:t>
            </a:r>
            <a:r>
              <a:rPr lang="fr-FR" sz="2200" dirty="0"/>
              <a:t> </a:t>
            </a:r>
            <a:r>
              <a:rPr lang="fr-FR" sz="2200" dirty="0" smtClean="0"/>
              <a:t>PTRS</a:t>
            </a:r>
          </a:p>
          <a:p>
            <a:pPr lvl="1"/>
            <a:r>
              <a:rPr lang="fr-FR" sz="2600" dirty="0"/>
              <a:t>For PTRS </a:t>
            </a:r>
            <a:r>
              <a:rPr lang="fr-FR" sz="2600" dirty="0" err="1" smtClean="0"/>
              <a:t>sequence</a:t>
            </a:r>
            <a:r>
              <a:rPr lang="fr-FR" sz="2600" dirty="0" smtClean="0"/>
              <a:t>, </a:t>
            </a:r>
            <a:r>
              <a:rPr lang="fr-FR" sz="2600" dirty="0" err="1" smtClean="0"/>
              <a:t>downselect</a:t>
            </a:r>
            <a:r>
              <a:rPr lang="fr-FR" sz="2600" dirty="0" smtClean="0"/>
              <a:t> </a:t>
            </a:r>
            <a:r>
              <a:rPr lang="fr-FR" sz="2600" dirty="0" err="1" smtClean="0"/>
              <a:t>from</a:t>
            </a:r>
            <a:r>
              <a:rPr lang="fr-FR" sz="2600" dirty="0" smtClean="0"/>
              <a:t> the </a:t>
            </a:r>
            <a:r>
              <a:rPr lang="fr-FR" sz="2600" dirty="0" err="1" smtClean="0"/>
              <a:t>following</a:t>
            </a:r>
            <a:r>
              <a:rPr lang="fr-FR" sz="2600" dirty="0" smtClean="0"/>
              <a:t> options:</a:t>
            </a:r>
            <a:endParaRPr lang="fr-FR" sz="2600" dirty="0"/>
          </a:p>
          <a:p>
            <a:pPr lvl="2"/>
            <a:r>
              <a:rPr lang="fr-FR" sz="2200" dirty="0"/>
              <a:t> </a:t>
            </a:r>
            <a:r>
              <a:rPr lang="fr-FR" sz="2200" dirty="0" smtClean="0"/>
              <a:t>Option 1:</a:t>
            </a:r>
          </a:p>
          <a:p>
            <a:pPr lvl="3"/>
            <a:r>
              <a:rPr lang="en-US" dirty="0" smtClean="0"/>
              <a:t>pi/2 </a:t>
            </a:r>
            <a:r>
              <a:rPr lang="en-US" dirty="0"/>
              <a:t>BPSK PTRS is used for pi/2 BPSK PUSCH</a:t>
            </a:r>
            <a:endParaRPr lang="fr-FR" dirty="0"/>
          </a:p>
          <a:p>
            <a:pPr lvl="3"/>
            <a:r>
              <a:rPr lang="fr-FR" dirty="0"/>
              <a:t>[FFS] PTRS </a:t>
            </a:r>
            <a:r>
              <a:rPr lang="fr-FR" dirty="0" err="1"/>
              <a:t>sequence</a:t>
            </a:r>
            <a:r>
              <a:rPr lang="fr-FR" dirty="0"/>
              <a:t> </a:t>
            </a:r>
            <a:r>
              <a:rPr lang="fr-FR" dirty="0" err="1"/>
              <a:t>consists</a:t>
            </a:r>
            <a:r>
              <a:rPr lang="fr-FR" dirty="0"/>
              <a:t> of the  </a:t>
            </a:r>
            <a:r>
              <a:rPr lang="fr-FR" dirty="0" err="1"/>
              <a:t>outermost</a:t>
            </a:r>
            <a:r>
              <a:rPr lang="fr-FR" dirty="0"/>
              <a:t> points of the PUSCH </a:t>
            </a:r>
            <a:r>
              <a:rPr lang="fr-FR" dirty="0" smtClean="0"/>
              <a:t>constellation</a:t>
            </a:r>
          </a:p>
          <a:p>
            <a:pPr lvl="2"/>
            <a:r>
              <a:rPr lang="fr-FR" dirty="0" smtClean="0"/>
              <a:t>Option 2</a:t>
            </a:r>
          </a:p>
          <a:p>
            <a:pPr lvl="3"/>
            <a:r>
              <a:rPr lang="fr-FR" dirty="0" err="1" smtClean="0"/>
              <a:t>Reuse</a:t>
            </a:r>
            <a:r>
              <a:rPr lang="fr-FR" dirty="0" smtClean="0"/>
              <a:t> the </a:t>
            </a:r>
            <a:r>
              <a:rPr lang="fr-FR" dirty="0" err="1" smtClean="0"/>
              <a:t>same</a:t>
            </a:r>
            <a:r>
              <a:rPr lang="fr-FR" dirty="0" smtClean="0"/>
              <a:t> </a:t>
            </a:r>
            <a:r>
              <a:rPr lang="fr-FR" dirty="0" err="1" smtClean="0"/>
              <a:t>sequence</a:t>
            </a:r>
            <a:r>
              <a:rPr lang="fr-FR" dirty="0" smtClean="0"/>
              <a:t> as PTRS or DMRS </a:t>
            </a:r>
            <a:r>
              <a:rPr lang="fr-FR" dirty="0" err="1" smtClean="0"/>
              <a:t>sequence</a:t>
            </a:r>
            <a:r>
              <a:rPr lang="fr-FR" dirty="0" smtClean="0"/>
              <a:t> for UL CP-OFDM</a:t>
            </a:r>
          </a:p>
          <a:p>
            <a:pPr lvl="1"/>
            <a:r>
              <a:rPr lang="fr-FR" sz="2600" dirty="0" smtClean="0"/>
              <a:t>FFS: Time-</a:t>
            </a:r>
            <a:r>
              <a:rPr lang="fr-FR" sz="2600" dirty="0" err="1" smtClean="0"/>
              <a:t>domain</a:t>
            </a:r>
            <a:r>
              <a:rPr lang="fr-FR" sz="2600" dirty="0" smtClean="0"/>
              <a:t> PTRS </a:t>
            </a:r>
            <a:r>
              <a:rPr lang="fr-FR" sz="2600" dirty="0" err="1" smtClean="0"/>
              <a:t>density</a:t>
            </a:r>
            <a:r>
              <a:rPr lang="fr-FR" sz="2600" dirty="0" smtClean="0"/>
              <a:t> </a:t>
            </a:r>
            <a:r>
              <a:rPr lang="fr-FR" sz="2600" dirty="0" err="1" smtClean="0"/>
              <a:t>reduction</a:t>
            </a:r>
            <a:r>
              <a:rPr lang="fr-FR" sz="2600" dirty="0" smtClean="0"/>
              <a:t> </a:t>
            </a:r>
            <a:r>
              <a:rPr lang="fr-FR" sz="2600" dirty="0" err="1" smtClean="0"/>
              <a:t>is</a:t>
            </a:r>
            <a:r>
              <a:rPr lang="fr-FR" sz="2600" dirty="0" smtClean="0"/>
              <a:t> </a:t>
            </a:r>
            <a:r>
              <a:rPr lang="fr-FR" sz="2600" dirty="0" err="1" smtClean="0"/>
              <a:t>supported</a:t>
            </a:r>
            <a:r>
              <a:rPr lang="fr-FR" sz="2600" dirty="0" smtClean="0"/>
              <a:t> at least for </a:t>
            </a:r>
            <a:r>
              <a:rPr lang="fr-FR" sz="2600" dirty="0" err="1" smtClean="0"/>
              <a:t>allocated</a:t>
            </a:r>
            <a:r>
              <a:rPr lang="fr-FR" sz="2600" dirty="0" smtClean="0"/>
              <a:t> bands </a:t>
            </a:r>
            <a:r>
              <a:rPr lang="fr-FR" sz="2600" dirty="0" err="1" smtClean="0"/>
              <a:t>below</a:t>
            </a:r>
            <a:r>
              <a:rPr lang="fr-FR" sz="2600" dirty="0" smtClean="0"/>
              <a:t> N RB and/or </a:t>
            </a:r>
            <a:r>
              <a:rPr lang="fr-FR" sz="2600" dirty="0" err="1" smtClean="0"/>
              <a:t>some</a:t>
            </a:r>
            <a:r>
              <a:rPr lang="fr-FR" sz="2600" dirty="0" smtClean="0"/>
              <a:t> MCS</a:t>
            </a:r>
          </a:p>
          <a:p>
            <a:pPr lvl="2"/>
            <a:r>
              <a:rPr lang="fr-FR" sz="2200" dirty="0" smtClean="0"/>
              <a:t>Time-</a:t>
            </a:r>
            <a:r>
              <a:rPr lang="fr-FR" sz="2200" dirty="0" err="1" smtClean="0"/>
              <a:t>domain</a:t>
            </a:r>
            <a:r>
              <a:rPr lang="fr-FR" sz="2200" dirty="0" smtClean="0"/>
              <a:t> pattern </a:t>
            </a:r>
            <a:r>
              <a:rPr lang="fr-FR" sz="2200" dirty="0" err="1" smtClean="0"/>
              <a:t>depends</a:t>
            </a:r>
            <a:r>
              <a:rPr lang="fr-FR" sz="2200" dirty="0" smtClean="0"/>
              <a:t> on DM-RS positions (DFTsOFDM positions </a:t>
            </a:r>
            <a:r>
              <a:rPr lang="fr-FR" sz="2200" dirty="0" err="1" smtClean="0"/>
              <a:t>near</a:t>
            </a:r>
            <a:r>
              <a:rPr lang="fr-FR" sz="2200" dirty="0" smtClean="0"/>
              <a:t> DMRS do not </a:t>
            </a:r>
            <a:r>
              <a:rPr lang="fr-FR" sz="2200" dirty="0" err="1" smtClean="0"/>
              <a:t>contain</a:t>
            </a:r>
            <a:r>
              <a:rPr lang="fr-FR" sz="2200" dirty="0" smtClean="0"/>
              <a:t> PTRS)</a:t>
            </a:r>
          </a:p>
          <a:p>
            <a:pPr lvl="2"/>
            <a:r>
              <a:rPr lang="fr-FR" sz="2200" dirty="0" smtClean="0"/>
              <a:t>FFS: N value</a:t>
            </a:r>
          </a:p>
          <a:p>
            <a:pPr lvl="2"/>
            <a:r>
              <a:rPr lang="fr-FR" sz="2200" dirty="0" smtClean="0"/>
              <a:t>FFS: </a:t>
            </a:r>
            <a:r>
              <a:rPr lang="fr-FR" sz="2200" dirty="0" err="1" smtClean="0"/>
              <a:t>every</a:t>
            </a:r>
            <a:r>
              <a:rPr lang="fr-FR" sz="2200" dirty="0" smtClean="0"/>
              <a:t> </a:t>
            </a:r>
            <a:r>
              <a:rPr lang="fr-FR" sz="2200" dirty="0" err="1" smtClean="0"/>
              <a:t>other</a:t>
            </a:r>
            <a:r>
              <a:rPr lang="fr-FR" sz="2200" dirty="0" smtClean="0"/>
              <a:t> DFTsOFDM </a:t>
            </a:r>
            <a:r>
              <a:rPr lang="fr-FR" sz="2200" dirty="0" err="1" smtClean="0"/>
              <a:t>symbol</a:t>
            </a:r>
            <a:r>
              <a:rPr lang="fr-FR" sz="2200" dirty="0" smtClean="0"/>
              <a:t> not </a:t>
            </a:r>
            <a:r>
              <a:rPr lang="fr-FR" sz="2200" dirty="0" err="1" smtClean="0"/>
              <a:t>neighbouring</a:t>
            </a:r>
            <a:r>
              <a:rPr lang="fr-FR" sz="2200" dirty="0" smtClean="0"/>
              <a:t> DM-RS positions </a:t>
            </a:r>
            <a:r>
              <a:rPr lang="fr-FR" sz="2200" dirty="0" err="1" smtClean="0"/>
              <a:t>does</a:t>
            </a:r>
            <a:r>
              <a:rPr lang="fr-FR" sz="2200" dirty="0" smtClean="0"/>
              <a:t> not </a:t>
            </a:r>
            <a:r>
              <a:rPr lang="fr-FR" sz="2200" dirty="0" err="1" smtClean="0"/>
              <a:t>contain</a:t>
            </a:r>
            <a:r>
              <a:rPr lang="fr-FR" sz="2200" dirty="0" smtClean="0"/>
              <a:t> PTRS</a:t>
            </a:r>
          </a:p>
          <a:p>
            <a:pPr lvl="2"/>
            <a:r>
              <a:rPr lang="fr-FR" sz="2200" dirty="0" smtClean="0"/>
              <a:t>For RB allocation </a:t>
            </a:r>
            <a:r>
              <a:rPr lang="fr-FR" sz="2200" dirty="0" err="1" smtClean="0"/>
              <a:t>larger</a:t>
            </a:r>
            <a:r>
              <a:rPr lang="fr-FR" sz="2200" dirty="0" smtClean="0"/>
              <a:t> </a:t>
            </a:r>
            <a:r>
              <a:rPr lang="fr-FR" sz="2200" dirty="0" err="1" smtClean="0"/>
              <a:t>than</a:t>
            </a:r>
            <a:r>
              <a:rPr lang="fr-FR" sz="2200" dirty="0" smtClean="0"/>
              <a:t> N, PTRS </a:t>
            </a:r>
            <a:r>
              <a:rPr lang="fr-FR" sz="2200" dirty="0" err="1" smtClean="0"/>
              <a:t>density</a:t>
            </a:r>
            <a:r>
              <a:rPr lang="fr-FR" sz="2200" dirty="0" smtClean="0"/>
              <a:t> </a:t>
            </a:r>
            <a:r>
              <a:rPr lang="fr-FR" sz="2200" dirty="0" err="1" smtClean="0"/>
              <a:t>reduction</a:t>
            </a:r>
            <a:r>
              <a:rPr lang="fr-FR" sz="2200" dirty="0" smtClean="0"/>
              <a:t> </a:t>
            </a:r>
            <a:r>
              <a:rPr lang="fr-FR" sz="2200" dirty="0" err="1" smtClean="0"/>
              <a:t>is</a:t>
            </a:r>
            <a:r>
              <a:rPr lang="fr-FR" sz="2200" dirty="0" smtClean="0"/>
              <a:t> </a:t>
            </a:r>
            <a:r>
              <a:rPr lang="fr-FR" sz="2200" dirty="0" err="1" smtClean="0"/>
              <a:t>configured</a:t>
            </a:r>
            <a:r>
              <a:rPr lang="fr-FR" sz="2200" dirty="0" smtClean="0"/>
              <a:t> by RRC</a:t>
            </a:r>
            <a:endParaRPr lang="fr-FR" sz="2200" dirty="0"/>
          </a:p>
          <a:p>
            <a:pPr lvl="2"/>
            <a:endParaRPr lang="fr-FR" sz="2200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6677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References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The </a:t>
            </a:r>
            <a:r>
              <a:rPr lang="fr-FR" dirty="0" err="1" smtClean="0"/>
              <a:t>following</a:t>
            </a:r>
            <a:r>
              <a:rPr lang="fr-FR" dirty="0" smtClean="0"/>
              <a:t> documents </a:t>
            </a:r>
            <a:r>
              <a:rPr lang="fr-FR" dirty="0" err="1" smtClean="0"/>
              <a:t>relating</a:t>
            </a:r>
            <a:r>
              <a:rPr lang="fr-FR" dirty="0" smtClean="0"/>
              <a:t> to </a:t>
            </a:r>
            <a:r>
              <a:rPr lang="fr-FR" dirty="0" err="1" smtClean="0"/>
              <a:t>pre</a:t>
            </a:r>
            <a:r>
              <a:rPr lang="fr-FR" dirty="0" smtClean="0"/>
              <a:t>-DFT PTRS pattern </a:t>
            </a:r>
            <a:r>
              <a:rPr lang="fr-FR" dirty="0" err="1" smtClean="0"/>
              <a:t>were</a:t>
            </a:r>
            <a:r>
              <a:rPr lang="fr-FR" dirty="0" smtClean="0"/>
              <a:t> </a:t>
            </a:r>
            <a:r>
              <a:rPr lang="fr-FR" dirty="0" err="1" smtClean="0"/>
              <a:t>submitted</a:t>
            </a:r>
            <a:r>
              <a:rPr lang="fr-FR" dirty="0" smtClean="0"/>
              <a:t> to RAN1 NR AH#03</a:t>
            </a:r>
          </a:p>
          <a:p>
            <a:pPr lvl="1"/>
            <a:r>
              <a:rPr lang="en-GB" dirty="0"/>
              <a:t>R1-1715473 Further details of PTRS	Huawei, HiSilicon</a:t>
            </a:r>
            <a:endParaRPr lang="fr-FR" dirty="0"/>
          </a:p>
          <a:p>
            <a:pPr lvl="1"/>
            <a:r>
              <a:rPr lang="en-GB" dirty="0"/>
              <a:t>R1-1715968 Discussion on PT-RS	</a:t>
            </a:r>
            <a:r>
              <a:rPr lang="en-GB" dirty="0" smtClean="0"/>
              <a:t>Samsung</a:t>
            </a:r>
          </a:p>
          <a:p>
            <a:pPr lvl="1"/>
            <a:r>
              <a:rPr lang="fr-FR" dirty="0" smtClean="0"/>
              <a:t>R1-1715973 </a:t>
            </a:r>
            <a:r>
              <a:rPr lang="en-GB" dirty="0"/>
              <a:t>Evaluations on pre-DFT PT-RS </a:t>
            </a:r>
            <a:r>
              <a:rPr lang="en-GB" dirty="0" smtClean="0"/>
              <a:t>insertion </a:t>
            </a:r>
            <a:r>
              <a:rPr lang="fr-FR" dirty="0" smtClean="0"/>
              <a:t>Samsung</a:t>
            </a:r>
          </a:p>
          <a:p>
            <a:pPr lvl="1"/>
            <a:r>
              <a:rPr lang="en-GB" dirty="0" smtClean="0"/>
              <a:t>R1-1716052 </a:t>
            </a:r>
            <a:r>
              <a:rPr lang="en-GB" dirty="0"/>
              <a:t>Discussion on PT-RS design	CMCC</a:t>
            </a:r>
            <a:endParaRPr lang="fr-FR" dirty="0"/>
          </a:p>
          <a:p>
            <a:pPr lvl="1"/>
            <a:r>
              <a:rPr lang="en-GB" dirty="0"/>
              <a:t>R1-1716238 On pre-DFT PTRS insertion patterns for UL DFTsOFDM waveform	Mitsubishi Electric </a:t>
            </a:r>
            <a:endParaRPr lang="fr-FR" dirty="0"/>
          </a:p>
          <a:p>
            <a:pPr lvl="1"/>
            <a:r>
              <a:rPr lang="en-GB" dirty="0"/>
              <a:t>R1-1716301 Remaining details on PT-RS	Intel Corporation</a:t>
            </a:r>
            <a:endParaRPr lang="fr-FR" dirty="0"/>
          </a:p>
          <a:p>
            <a:pPr lvl="1"/>
            <a:r>
              <a:rPr lang="en-GB" dirty="0"/>
              <a:t>R1-1716373 Details on PTRS design	Ericsson</a:t>
            </a:r>
            <a:endParaRPr lang="fr-FR" dirty="0"/>
          </a:p>
          <a:p>
            <a:pPr lvl="1"/>
            <a:r>
              <a:rPr lang="en-GB" dirty="0"/>
              <a:t>R1-1716407 PTRS considerations	Qualcomm Incorporated</a:t>
            </a:r>
            <a:endParaRPr lang="fr-FR" dirty="0"/>
          </a:p>
          <a:p>
            <a:pPr lvl="1"/>
            <a:r>
              <a:rPr lang="en-GB" dirty="0"/>
              <a:t>R1-1716471 Remaining issues on PT-RS 	</a:t>
            </a:r>
            <a:r>
              <a:rPr lang="en-GB" dirty="0" err="1"/>
              <a:t>InterDigital</a:t>
            </a:r>
            <a:r>
              <a:rPr lang="en-GB" dirty="0"/>
              <a:t>, Inc.</a:t>
            </a:r>
            <a:endParaRPr lang="fr-FR" dirty="0"/>
          </a:p>
          <a:p>
            <a:pPr lvl="1"/>
            <a:r>
              <a:rPr lang="en-GB" dirty="0"/>
              <a:t>R1-1716510 On remaining details of PT-RS design	Nokia, Nokia Shanghai Bell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064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9710</TotalTime>
  <Words>511</Words>
  <Application>Microsoft Office PowerPoint</Application>
  <PresentationFormat>Grand écran</PresentationFormat>
  <Paragraphs>67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 Unicode MS</vt:lpstr>
      <vt:lpstr>Arial</vt:lpstr>
      <vt:lpstr>Calibri</vt:lpstr>
      <vt:lpstr>游ゴシック</vt:lpstr>
      <vt:lpstr>游ゴシック Light</vt:lpstr>
      <vt:lpstr>Office テーマ</vt:lpstr>
      <vt:lpstr>WF on pre-DFT PT-RS pattern for DFTsOFDM</vt:lpstr>
      <vt:lpstr>Background</vt:lpstr>
      <vt:lpstr>Background</vt:lpstr>
      <vt:lpstr>Proposals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Cristina Ciochina</cp:lastModifiedBy>
  <cp:revision>259</cp:revision>
  <dcterms:created xsi:type="dcterms:W3CDTF">2016-05-22T13:45:11Z</dcterms:created>
  <dcterms:modified xsi:type="dcterms:W3CDTF">2017-09-21T03:51:54Z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(2)Rx6j/gm6TbqgjgWhy43W9013/G/9JDvRzmg6Xrcw4O+eMmGIYwX07vih20ayozU4vRFITL55
tlcl6cQ1zE9aoyzfHwhvqZaTU344ZxAqRLUBKdn5GMH9aHjc+dsgh8J2AP4m7fIkNOatxk1i
xgz5pDke9QBtjUfyvulKHqiBA1rHzQAxBUws+707/kUwAtzH6Q258pXZ32zTk0RmR13/U2hy
ADJS/kqGtbf5vRiRF8</vt:lpwstr>
  </property>
  <property fmtid="{D5CDD505-2E9C-101B-9397-08002B2CF9AE}" pid="7" name="_2015_ms_pID_7253431">
    <vt:lpwstr>IXWOdOhTV3Au0dnEv8yuA5ryTixTwe/NxWsmAAezjkEzBwSuMgKfWh
1Jd1ytdTOC83K4doodtM/WgbGps980r3sVnq2bnR7KRWQ8NEVfA3O918h+A9caWpiTQZfA9X
NcT/93glebI7Y2hxwjv4vnCxeQO/kRBmyjzRI9l+zpfM7A==</vt:lpwstr>
  </property>
</Properties>
</file>