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6" r:id="rId2"/>
    <p:sldId id="305" r:id="rId3"/>
    <p:sldId id="30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안민기/선임연구원/차세대표준(연)ACS팀(minki.ahn@lge.com)" initials="안" lastIdx="1" clrIdx="0">
    <p:extLst>
      <p:ext uri="{19B8F6BF-5375-455C-9EA6-DF929625EA0E}">
        <p15:presenceInfo xmlns:p15="http://schemas.microsoft.com/office/powerpoint/2012/main" userId="S-1-5-21-2543426832-1914326140-3112152631-16913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822" y="7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priority rules between SRS and PUCCH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018337" cy="175260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Nokia, NSB, Mitsubishi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</a:t>
            </a:r>
            <a:r>
              <a:rPr lang="en-US" altLang="ko-KR" sz="2000" dirty="0" smtClean="0"/>
              <a:t>1716843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50" y="278650"/>
            <a:ext cx="433785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dirty="0"/>
              <a:t>3GPP TSG RAN1 </a:t>
            </a:r>
            <a:r>
              <a:rPr lang="en-US" altLang="zh-CN" dirty="0" smtClean="0"/>
              <a:t>meeting AH#3</a:t>
            </a:r>
            <a:endParaRPr lang="en-US" altLang="zh-CN" dirty="0"/>
          </a:p>
          <a:p>
            <a:pPr>
              <a:defRPr/>
            </a:pPr>
            <a:r>
              <a:rPr lang="en-US" altLang="ko-KR" dirty="0"/>
              <a:t>Nagoya, Japan, 18th – 21th September </a:t>
            </a:r>
            <a:r>
              <a:rPr lang="en-US" altLang="ko-KR" dirty="0" smtClean="0"/>
              <a:t>2017</a:t>
            </a:r>
          </a:p>
          <a:p>
            <a:pPr>
              <a:defRPr/>
            </a:pPr>
            <a:r>
              <a:rPr lang="tr-TR" altLang="ko-KR" dirty="0" smtClean="0"/>
              <a:t>Agenda </a:t>
            </a:r>
            <a:r>
              <a:rPr lang="tr-TR" altLang="ko-KR" dirty="0"/>
              <a:t>Item: </a:t>
            </a:r>
            <a:r>
              <a:rPr lang="en-US" altLang="ko-KR" dirty="0"/>
              <a:t>6.2.3.5</a:t>
            </a: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47500" lnSpcReduction="20000"/>
          </a:bodyPr>
          <a:lstStyle/>
          <a:p>
            <a:pPr marL="0" indent="0">
              <a:spcBef>
                <a:spcPts val="300"/>
              </a:spcBef>
              <a:buNone/>
              <a:tabLst>
                <a:tab pos="457200" algn="l"/>
              </a:tabLst>
            </a:pPr>
            <a:r>
              <a:rPr lang="en-US" altLang="ko-KR" sz="2000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[RAN1 #89]</a:t>
            </a:r>
          </a:p>
          <a:p>
            <a:pPr marL="0" indent="0">
              <a:spcBef>
                <a:spcPts val="300"/>
              </a:spcBef>
              <a:buNone/>
              <a:tabLst>
                <a:tab pos="457200" algn="l"/>
              </a:tabLst>
            </a:pPr>
            <a:r>
              <a:rPr lang="en-GB" altLang="ko-KR" dirty="0">
                <a:highlight>
                  <a:srgbClr val="00FF00"/>
                </a:highlight>
                <a:ea typeface="바탕" panose="02030600000101010101" pitchFamily="18" charset="-127"/>
                <a:cs typeface="Times New Roman" panose="02020603050405020304" pitchFamily="18" charset="0"/>
              </a:rPr>
              <a:t>Agreements:</a:t>
            </a:r>
            <a:endParaRPr lang="ko-KR" altLang="ko-KR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0" indent="0">
              <a:spcBef>
                <a:spcPts val="300"/>
              </a:spcBef>
              <a:buNone/>
              <a:tabLst>
                <a:tab pos="457200" algn="l"/>
              </a:tabLst>
            </a:pPr>
            <a:r>
              <a:rPr lang="en-US" altLang="ko-KR" sz="2000" dirty="0">
                <a:ea typeface="MS Mincho" panose="02020609040205080304" pitchFamily="49" charset="-128"/>
                <a:cs typeface="Times New Roman" panose="02020603050405020304" pitchFamily="18" charset="0"/>
              </a:rPr>
              <a:t>•	</a:t>
            </a:r>
            <a:r>
              <a:rPr lang="en-US" altLang="ko-KR" dirty="0">
                <a:ea typeface="MS Mincho" panose="02020609040205080304" pitchFamily="49" charset="-128"/>
                <a:cs typeface="Times New Roman" panose="02020603050405020304" pitchFamily="18" charset="0"/>
              </a:rPr>
              <a:t>Support the following channel(s) for beam failure recovery request transmission</a:t>
            </a:r>
            <a:r>
              <a:rPr lang="en-US" altLang="ko-KR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:</a:t>
            </a:r>
          </a:p>
          <a:p>
            <a:pPr lvl="1"/>
            <a:r>
              <a:rPr lang="en-US" altLang="ko-KR" dirty="0"/>
              <a:t>Support using PUCCH for beam failure recovery request transmission</a:t>
            </a:r>
            <a:endParaRPr lang="ko-KR" altLang="ko-KR"/>
          </a:p>
          <a:p>
            <a:pPr lvl="2"/>
            <a:r>
              <a:rPr lang="en-US" altLang="ko-KR" dirty="0"/>
              <a:t>FFS whether PUCCH is with beam sweeping or not</a:t>
            </a:r>
            <a:endParaRPr lang="ko-KR" altLang="ko-KR"/>
          </a:p>
          <a:p>
            <a:pPr lvl="2"/>
            <a:r>
              <a:rPr lang="en-US" altLang="ko-KR" dirty="0"/>
              <a:t>Note: this may or may not impact PUCCH design</a:t>
            </a:r>
            <a:endParaRPr lang="ko-KR" altLang="ko-KR"/>
          </a:p>
          <a:p>
            <a:pPr marL="0" indent="0">
              <a:spcBef>
                <a:spcPts val="300"/>
              </a:spcBef>
              <a:buNone/>
              <a:tabLst>
                <a:tab pos="457200" algn="l"/>
              </a:tabLst>
            </a:pPr>
            <a:endParaRPr lang="en-US" altLang="ko-KR" sz="2000" dirty="0" smtClean="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Bef>
                <a:spcPts val="300"/>
              </a:spcBef>
              <a:buNone/>
              <a:tabLst>
                <a:tab pos="457200" algn="l"/>
              </a:tabLst>
            </a:pPr>
            <a:r>
              <a:rPr lang="en-US" altLang="ko-KR" sz="2000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[RAN1 #90]</a:t>
            </a:r>
          </a:p>
          <a:p>
            <a:pPr marL="0" indent="0">
              <a:spcAft>
                <a:spcPts val="0"/>
              </a:spcAft>
              <a:buNone/>
            </a:pPr>
            <a:r>
              <a:rPr lang="en-GB" altLang="ko-KR" dirty="0">
                <a:highlight>
                  <a:srgbClr val="00FF00"/>
                </a:highlight>
                <a:ea typeface="바탕" panose="02030600000101010101" pitchFamily="18" charset="-127"/>
                <a:cs typeface="Times New Roman" panose="02020603050405020304" pitchFamily="18" charset="0"/>
              </a:rPr>
              <a:t>Agreements:</a:t>
            </a:r>
            <a:endParaRPr lang="ko-KR" altLang="ko-KR" sz="2400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lvl="0">
              <a:tabLst>
                <a:tab pos="457200" algn="l"/>
                <a:tab pos="914400" algn="l"/>
              </a:tabLst>
            </a:pPr>
            <a:r>
              <a:rPr lang="en-GB" altLang="ko-KR" dirty="0">
                <a:ea typeface="바탕" panose="02030600000101010101" pitchFamily="18" charset="-127"/>
                <a:cs typeface="Times New Roman" panose="02020603050405020304" pitchFamily="18" charset="0"/>
              </a:rPr>
              <a:t>For collision avoidance between short PUCCH and SRS, from a UE perspective, NR supports at least the following two options on a given carrier</a:t>
            </a:r>
            <a:endParaRPr lang="ko-KR" altLang="ko-KR" sz="2400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lvl="1">
              <a:tabLst>
                <a:tab pos="914400" algn="l"/>
              </a:tabLst>
            </a:pPr>
            <a:r>
              <a:rPr lang="en-GB" altLang="ko-KR" dirty="0">
                <a:ea typeface="바탕" panose="02030600000101010101" pitchFamily="18" charset="-127"/>
                <a:cs typeface="Times New Roman" panose="02020603050405020304" pitchFamily="18" charset="0"/>
              </a:rPr>
              <a:t>Collision is defined whenever SRS and PUCCH are transmitted in the same symbol, regardless of whether there are overlapped REs or not</a:t>
            </a:r>
            <a:endParaRPr lang="ko-KR" altLang="ko-KR" sz="2000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lvl="1">
              <a:tabLst>
                <a:tab pos="914400" algn="l"/>
              </a:tabLst>
            </a:pPr>
            <a:r>
              <a:rPr lang="en-GB" altLang="ko-KR" dirty="0">
                <a:ea typeface="바탕" panose="02030600000101010101" pitchFamily="18" charset="-127"/>
                <a:cs typeface="Times New Roman" panose="02020603050405020304" pitchFamily="18" charset="0"/>
              </a:rPr>
              <a:t>Option 1-1: symbol level TDM</a:t>
            </a:r>
            <a:endParaRPr lang="ko-KR" altLang="ko-KR" sz="2000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lvl="1">
              <a:tabLst>
                <a:tab pos="914400" algn="l"/>
              </a:tabLst>
            </a:pPr>
            <a:r>
              <a:rPr lang="en-GB" altLang="ko-KR" dirty="0">
                <a:ea typeface="바탕" panose="02030600000101010101" pitchFamily="18" charset="-127"/>
                <a:cs typeface="Times New Roman" panose="02020603050405020304" pitchFamily="18" charset="0"/>
              </a:rPr>
              <a:t>(Working assumption) Option 2: Prioritize SRS or short PUCCH transmission, i.e., drop SRS or short PUCCH in case of collision</a:t>
            </a:r>
            <a:endParaRPr lang="ko-KR" altLang="ko-KR" sz="2000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lvl="2">
              <a:tabLst>
                <a:tab pos="914400" algn="l"/>
                <a:tab pos="1371600" algn="l"/>
              </a:tabLst>
            </a:pPr>
            <a:r>
              <a:rPr lang="en-GB" altLang="ko-KR" dirty="0">
                <a:ea typeface="바탕" panose="02030600000101010101" pitchFamily="18" charset="-127"/>
                <a:cs typeface="Times New Roman" panose="02020603050405020304" pitchFamily="18" charset="0"/>
              </a:rPr>
              <a:t>FFS whether to have one prioritization rule, or configurable prioritization</a:t>
            </a:r>
            <a:endParaRPr lang="ko-KR" altLang="ko-KR" sz="1800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lvl="2">
              <a:tabLst>
                <a:tab pos="914400" algn="l"/>
                <a:tab pos="1371600" algn="l"/>
              </a:tabLst>
            </a:pPr>
            <a:r>
              <a:rPr lang="en-GB" altLang="ko-KR" dirty="0">
                <a:ea typeface="바탕" panose="02030600000101010101" pitchFamily="18" charset="-127"/>
                <a:cs typeface="Times New Roman" panose="02020603050405020304" pitchFamily="18" charset="0"/>
              </a:rPr>
              <a:t>Examples of prioritization rules</a:t>
            </a:r>
            <a:endParaRPr lang="ko-KR" altLang="ko-KR" sz="1800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lvl="3">
              <a:buFont typeface="Arial" panose="020B0604020202020204" pitchFamily="34" charset="0"/>
              <a:buChar char="•"/>
              <a:tabLst>
                <a:tab pos="914400" algn="l"/>
                <a:tab pos="1828800" algn="l"/>
              </a:tabLst>
            </a:pPr>
            <a:r>
              <a:rPr lang="en-GB" altLang="ko-KR" dirty="0">
                <a:ea typeface="바탕" panose="02030600000101010101" pitchFamily="18" charset="-127"/>
                <a:cs typeface="Times New Roman" panose="02020603050405020304" pitchFamily="18" charset="0"/>
              </a:rPr>
              <a:t>Example 1</a:t>
            </a:r>
            <a:endParaRPr lang="ko-KR" altLang="ko-KR" sz="1600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lvl="4">
              <a:buFont typeface="Arial" panose="020B0604020202020204" pitchFamily="34" charset="0"/>
              <a:buChar char="•"/>
              <a:tabLst>
                <a:tab pos="914400" algn="l"/>
                <a:tab pos="2286000" algn="l"/>
              </a:tabLst>
            </a:pPr>
            <a:r>
              <a:rPr lang="en-GB" altLang="ko-KR" dirty="0">
                <a:ea typeface="바탕" panose="02030600000101010101" pitchFamily="18" charset="-127"/>
                <a:cs typeface="Times New Roman" panose="02020603050405020304" pitchFamily="18" charset="0"/>
              </a:rPr>
              <a:t>Always prioritize PUCCH over SRS</a:t>
            </a:r>
            <a:endParaRPr lang="ko-KR" altLang="ko-KR" sz="1600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lvl="3">
              <a:buFont typeface="Arial" panose="020B0604020202020204" pitchFamily="34" charset="0"/>
              <a:buChar char="•"/>
              <a:tabLst>
                <a:tab pos="914400" algn="l"/>
                <a:tab pos="1828800" algn="l"/>
              </a:tabLst>
            </a:pPr>
            <a:r>
              <a:rPr lang="en-GB" altLang="ko-KR" dirty="0">
                <a:ea typeface="바탕" panose="02030600000101010101" pitchFamily="18" charset="-127"/>
                <a:cs typeface="Times New Roman" panose="02020603050405020304" pitchFamily="18" charset="0"/>
              </a:rPr>
              <a:t>Example 2</a:t>
            </a:r>
            <a:endParaRPr lang="ko-KR" altLang="ko-KR" sz="1600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lvl="4">
              <a:buFont typeface="Arial" panose="020B0604020202020204" pitchFamily="34" charset="0"/>
              <a:buChar char="•"/>
              <a:tabLst>
                <a:tab pos="914400" algn="l"/>
                <a:tab pos="2286000" algn="l"/>
              </a:tabLst>
            </a:pPr>
            <a:r>
              <a:rPr lang="en-GB" altLang="ko-KR" dirty="0">
                <a:ea typeface="바탕" panose="02030600000101010101" pitchFamily="18" charset="-127"/>
                <a:cs typeface="Times New Roman" panose="02020603050405020304" pitchFamily="18" charset="0"/>
              </a:rPr>
              <a:t>If PUCCH contains ACK/NACK, prioritize PUCCH</a:t>
            </a:r>
            <a:endParaRPr lang="ko-KR" altLang="ko-KR" sz="1600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lvl="4">
              <a:buFont typeface="Arial" panose="020B0604020202020204" pitchFamily="34" charset="0"/>
              <a:buChar char="•"/>
              <a:tabLst>
                <a:tab pos="914400" algn="l"/>
                <a:tab pos="2286000" algn="l"/>
              </a:tabLst>
            </a:pPr>
            <a:r>
              <a:rPr lang="en-GB" altLang="ko-KR" dirty="0">
                <a:ea typeface="바탕" panose="02030600000101010101" pitchFamily="18" charset="-127"/>
                <a:cs typeface="Times New Roman" panose="02020603050405020304" pitchFamily="18" charset="0"/>
              </a:rPr>
              <a:t>Otherwise prioritize SRS</a:t>
            </a:r>
            <a:endParaRPr lang="ko-KR" altLang="ko-KR" sz="1600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r>
              <a:rPr lang="en-GB" altLang="ko-KR" dirty="0">
                <a:ea typeface="바탕" panose="02030600000101010101" pitchFamily="18" charset="-127"/>
              </a:rPr>
              <a:t>FFS the case of FDM SRS and short PUCCH</a:t>
            </a:r>
            <a:endParaRPr lang="ko-KR" altLang="ko-KR" sz="4800" smtClean="0"/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dirty="0" smtClean="0"/>
              <a:t>Background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399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LTE </a:t>
            </a:r>
            <a:r>
              <a:rPr lang="en-US" altLang="ko-KR" dirty="0"/>
              <a:t>priority rules between SRS and </a:t>
            </a:r>
            <a:r>
              <a:rPr lang="en-US" altLang="ko-KR" dirty="0" smtClean="0"/>
              <a:t>short PUCCH </a:t>
            </a:r>
            <a:r>
              <a:rPr lang="en-US" altLang="ko-KR" dirty="0"/>
              <a:t>are the </a:t>
            </a:r>
            <a:r>
              <a:rPr lang="en-US" altLang="ko-KR" dirty="0" smtClean="0"/>
              <a:t>baseline.</a:t>
            </a:r>
          </a:p>
          <a:p>
            <a:pPr lvl="1"/>
            <a:r>
              <a:rPr lang="en-US" altLang="ko-KR" dirty="0" smtClean="0"/>
              <a:t>i.e. SR </a:t>
            </a:r>
            <a:r>
              <a:rPr lang="en-US" altLang="ko-KR" dirty="0"/>
              <a:t>and ACK/NACK PUCCH &gt; aperiodic PUCCH with CSI reporting </a:t>
            </a:r>
            <a:r>
              <a:rPr lang="en-US" altLang="ko-KR" dirty="0" smtClean="0"/>
              <a:t>&gt; </a:t>
            </a:r>
            <a:r>
              <a:rPr lang="en-US" altLang="ko-KR" dirty="0"/>
              <a:t>aperiodic SRS &gt; Periodic PUCCH with CSI reporting &gt; Periodic </a:t>
            </a:r>
            <a:r>
              <a:rPr lang="en-US" altLang="ko-KR" dirty="0" smtClean="0"/>
              <a:t>SRS</a:t>
            </a:r>
          </a:p>
          <a:p>
            <a:r>
              <a:rPr lang="en-US" altLang="ko-KR" dirty="0" smtClean="0"/>
              <a:t>Short PUCCH </a:t>
            </a:r>
            <a:r>
              <a:rPr lang="en-US" altLang="ko-KR" dirty="0"/>
              <a:t>with beam recovery request has the higher </a:t>
            </a:r>
            <a:r>
              <a:rPr lang="en-US" altLang="ko-KR" dirty="0" smtClean="0"/>
              <a:t>priority than aperiodic SRS.</a:t>
            </a:r>
            <a:endParaRPr lang="en-US" altLang="ko-KR" dirty="0"/>
          </a:p>
          <a:p>
            <a:r>
              <a:rPr lang="en-US" altLang="ko-KR" dirty="0"/>
              <a:t>Priority on semi-persistent SRS (once it is activated) is the same as periodic SRS.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151188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29325</TotalTime>
  <Words>112</Words>
  <Application>Microsoft Office PowerPoint</Application>
  <PresentationFormat>화면 슬라이드 쇼(4:3)</PresentationFormat>
  <Paragraphs>33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3" baseType="lpstr">
      <vt:lpstr>MS Mincho</vt:lpstr>
      <vt:lpstr>ＭＳ Ｐゴシック</vt:lpstr>
      <vt:lpstr>ＭＳ Ｐ明朝</vt:lpstr>
      <vt:lpstr>宋体</vt:lpstr>
      <vt:lpstr>맑은 고딕</vt:lpstr>
      <vt:lpstr>바탕</vt:lpstr>
      <vt:lpstr>Arial</vt:lpstr>
      <vt:lpstr>Calibri</vt:lpstr>
      <vt:lpstr>Times New Roman</vt:lpstr>
      <vt:lpstr>Office Theme</vt:lpstr>
      <vt:lpstr>WF on priority rules between SRS and PUCCH</vt:lpstr>
      <vt:lpstr>PowerPoint 프레젠테이션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최국헌/주임연구원/차세대표준(연)ACS팀(kukheon.choi@lge.com)</cp:lastModifiedBy>
  <cp:revision>495</cp:revision>
  <dcterms:created xsi:type="dcterms:W3CDTF">2016-03-24T01:14:08Z</dcterms:created>
  <dcterms:modified xsi:type="dcterms:W3CDTF">2017-09-20T01:24:39Z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