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69" d="100"/>
          <a:sy n="69" d="100"/>
        </p:scale>
        <p:origin x="11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/>
          </a:bodyPr>
          <a:lstStyle/>
          <a:p>
            <a:r>
              <a:rPr lang="sv-SE" dirty="0"/>
              <a:t>Way Forward on </a:t>
            </a:r>
            <a:r>
              <a:rPr lang="sv-SE" dirty="0" err="1"/>
              <a:t>Reserved</a:t>
            </a:r>
            <a:r>
              <a:rPr lang="sv-SE" dirty="0"/>
              <a:t> Resources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/>
              <a:t>Ericsson, </a:t>
            </a:r>
            <a:r>
              <a:rPr lang="sv-SE" dirty="0" err="1"/>
              <a:t>Huawei</a:t>
            </a:r>
            <a:r>
              <a:rPr lang="sv-SE" dirty="0"/>
              <a:t>, ATT, Vodafone, Sony, Deutsche Telekom, Orange, …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#90</a:t>
            </a:r>
          </a:p>
          <a:p>
            <a:r>
              <a:rPr lang="en-US" altLang="zh-CN" dirty="0">
                <a:latin typeface="Calibri" pitchFamily="34" charset="0"/>
                <a:cs typeface="Times New Roman" pitchFamily="18" charset="0"/>
              </a:rPr>
              <a:t>Nagoya, Japan, 18th – 21st, September 2017</a:t>
            </a: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6.3.5 &amp; 6.6</a:t>
            </a: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224655" y="291366"/>
            <a:ext cx="17293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ko-KR" dirty="0" err="1">
                <a:latin typeface="Calibri" pitchFamily="34" charset="0"/>
                <a:cs typeface="Times New Roman" pitchFamily="18" charset="0"/>
              </a:rPr>
              <a:t>R1</a:t>
            </a:r>
            <a:r>
              <a:rPr lang="sv-SE" altLang="ko-KR" dirty="0">
                <a:latin typeface="Calibri" pitchFamily="34" charset="0"/>
                <a:cs typeface="Times New Roman" pitchFamily="18" charset="0"/>
              </a:rPr>
              <a:t>-1716829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NR and LTE deployed in the same band with overlapping spectrum is an important deployment scenario to consider</a:t>
            </a:r>
          </a:p>
          <a:p>
            <a:pPr lvl="1"/>
            <a:r>
              <a:rPr lang="en-US" dirty="0"/>
              <a:t>In RAN1#90, the following agreement was reached</a:t>
            </a:r>
          </a:p>
          <a:p>
            <a:pPr lvl="2"/>
            <a:r>
              <a:rPr lang="en-US" dirty="0"/>
              <a:t>For LTE-NR coexistence in overlapping spectrum,</a:t>
            </a:r>
          </a:p>
          <a:p>
            <a:pPr lvl="3"/>
            <a:r>
              <a:rPr lang="en-US" dirty="0"/>
              <a:t>Send an LS to RAN3 to specify the </a:t>
            </a:r>
            <a:r>
              <a:rPr lang="en-US" dirty="0" err="1"/>
              <a:t>Xn</a:t>
            </a:r>
            <a:r>
              <a:rPr lang="en-US" dirty="0"/>
              <a:t> interface and enhanced X2 interface messages that enable coordination between LTE and NR, including</a:t>
            </a:r>
          </a:p>
          <a:p>
            <a:pPr lvl="4"/>
            <a:r>
              <a:rPr lang="en-US" dirty="0"/>
              <a:t>LTE cell on/off configuration with details up to RAN3</a:t>
            </a:r>
          </a:p>
          <a:p>
            <a:pPr lvl="4"/>
            <a:r>
              <a:rPr lang="en-US" dirty="0"/>
              <a:t>LTE MBSFN subframe configuration</a:t>
            </a:r>
          </a:p>
          <a:p>
            <a:pPr lvl="4"/>
            <a:r>
              <a:rPr lang="en-US" dirty="0"/>
              <a:t>DL and/or UL carrier center frequency (ARFCN) </a:t>
            </a:r>
          </a:p>
          <a:p>
            <a:pPr lvl="4"/>
            <a:r>
              <a:rPr lang="en-US" dirty="0"/>
              <a:t>Carrier bandwidth</a:t>
            </a:r>
          </a:p>
          <a:p>
            <a:pPr lvl="4"/>
            <a:r>
              <a:rPr lang="en-US" dirty="0"/>
              <a:t>Signaling related to timing synchronization and SFN</a:t>
            </a:r>
          </a:p>
          <a:p>
            <a:pPr lvl="4"/>
            <a:r>
              <a:rPr lang="en-US" dirty="0"/>
              <a:t>Indication of semi-statically used resources (to avoid collisions with, e.g., CSI-RS, SRS, PRACH, PUCCH, DRS, PSS/SSS, PBCH, …)</a:t>
            </a:r>
          </a:p>
          <a:p>
            <a:pPr lvl="4"/>
            <a:r>
              <a:rPr lang="en-US" dirty="0"/>
              <a:t>Indication of slots/PRBs not intended for transmissions by the </a:t>
            </a:r>
            <a:r>
              <a:rPr lang="en-US" dirty="0" err="1"/>
              <a:t>eNB</a:t>
            </a:r>
            <a:r>
              <a:rPr lang="en-US" dirty="0"/>
              <a:t> and </a:t>
            </a:r>
            <a:r>
              <a:rPr lang="en-US" dirty="0" err="1"/>
              <a:t>gNB</a:t>
            </a:r>
            <a:r>
              <a:rPr lang="en-US" dirty="0"/>
              <a:t>, respectively</a:t>
            </a:r>
          </a:p>
          <a:p>
            <a:pPr lvl="1"/>
            <a:r>
              <a:rPr lang="en-US" dirty="0"/>
              <a:t>Scenario addressed by the above agreement is one node transmitting NR and another node transmitting LTE</a:t>
            </a:r>
          </a:p>
          <a:p>
            <a:pPr lvl="1"/>
            <a:r>
              <a:rPr lang="en-US" dirty="0"/>
              <a:t>Scenarios where the same node transmitting both NR and LTE in overlapping spectrum need to be supported as well</a:t>
            </a:r>
          </a:p>
          <a:p>
            <a:r>
              <a:rPr lang="en-US" dirty="0"/>
              <a:t>NB-IoT may be deployed inside an LTE carrier</a:t>
            </a:r>
          </a:p>
          <a:p>
            <a:r>
              <a:rPr lang="en-US" dirty="0"/>
              <a:t>It has already been decided that NR should support reserved resources as a tool to enable general forward compatibility.</a:t>
            </a:r>
          </a:p>
          <a:p>
            <a:pPr lvl="1"/>
            <a:r>
              <a:rPr lang="en-US" dirty="0"/>
              <a:t>A reserved resource is a set of NR resource elements configured to be non-transmitted.</a:t>
            </a:r>
          </a:p>
          <a:p>
            <a:r>
              <a:rPr lang="en-US" dirty="0"/>
              <a:t>Reserved resource can be configured to avoid collision with the semi-statically resources used by LTE and NB-IoT</a:t>
            </a:r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  <a:br>
              <a:rPr lang="en-US" dirty="0"/>
            </a:br>
            <a:r>
              <a:rPr lang="en-US" dirty="0"/>
              <a:t>LTE non-dynamically Scheduled Signals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739788"/>
            <a:ext cx="10515600" cy="4870736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Synchronization signals: PSS/SSS</a:t>
            </a:r>
          </a:p>
          <a:p>
            <a:r>
              <a:rPr lang="en-US" dirty="0"/>
              <a:t>Channels carrying Master Information Block (i.e. MIB): PBCH</a:t>
            </a:r>
          </a:p>
          <a:p>
            <a:r>
              <a:rPr lang="en-US" dirty="0"/>
              <a:t>Common Reference Signal: CRS</a:t>
            </a:r>
          </a:p>
          <a:p>
            <a:r>
              <a:rPr lang="en-US" dirty="0"/>
              <a:t>Channels carrying downlink control information: PDCCH, PCFICH, PHICH</a:t>
            </a:r>
          </a:p>
          <a:p>
            <a:r>
              <a:rPr lang="en-US" dirty="0"/>
              <a:t>Other reference signals: SRS, CSI-RS</a:t>
            </a:r>
          </a:p>
          <a:p>
            <a:r>
              <a:rPr lang="en-US" dirty="0"/>
              <a:t>Channels carrying System Information (i.e. SIB1, SIB1-BR, or other SI): PDSCH</a:t>
            </a:r>
          </a:p>
          <a:p>
            <a:r>
              <a:rPr lang="en-US" dirty="0"/>
              <a:t>MBSFN</a:t>
            </a:r>
          </a:p>
          <a:p>
            <a:r>
              <a:rPr lang="en-US" dirty="0"/>
              <a:t>Positioning reference signal: PRS</a:t>
            </a:r>
          </a:p>
          <a:p>
            <a:r>
              <a:rPr lang="en-US" dirty="0"/>
              <a:t>Random access preamble: PRACH</a:t>
            </a:r>
          </a:p>
          <a:p>
            <a:endParaRPr lang="en-US" dirty="0"/>
          </a:p>
          <a:p>
            <a:r>
              <a:rPr lang="en-US" dirty="0"/>
              <a:t>Some signals occupy one or more PRBs: PDSCH carrying system information, MBSFN, PRS (collected over multiple cells)</a:t>
            </a:r>
          </a:p>
          <a:p>
            <a:r>
              <a:rPr lang="en-US" dirty="0"/>
              <a:t>Some signals occupy one or more OFDM symbols but less than one PRB: PSS, SSS, PBCH, PDCCH, PCFICH, PHICH</a:t>
            </a:r>
          </a:p>
          <a:p>
            <a:r>
              <a:rPr lang="en-US" dirty="0"/>
              <a:t>Some signals occupy a subset of resource elements within one PRB: CRS, SRS, CSI-RS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9295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  <a:br>
              <a:rPr lang="en-US" dirty="0"/>
            </a:br>
            <a:r>
              <a:rPr lang="en-US" dirty="0"/>
              <a:t>NB-IoT non-dynamically Scheduled Signals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723604"/>
            <a:ext cx="10515600" cy="488692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Synchronization signals: NPSS/NSSS</a:t>
            </a:r>
          </a:p>
          <a:p>
            <a:r>
              <a:rPr lang="en-US" dirty="0"/>
              <a:t>Channels carrying Master Information Block (i.e. MIB): NPBCH</a:t>
            </a:r>
          </a:p>
          <a:p>
            <a:r>
              <a:rPr lang="en-US" dirty="0"/>
              <a:t>Common Reference Signal: NRS</a:t>
            </a:r>
          </a:p>
          <a:p>
            <a:r>
              <a:rPr lang="en-US" dirty="0"/>
              <a:t>Channels carrying downlink control information: NPDCCH</a:t>
            </a:r>
          </a:p>
          <a:p>
            <a:r>
              <a:rPr lang="en-US" dirty="0"/>
              <a:t>Channels carrying System Information (i.e. SIB1-NB, or other SI): NPDSCH</a:t>
            </a:r>
          </a:p>
          <a:p>
            <a:r>
              <a:rPr lang="en-US" dirty="0"/>
              <a:t>Positioning reference signal: NPRS</a:t>
            </a:r>
          </a:p>
          <a:p>
            <a:r>
              <a:rPr lang="en-US" dirty="0"/>
              <a:t>Random access preamble: NPRACH</a:t>
            </a:r>
          </a:p>
          <a:p>
            <a:endParaRPr lang="en-US" dirty="0"/>
          </a:p>
          <a:p>
            <a:r>
              <a:rPr lang="en-US" dirty="0"/>
              <a:t>Some signals occupy one or more PRBs: NPSS, NSSS, NPBCH, NPDCCH, NPDSCH carrying system information, NPRS (collected over multiple cells)</a:t>
            </a:r>
          </a:p>
          <a:p>
            <a:r>
              <a:rPr lang="en-US" dirty="0"/>
              <a:t>Some signals occupy a subset of resource elements within one PRB: NRS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330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  <a:br>
              <a:rPr lang="en-US" dirty="0"/>
            </a:br>
            <a:r>
              <a:rPr lang="en-US" dirty="0"/>
              <a:t>Indication of Reserved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824754"/>
            <a:ext cx="10515600" cy="478577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RAN1 #86bis agreements</a:t>
            </a:r>
          </a:p>
          <a:p>
            <a:pPr lvl="1"/>
            <a:r>
              <a:rPr lang="en-US" dirty="0"/>
              <a:t>Explicit signaling to NR UEs can indicate reserved resources</a:t>
            </a:r>
          </a:p>
          <a:p>
            <a:pPr lvl="2"/>
            <a:r>
              <a:rPr lang="en-US" dirty="0"/>
              <a:t>The details on signaling information and transmission are FFS </a:t>
            </a:r>
          </a:p>
          <a:p>
            <a:pPr lvl="1"/>
            <a:r>
              <a:rPr lang="en-US" dirty="0"/>
              <a:t>e.g. granularity for blank resource indication</a:t>
            </a:r>
          </a:p>
          <a:p>
            <a:pPr lvl="1"/>
            <a:r>
              <a:rPr lang="en-US" dirty="0"/>
              <a:t>e.g. RRC signaling and/or L1 signaling (including DL control information)</a:t>
            </a:r>
          </a:p>
          <a:p>
            <a:pPr lvl="1"/>
            <a:r>
              <a:rPr lang="en-US" dirty="0"/>
              <a:t>e.g. broadcast and/or unicast signaling</a:t>
            </a:r>
          </a:p>
          <a:p>
            <a:pPr lvl="1"/>
            <a:r>
              <a:rPr lang="en-US" dirty="0"/>
              <a:t>e.g., whether this signaling is applicable to UE UL operation and/or DL operation and/or </a:t>
            </a:r>
            <a:r>
              <a:rPr lang="en-US" dirty="0" err="1"/>
              <a:t>sidelink</a:t>
            </a:r>
            <a:r>
              <a:rPr lang="en-US" dirty="0"/>
              <a:t> operation</a:t>
            </a:r>
          </a:p>
          <a:p>
            <a:pPr lvl="1"/>
            <a:r>
              <a:rPr lang="en-US" dirty="0"/>
              <a:t>FFS: combination of above signaling</a:t>
            </a:r>
          </a:p>
          <a:p>
            <a:pPr lvl="1"/>
            <a:r>
              <a:rPr lang="en-US" dirty="0"/>
              <a:t>FFS: time and frequency granularity</a:t>
            </a:r>
          </a:p>
          <a:p>
            <a:r>
              <a:rPr lang="en-US" dirty="0"/>
              <a:t>RAN1 #87 agreement</a:t>
            </a:r>
          </a:p>
          <a:p>
            <a:pPr lvl="1"/>
            <a:r>
              <a:rPr lang="en-US" dirty="0"/>
              <a:t>At least some reserved resources are indicated by using at least RRC signaling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639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1010845" y="1309623"/>
            <a:ext cx="10820084" cy="507903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Reserved resource can be configured as one of the following types (both types will be supported):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PRB</a:t>
            </a:r>
            <a:r>
              <a:rPr lang="en-US"/>
              <a:t> and</a:t>
            </a:r>
            <a:r>
              <a:rPr lang="en-US" dirty="0"/>
              <a:t> </a:t>
            </a:r>
            <a:r>
              <a:rPr lang="en-US"/>
              <a:t>symbol-level </a:t>
            </a:r>
            <a:r>
              <a:rPr lang="en-US" dirty="0"/>
              <a:t> reserved resources: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one or more </a:t>
            </a:r>
            <a:r>
              <a:rPr lang="en-US" dirty="0" err="1"/>
              <a:t>PRBs</a:t>
            </a:r>
            <a:r>
              <a:rPr lang="en-US" dirty="0"/>
              <a:t> are reserved (in a numerology within a bandwidth)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one or more OFDM symbols are reserved (in a numerology within a duration)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Resource-element (RE) level reserved resources where specific resource-element patterns are reserved</a:t>
            </a:r>
          </a:p>
          <a:p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NR supports the configuration of RE-level reserved resources with reserved-resource patterns that match </a:t>
            </a:r>
            <a:r>
              <a:rPr lang="en-US" dirty="0" err="1"/>
              <a:t>REs</a:t>
            </a:r>
            <a:r>
              <a:rPr lang="en-US" dirty="0"/>
              <a:t> used by specific LTE (including LTE-</a:t>
            </a:r>
            <a:r>
              <a:rPr lang="en-US" dirty="0" err="1"/>
              <a:t>MTC</a:t>
            </a:r>
            <a:r>
              <a:rPr lang="en-US" dirty="0"/>
              <a:t>) and NB-IoT signals.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Example of such LTE/LTE-</a:t>
            </a:r>
            <a:r>
              <a:rPr lang="en-US" dirty="0" err="1"/>
              <a:t>MTC</a:t>
            </a:r>
            <a:r>
              <a:rPr lang="en-US" dirty="0"/>
              <a:t> signals: CRS, PSS/SSS, PBCH, other RS, ….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Example of such NB-IoT signals: NRS, NPSS/</a:t>
            </a:r>
            <a:r>
              <a:rPr lang="en-US" dirty="0" err="1"/>
              <a:t>NSSS</a:t>
            </a:r>
            <a:r>
              <a:rPr lang="en-US" dirty="0"/>
              <a:t>, </a:t>
            </a:r>
            <a:r>
              <a:rPr lang="en-US" dirty="0" err="1"/>
              <a:t>NPBCH</a:t>
            </a:r>
            <a:r>
              <a:rPr lang="en-US" dirty="0"/>
              <a:t>, </a:t>
            </a:r>
            <a:r>
              <a:rPr lang="en-US" dirty="0" err="1"/>
              <a:t>NPRACH</a:t>
            </a:r>
            <a:r>
              <a:rPr lang="en-US" dirty="0"/>
              <a:t>, ….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These resources are signaled on </a:t>
            </a:r>
            <a:r>
              <a:rPr lang="en-US" dirty="0" err="1"/>
              <a:t>X2</a:t>
            </a:r>
            <a:r>
              <a:rPr lang="en-US" dirty="0"/>
              <a:t> and to the UE via </a:t>
            </a:r>
            <a:r>
              <a:rPr lang="en-US" dirty="0" err="1"/>
              <a:t>RRC</a:t>
            </a:r>
            <a:r>
              <a:rPr lang="en-US" dirty="0"/>
              <a:t> 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UE assumption/behavior for avoiding reserved resources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PDSCH</a:t>
            </a:r>
            <a:r>
              <a:rPr lang="en-US" dirty="0"/>
              <a:t> (except system information) /</a:t>
            </a:r>
            <a:r>
              <a:rPr lang="en-US" dirty="0" err="1"/>
              <a:t>PUSCH</a:t>
            </a:r>
            <a:r>
              <a:rPr lang="en-US" dirty="0"/>
              <a:t>: Rate matching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PDCCH</a:t>
            </a:r>
            <a:r>
              <a:rPr lang="en-US" dirty="0"/>
              <a:t>/</a:t>
            </a:r>
            <a:r>
              <a:rPr lang="en-US" dirty="0" err="1"/>
              <a:t>PUCCH</a:t>
            </a:r>
            <a:r>
              <a:rPr lang="en-US" dirty="0"/>
              <a:t>: Rate matching or puncturing (FFS)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Other physical signals and channels: Puncturing </a:t>
            </a:r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</TotalTime>
  <Words>649</Words>
  <Application>Microsoft Office PowerPoint</Application>
  <PresentationFormat>Widescreen</PresentationFormat>
  <Paragraphs>80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맑은 고딕</vt:lpstr>
      <vt:lpstr>Arial</vt:lpstr>
      <vt:lpstr>Calibri</vt:lpstr>
      <vt:lpstr>Calibri Light</vt:lpstr>
      <vt:lpstr>等线</vt:lpstr>
      <vt:lpstr>Times New Roman</vt:lpstr>
      <vt:lpstr>Office Theme</vt:lpstr>
      <vt:lpstr>Way Forward on Reserved Resources</vt:lpstr>
      <vt:lpstr>Background</vt:lpstr>
      <vt:lpstr>Background LTE non-dynamically Scheduled Signals</vt:lpstr>
      <vt:lpstr>Background NB-IoT non-dynamically Scheduled Signals</vt:lpstr>
      <vt:lpstr>Background Indication of Reserved Resources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Erik Dahlman</cp:lastModifiedBy>
  <cp:revision>56</cp:revision>
  <dcterms:created xsi:type="dcterms:W3CDTF">2017-08-18T07:18:33Z</dcterms:created>
  <dcterms:modified xsi:type="dcterms:W3CDTF">2017-09-20T10:13:13Z</dcterms:modified>
</cp:coreProperties>
</file>