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9" r:id="rId3"/>
    <p:sldId id="271" r:id="rId4"/>
    <p:sldId id="272" r:id="rId5"/>
    <p:sldId id="273" r:id="rId6"/>
    <p:sldId id="267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>
        <p:scale>
          <a:sx n="130" d="100"/>
          <a:sy n="130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2017-09-20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 fontScale="90000"/>
          </a:bodyPr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Summary of open issues on PUCCH resource allocation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2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R1-17xxxxx</a:t>
            </a:r>
            <a:endParaRPr lang="en-US" altLang="zh-CN" dirty="0" smtClean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60723"/>
            <a:ext cx="685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 smtClean="0"/>
              <a:t>3GPP </a:t>
            </a:r>
            <a:r>
              <a:rPr lang="en-US" altLang="zh-CN" b="1"/>
              <a:t>TSG RAN WG1 Meeting NR#3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Nagoya</a:t>
            </a:r>
            <a:r>
              <a:rPr lang="en-US" altLang="zh-CN" b="1"/>
              <a:t>, Japan, 18th – 21st, September 2017</a:t>
            </a:r>
            <a:endParaRPr lang="zh-CN" altLang="zh-CN"/>
          </a:p>
          <a:p>
            <a:endParaRPr lang="zh-CN" altLang="zh-CN" b="1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163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ko-KR" b="1" smtClean="0"/>
              <a:t>6</a:t>
            </a:r>
            <a:r>
              <a:rPr lang="en-US" altLang="zh-CN" b="1" smtClean="0"/>
              <a:t>.2.3.4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Open issues focused in this meeting</a:t>
            </a:r>
            <a:endParaRPr 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5040560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CN" sz="1400" i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Agreed priniciple: A set of PUCCH resources in higher layer configurations + DCI indication. (Not preclude implicit mechanism.)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zh-CN" sz="1400" i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Agreed parameters to be </a:t>
            </a:r>
            <a:r>
              <a:rPr lang="en-US" altLang="zh-CN" sz="1400" i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determined by UE: </a:t>
            </a:r>
            <a:r>
              <a:rPr lang="en-US" altLang="zh-CN" sz="1400" i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format, Timing (slot, symbol), PRB, Code, Hopping, etc</a:t>
            </a:r>
            <a:r>
              <a:rPr lang="en-US" altLang="zh-CN" sz="1400" i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0" indent="0">
              <a:spcBef>
                <a:spcPts val="600"/>
              </a:spcBef>
              <a:buNone/>
            </a:pPr>
            <a:endParaRPr lang="en-US" altLang="zh-CN" sz="1400" i="1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CN" sz="1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Issues intensively addressed in </a:t>
            </a:r>
            <a:r>
              <a:rPr lang="en-US" altLang="zh-CN" sz="1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(15) </a:t>
            </a:r>
            <a:r>
              <a:rPr lang="en-US" altLang="zh-CN" sz="1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contributions in this meeting:</a:t>
            </a:r>
            <a:endParaRPr lang="en-US" altLang="zh-CN" sz="1400" b="1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resource indication &amp; determination (Incl. PUCCH format, Timing (slot, symbol), PRB, Code, Hopping, etc</a:t>
            </a:r>
            <a:r>
              <a:rPr lang="en-US" altLang="zh-CN" sz="1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.)</a:t>
            </a:r>
            <a:endParaRPr lang="en-US" altLang="zh-CN" sz="14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>
              <a:spcBef>
                <a:spcPts val="600"/>
              </a:spcBef>
            </a:pPr>
            <a:r>
              <a:rPr lang="en-US" altLang="zh-CN" sz="1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HARQ-ACK </a:t>
            </a:r>
          </a:p>
          <a:p>
            <a:pPr lvl="1">
              <a:spcBef>
                <a:spcPts val="600"/>
              </a:spcBef>
            </a:pPr>
            <a:r>
              <a:rPr lang="en-US" altLang="zh-CN" sz="1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Msg.4 HARQ-ACK</a:t>
            </a:r>
          </a:p>
          <a:p>
            <a:pPr lvl="1">
              <a:spcBef>
                <a:spcPts val="600"/>
              </a:spcBef>
            </a:pPr>
            <a:r>
              <a:rPr lang="en-US" altLang="zh-CN" sz="1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CSI/SR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SPS HARQ-ACK</a:t>
            </a:r>
            <a:endParaRPr lang="en-US" altLang="zh-CN" sz="140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CN" sz="1400" b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Issues slightly addressed (better to be discussed in future meetings):</a:t>
            </a:r>
          </a:p>
          <a:p>
            <a:pPr>
              <a:spcBef>
                <a:spcPts val="600"/>
              </a:spcBef>
            </a:pPr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Symbol allocation for multi-slot PUCCH (better to wait for progress on multi-slot PUSCH)</a:t>
            </a:r>
          </a:p>
          <a:p>
            <a:pPr>
              <a:spcBef>
                <a:spcPts val="600"/>
              </a:spcBef>
            </a:pPr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PUCCH/PUSCH resource sharing</a:t>
            </a:r>
          </a:p>
          <a:p>
            <a:pPr>
              <a:spcBef>
                <a:spcPts val="600"/>
              </a:spcBef>
            </a:pPr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resource allocation taking into account simultaneous PUSCH transmission</a:t>
            </a:r>
          </a:p>
          <a:p>
            <a:pPr>
              <a:spcBef>
                <a:spcPts val="600"/>
              </a:spcBef>
            </a:pPr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URLLC PUCCH</a:t>
            </a:r>
          </a:p>
          <a:p>
            <a:pPr>
              <a:spcBef>
                <a:spcPts val="600"/>
              </a:spcBef>
            </a:pPr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Multi-TRP PUCCH</a:t>
            </a:r>
            <a:endParaRPr lang="zh-CN" altLang="zh-CN" sz="140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0802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resource 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indication</a:t>
            </a:r>
            <a:r>
              <a:rPr lang="en-US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&amp; determination for HARQ-ACK</a:t>
            </a:r>
            <a:endParaRPr lang="en-US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6190" y="2564904"/>
            <a:ext cx="8229600" cy="26369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400" b="1" i="1" smtClean="0"/>
              <a:t>Views in contributions: </a:t>
            </a:r>
            <a:endParaRPr lang="en-US" altLang="zh-CN" sz="1400" smtClean="0"/>
          </a:p>
          <a:p>
            <a:r>
              <a:rPr lang="en-US" altLang="zh-CN" sz="1200" smtClean="0"/>
              <a:t>PUCCH format</a:t>
            </a:r>
          </a:p>
          <a:p>
            <a:pPr lvl="1"/>
            <a:r>
              <a:rPr lang="en-US" altLang="zh-CN" sz="1200" smtClean="0"/>
              <a:t>Alt.2: (5 companies): i.e. different PUCCH resource sets associated with different PUCCH formats/durations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200" smtClean="0"/>
              <a:t>Starting slot relative to DL data</a:t>
            </a:r>
            <a:endParaRPr lang="zh-CN" altLang="zh-CN" sz="1200"/>
          </a:p>
          <a:p>
            <a:pPr lvl="1"/>
            <a:r>
              <a:rPr lang="en-US" altLang="zh-CN" sz="1200" smtClean="0"/>
              <a:t>Alt.1: (4 </a:t>
            </a:r>
            <a:r>
              <a:rPr lang="en-US" altLang="zh-CN" sz="1200"/>
              <a:t>companies</a:t>
            </a:r>
            <a:r>
              <a:rPr lang="en-US" altLang="zh-CN" sz="1200" smtClean="0"/>
              <a:t>) </a:t>
            </a:r>
            <a:r>
              <a:rPr lang="en-US" altLang="zh-CN" sz="1200"/>
              <a:t>Arguments: DCI bitfield can be omitted if K1 can be derived from DL/UL assignment </a:t>
            </a:r>
          </a:p>
          <a:p>
            <a:pPr lvl="1"/>
            <a:r>
              <a:rPr lang="en-US" altLang="zh-CN" sz="1200" smtClean="0"/>
              <a:t>Alt.2: (1 company) The company proposes to indicate N1 which can derive K1</a:t>
            </a:r>
          </a:p>
          <a:p>
            <a:r>
              <a:rPr lang="en-GB" altLang="zh-CN" sz="1200"/>
              <a:t>Number of slots:</a:t>
            </a:r>
          </a:p>
          <a:p>
            <a:pPr lvl="1"/>
            <a:r>
              <a:rPr lang="en-US" altLang="zh-CN" sz="1200" smtClean="0"/>
              <a:t>Alt.3: (</a:t>
            </a:r>
            <a:r>
              <a:rPr lang="en-US" altLang="zh-CN" sz="1200"/>
              <a:t>1 company</a:t>
            </a:r>
            <a:r>
              <a:rPr lang="en-US" altLang="zh-CN" sz="1200" smtClean="0"/>
              <a:t>)</a:t>
            </a:r>
            <a:endParaRPr lang="en-GB" altLang="zh-CN" sz="1200"/>
          </a:p>
          <a:p>
            <a:r>
              <a:rPr lang="en-GB" altLang="zh-CN" sz="1200" smtClean="0"/>
              <a:t>Starting </a:t>
            </a:r>
            <a:r>
              <a:rPr lang="en-GB" altLang="zh-CN" sz="1200"/>
              <a:t>symbol in a </a:t>
            </a:r>
            <a:r>
              <a:rPr lang="en-GB" altLang="zh-CN" sz="1200" smtClean="0"/>
              <a:t>slot</a:t>
            </a:r>
          </a:p>
          <a:p>
            <a:pPr lvl="1"/>
            <a:r>
              <a:rPr lang="en-GB" altLang="zh-CN" sz="1200" smtClean="0"/>
              <a:t>Alt.1: (</a:t>
            </a:r>
            <a:r>
              <a:rPr lang="en-US" altLang="zh-CN" sz="1200"/>
              <a:t>4 companies</a:t>
            </a:r>
            <a:r>
              <a:rPr lang="en-GB" altLang="zh-CN" sz="1200" smtClean="0"/>
              <a:t>): 3 companies propose that short PUCCH can start from any symbol of a slot.</a:t>
            </a:r>
          </a:p>
          <a:p>
            <a:pPr lvl="1"/>
            <a:r>
              <a:rPr lang="en-GB" altLang="zh-CN" sz="1200" smtClean="0"/>
              <a:t>Alt.2</a:t>
            </a:r>
            <a:r>
              <a:rPr lang="en-GB" altLang="zh-CN" sz="1200"/>
              <a:t>: </a:t>
            </a:r>
            <a:r>
              <a:rPr lang="en-GB" altLang="zh-CN" sz="1200" smtClean="0"/>
              <a:t>(</a:t>
            </a:r>
            <a:r>
              <a:rPr lang="en-US" altLang="zh-CN" sz="1200" smtClean="0"/>
              <a:t>6 </a:t>
            </a:r>
            <a:r>
              <a:rPr lang="en-US" altLang="zh-CN" sz="1200"/>
              <a:t>companies</a:t>
            </a:r>
            <a:r>
              <a:rPr lang="en-GB" altLang="zh-CN" sz="1200" smtClean="0"/>
              <a:t>): </a:t>
            </a:r>
            <a:r>
              <a:rPr lang="en-GB" altLang="zh-CN" sz="1200"/>
              <a:t>1 </a:t>
            </a:r>
            <a:r>
              <a:rPr lang="en-US" altLang="zh-CN" sz="1200"/>
              <a:t>company proposes to indicate N1 which can derive </a:t>
            </a:r>
            <a:r>
              <a:rPr lang="en-US" altLang="zh-CN" sz="1200" smtClean="0"/>
              <a:t>starting symbol.</a:t>
            </a:r>
          </a:p>
          <a:p>
            <a:pPr lvl="1"/>
            <a:r>
              <a:rPr lang="en-US" altLang="zh-CN" sz="1200" smtClean="0"/>
              <a:t>Alt.3: (2 </a:t>
            </a:r>
            <a:r>
              <a:rPr lang="en-US" altLang="zh-CN" sz="1200"/>
              <a:t>companies</a:t>
            </a:r>
            <a:r>
              <a:rPr lang="en-US" altLang="zh-CN" sz="1200" smtClean="0"/>
              <a:t>): May assume short-PUCCH only at end of slot.</a:t>
            </a:r>
          </a:p>
          <a:p>
            <a:pPr lvl="1"/>
            <a:r>
              <a:rPr lang="en-US" altLang="zh-CN" sz="1200" smtClean="0"/>
              <a:t>Alt.4: (</a:t>
            </a:r>
            <a:r>
              <a:rPr lang="en-US" altLang="zh-CN" sz="1200"/>
              <a:t>1 company</a:t>
            </a:r>
            <a:r>
              <a:rPr lang="en-US" altLang="zh-CN" sz="1200" smtClean="0"/>
              <a:t>): Proposed for multi-beam case by a Alt.1/2 proponent.</a:t>
            </a:r>
            <a:endParaRPr lang="en-GB" altLang="zh-CN" sz="1200" smtClean="0"/>
          </a:p>
          <a:p>
            <a:r>
              <a:rPr lang="en-GB" altLang="zh-CN" sz="1200" smtClean="0"/>
              <a:t>Duration </a:t>
            </a:r>
            <a:r>
              <a:rPr lang="en-GB" altLang="zh-CN" sz="1200"/>
              <a:t>of the long-PUCCH within a slot</a:t>
            </a:r>
            <a:endParaRPr lang="en-US" altLang="zh-CN" sz="1200" smtClean="0"/>
          </a:p>
          <a:p>
            <a:pPr lvl="1"/>
            <a:r>
              <a:rPr lang="en-GB" altLang="zh-CN" sz="1200" smtClean="0"/>
              <a:t>Alt.1: (</a:t>
            </a:r>
            <a:r>
              <a:rPr lang="en-US" altLang="zh-CN" sz="1200"/>
              <a:t>2 companies</a:t>
            </a:r>
            <a:r>
              <a:rPr lang="en-GB" altLang="zh-CN" sz="1200" smtClean="0"/>
              <a:t>)</a:t>
            </a:r>
          </a:p>
          <a:p>
            <a:pPr lvl="1"/>
            <a:r>
              <a:rPr lang="en-GB" altLang="zh-CN" sz="1200" smtClean="0"/>
              <a:t>Alt.2</a:t>
            </a:r>
            <a:r>
              <a:rPr lang="en-GB" altLang="zh-CN" sz="1200"/>
              <a:t>: </a:t>
            </a:r>
            <a:r>
              <a:rPr lang="en-GB" altLang="zh-CN" sz="1200" smtClean="0"/>
              <a:t>(</a:t>
            </a:r>
            <a:r>
              <a:rPr lang="en-US" altLang="zh-CN" sz="1200" smtClean="0"/>
              <a:t>3 </a:t>
            </a:r>
            <a:r>
              <a:rPr lang="en-US" altLang="zh-CN" sz="1200"/>
              <a:t>companies</a:t>
            </a:r>
            <a:r>
              <a:rPr lang="en-GB" altLang="zh-CN" sz="1200" smtClean="0"/>
              <a:t>)</a:t>
            </a:r>
          </a:p>
          <a:p>
            <a:pPr lvl="1"/>
            <a:r>
              <a:rPr lang="en-GB" altLang="zh-CN" sz="1200" smtClean="0"/>
              <a:t>Alt.3:</a:t>
            </a:r>
            <a:r>
              <a:rPr lang="en-GB" altLang="zh-CN" sz="1200"/>
              <a:t> </a:t>
            </a:r>
            <a:r>
              <a:rPr lang="en-GB" altLang="zh-CN" sz="1200" smtClean="0"/>
              <a:t>(</a:t>
            </a:r>
            <a:r>
              <a:rPr lang="en-US" altLang="zh-CN" sz="1200" smtClean="0"/>
              <a:t>4 </a:t>
            </a:r>
            <a:r>
              <a:rPr lang="en-US" altLang="zh-CN" sz="1200"/>
              <a:t>companies</a:t>
            </a:r>
            <a:r>
              <a:rPr lang="en-GB" altLang="zh-CN" sz="1200" smtClean="0"/>
              <a:t>)</a:t>
            </a:r>
          </a:p>
          <a:p>
            <a:pPr lvl="1"/>
            <a:endParaRPr lang="en-GB" altLang="zh-CN" sz="1400"/>
          </a:p>
          <a:p>
            <a:pPr lvl="1"/>
            <a:endParaRPr lang="en-GB" altLang="zh-CN" sz="1600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466190" y="1124744"/>
            <a:ext cx="8229600" cy="13765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i="1" smtClean="0"/>
              <a:t>Mechanism for PUCCH resource determination:</a:t>
            </a:r>
          </a:p>
          <a:p>
            <a:pPr lvl="1"/>
            <a:r>
              <a:rPr lang="en-US" altLang="zh-CN" sz="3000" i="1" smtClean="0"/>
              <a:t>Alt.1: Direct DCI indication </a:t>
            </a:r>
          </a:p>
          <a:p>
            <a:pPr lvl="1"/>
            <a:r>
              <a:rPr lang="en-US" altLang="zh-CN" sz="3000" i="1" smtClean="0"/>
              <a:t>Alt.2: semi-statically configured multiple resources (multiple parameters can be jointly encoded in a resources) + DCI indication (NR ARI) </a:t>
            </a:r>
          </a:p>
          <a:p>
            <a:pPr lvl="1"/>
            <a:r>
              <a:rPr lang="en-US" altLang="zh-CN" sz="3000" i="1" smtClean="0"/>
              <a:t>Alt.3: Semi-statically configured</a:t>
            </a:r>
          </a:p>
          <a:p>
            <a:pPr lvl="1"/>
            <a:r>
              <a:rPr lang="en-US" altLang="zh-CN" sz="3000" i="1" smtClean="0"/>
              <a:t>Alt.4: Implicitly derived</a:t>
            </a:r>
          </a:p>
        </p:txBody>
      </p:sp>
    </p:spTree>
    <p:extLst>
      <p:ext uri="{BB962C8B-B14F-4D97-AF65-F5344CB8AC3E}">
        <p14:creationId xmlns:p14="http://schemas.microsoft.com/office/powerpoint/2010/main" val="226441519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Autofit/>
          </a:bodyPr>
          <a:lstStyle/>
          <a:p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resource indication &amp; determination for HARQ-ACK</a:t>
            </a:r>
            <a:r>
              <a:rPr lang="en-US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(cont’)</a:t>
            </a:r>
            <a:endParaRPr lang="en-US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436510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zh-CN" b="1" i="1" smtClean="0"/>
              <a:t>Views in contributions: </a:t>
            </a:r>
            <a:endParaRPr lang="en-US" altLang="zh-CN" smtClean="0"/>
          </a:p>
          <a:p>
            <a:r>
              <a:rPr lang="en-US" altLang="zh-CN" smtClean="0"/>
              <a:t>Starting PRB</a:t>
            </a:r>
          </a:p>
          <a:p>
            <a:pPr lvl="1"/>
            <a:r>
              <a:rPr lang="en-US" altLang="zh-CN" smtClean="0"/>
              <a:t>Alt.2: (4 </a:t>
            </a:r>
            <a:r>
              <a:rPr lang="en-US" altLang="zh-CN"/>
              <a:t>companies</a:t>
            </a:r>
            <a:r>
              <a:rPr lang="en-US" altLang="zh-CN" smtClean="0"/>
              <a:t>)</a:t>
            </a:r>
          </a:p>
          <a:p>
            <a:pPr lvl="2"/>
            <a:r>
              <a:rPr lang="en-US" altLang="zh-CN" sz="2500" smtClean="0"/>
              <a:t>2-level configuration (Q, S, L, N): Multiple resource sets for different PUCCH formats/durations </a:t>
            </a:r>
            <a:r>
              <a:rPr lang="en-US" altLang="zh-CN" sz="2500" smtClean="0">
                <a:sym typeface="Wingdings" pitchFamily="2" charset="2"/>
              </a:rPr>
              <a:t> Select resource set by RRC signaling/MAC CE  Indicate resource by DCI</a:t>
            </a:r>
            <a:r>
              <a:rPr lang="en-US" altLang="zh-CN" sz="2500" smtClean="0"/>
              <a:t>: For better multi-UE multiplexing, PUCCH/PUSCH shaing </a:t>
            </a:r>
          </a:p>
          <a:p>
            <a:pPr lvl="1"/>
            <a:r>
              <a:rPr lang="en-US" altLang="zh-CN" smtClean="0"/>
              <a:t>Alt.3: (1 company)</a:t>
            </a:r>
          </a:p>
          <a:p>
            <a:pPr lvl="1"/>
            <a:r>
              <a:rPr lang="en-US" altLang="zh-CN" smtClean="0"/>
              <a:t>Alt.4: (4 </a:t>
            </a:r>
            <a:r>
              <a:rPr lang="en-US" altLang="zh-CN"/>
              <a:t>companies</a:t>
            </a:r>
            <a:r>
              <a:rPr lang="en-US" altLang="zh-CN" smtClean="0"/>
              <a:t>) 3 companies propose implicit + ARO</a:t>
            </a:r>
          </a:p>
          <a:p>
            <a:r>
              <a:rPr lang="en-US" altLang="zh-CN" smtClean="0"/>
              <a:t>Number of PRBs</a:t>
            </a:r>
          </a:p>
          <a:p>
            <a:pPr lvl="1"/>
            <a:r>
              <a:rPr lang="en-US" altLang="zh-CN"/>
              <a:t>Alt.2</a:t>
            </a:r>
            <a:r>
              <a:rPr lang="en-US" altLang="zh-CN" smtClean="0"/>
              <a:t>: (3 </a:t>
            </a:r>
            <a:r>
              <a:rPr lang="en-US" altLang="zh-CN"/>
              <a:t>companies</a:t>
            </a:r>
            <a:r>
              <a:rPr lang="en-US" altLang="zh-CN" smtClean="0"/>
              <a:t>)</a:t>
            </a:r>
          </a:p>
          <a:p>
            <a:pPr lvl="1"/>
            <a:r>
              <a:rPr lang="en-US" altLang="zh-CN"/>
              <a:t>Alt.3: </a:t>
            </a:r>
            <a:r>
              <a:rPr lang="en-US" altLang="zh-CN" smtClean="0"/>
              <a:t>(1 company)</a:t>
            </a:r>
            <a:endParaRPr lang="en-US" altLang="zh-CN"/>
          </a:p>
          <a:p>
            <a:pPr lvl="1"/>
            <a:r>
              <a:rPr lang="en-US" altLang="zh-CN" smtClean="0"/>
              <a:t>Alt.4: (</a:t>
            </a:r>
            <a:r>
              <a:rPr lang="en-US" altLang="zh-CN"/>
              <a:t>1 company</a:t>
            </a:r>
            <a:r>
              <a:rPr lang="en-US" altLang="zh-CN" smtClean="0"/>
              <a:t>) Derived from UCI size</a:t>
            </a:r>
          </a:p>
          <a:p>
            <a:r>
              <a:rPr lang="en-US" altLang="zh-CN"/>
              <a:t>C</a:t>
            </a:r>
            <a:r>
              <a:rPr lang="en-US" altLang="zh-CN" smtClean="0"/>
              <a:t>ode resource </a:t>
            </a:r>
          </a:p>
          <a:p>
            <a:pPr lvl="1"/>
            <a:r>
              <a:rPr lang="en-US" altLang="zh-CN"/>
              <a:t>Alt.2</a:t>
            </a:r>
            <a:r>
              <a:rPr lang="en-US" altLang="zh-CN" smtClean="0"/>
              <a:t>: (5 </a:t>
            </a:r>
            <a:r>
              <a:rPr lang="en-US" altLang="zh-CN"/>
              <a:t>companies</a:t>
            </a:r>
            <a:r>
              <a:rPr lang="en-US" altLang="zh-CN" smtClean="0"/>
              <a:t>). These companies propose joint coding with starting PRB and/or number of PRBs</a:t>
            </a:r>
          </a:p>
          <a:p>
            <a:pPr lvl="1"/>
            <a:r>
              <a:rPr lang="en-US" altLang="zh-CN"/>
              <a:t>Alt.3: </a:t>
            </a:r>
            <a:r>
              <a:rPr lang="en-US" altLang="zh-CN" smtClean="0"/>
              <a:t>(</a:t>
            </a:r>
            <a:r>
              <a:rPr lang="en-US" altLang="zh-CN"/>
              <a:t>1 company</a:t>
            </a:r>
            <a:r>
              <a:rPr lang="en-US" altLang="zh-CN" smtClean="0"/>
              <a:t>)</a:t>
            </a:r>
            <a:endParaRPr lang="en-US" altLang="zh-CN"/>
          </a:p>
          <a:p>
            <a:pPr lvl="1"/>
            <a:r>
              <a:rPr lang="en-US" altLang="zh-CN" smtClean="0"/>
              <a:t>Alt.4: (</a:t>
            </a:r>
            <a:r>
              <a:rPr lang="en-US" altLang="zh-CN"/>
              <a:t>1 company</a:t>
            </a:r>
            <a:r>
              <a:rPr lang="en-US" altLang="zh-CN" smtClean="0"/>
              <a:t>)</a:t>
            </a:r>
          </a:p>
          <a:p>
            <a:r>
              <a:rPr lang="en-US" altLang="zh-CN" smtClean="0"/>
              <a:t>Hopping indication</a:t>
            </a:r>
          </a:p>
          <a:p>
            <a:pPr lvl="1"/>
            <a:r>
              <a:rPr lang="en-US" altLang="zh-CN" smtClean="0"/>
              <a:t>Alt.3: (</a:t>
            </a:r>
            <a:r>
              <a:rPr lang="en-US" altLang="zh-CN"/>
              <a:t>1 company</a:t>
            </a:r>
            <a:r>
              <a:rPr lang="en-US" altLang="zh-CN" smtClean="0"/>
              <a:t>)</a:t>
            </a:r>
          </a:p>
          <a:p>
            <a:r>
              <a:rPr lang="en-US" altLang="zh-CN" smtClean="0"/>
              <a:t>Hopping pattern (Hopping point, PRBs for 2</a:t>
            </a:r>
            <a:r>
              <a:rPr lang="en-US" altLang="zh-CN" baseline="30000" smtClean="0"/>
              <a:t>nd</a:t>
            </a:r>
            <a:r>
              <a:rPr lang="en-US" altLang="zh-CN" smtClean="0"/>
              <a:t> hop relative to 1</a:t>
            </a:r>
            <a:r>
              <a:rPr lang="en-US" altLang="zh-CN" baseline="30000" smtClean="0"/>
              <a:t>st</a:t>
            </a:r>
            <a:r>
              <a:rPr lang="en-US" altLang="zh-CN" smtClean="0"/>
              <a:t> hop)</a:t>
            </a:r>
          </a:p>
          <a:p>
            <a:pPr lvl="1"/>
            <a:r>
              <a:rPr lang="en-US" altLang="zh-CN" smtClean="0"/>
              <a:t>Alt.1: (</a:t>
            </a:r>
            <a:r>
              <a:rPr lang="en-US" altLang="zh-CN"/>
              <a:t>1 company</a:t>
            </a:r>
            <a:r>
              <a:rPr lang="en-US" altLang="zh-CN" smtClean="0"/>
              <a:t>)</a:t>
            </a:r>
          </a:p>
          <a:p>
            <a:pPr lvl="1"/>
            <a:r>
              <a:rPr lang="en-US" altLang="zh-CN" smtClean="0"/>
              <a:t>Alt.3: (</a:t>
            </a:r>
            <a:r>
              <a:rPr lang="en-US" altLang="zh-CN"/>
              <a:t>1 company</a:t>
            </a:r>
            <a:r>
              <a:rPr lang="en-US" altLang="zh-CN" smtClean="0"/>
              <a:t>)</a:t>
            </a: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466190" y="1340768"/>
            <a:ext cx="82296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i="1" smtClean="0"/>
              <a:t>Mechanism for PUCCH resource determination:</a:t>
            </a:r>
          </a:p>
          <a:p>
            <a:pPr lvl="1"/>
            <a:r>
              <a:rPr lang="en-US" altLang="zh-CN" sz="3000" i="1" smtClean="0"/>
              <a:t>Alt.1: Direct DCI indication </a:t>
            </a:r>
          </a:p>
          <a:p>
            <a:pPr lvl="1"/>
            <a:r>
              <a:rPr lang="en-US" altLang="zh-CN" sz="3000" i="1" smtClean="0"/>
              <a:t>Alt.2: semi-statically configured multiple resources (multiple parameters can be jointly encoded in a resources) + DCI indication (NR ARI) </a:t>
            </a:r>
          </a:p>
          <a:p>
            <a:pPr lvl="1"/>
            <a:r>
              <a:rPr lang="en-US" altLang="zh-CN" sz="3000" i="1" smtClean="0"/>
              <a:t>Alt.3: Semi-statically configured</a:t>
            </a:r>
          </a:p>
          <a:p>
            <a:pPr lvl="1"/>
            <a:r>
              <a:rPr lang="en-US" altLang="zh-CN" sz="3000" i="1" smtClean="0"/>
              <a:t>Alt.4: Implicitly derived</a:t>
            </a:r>
          </a:p>
        </p:txBody>
      </p:sp>
    </p:spTree>
    <p:extLst>
      <p:ext uri="{BB962C8B-B14F-4D97-AF65-F5344CB8AC3E}">
        <p14:creationId xmlns:p14="http://schemas.microsoft.com/office/powerpoint/2010/main" val="716235132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200" smtClean="0"/>
              <a:t>Drafted proposals:</a:t>
            </a:r>
          </a:p>
          <a:p>
            <a:r>
              <a:rPr lang="en-US" altLang="zh-CN" sz="1900" smtClean="0"/>
              <a:t>Proposal 1: Multiple sets of PUCCH associated </a:t>
            </a:r>
            <a:r>
              <a:rPr lang="en-US" altLang="zh-CN" sz="1900"/>
              <a:t>with different PUCCH </a:t>
            </a:r>
            <a:r>
              <a:rPr lang="en-US" altLang="zh-CN" sz="1900" smtClean="0"/>
              <a:t>formats/durations resources </a:t>
            </a:r>
            <a:r>
              <a:rPr lang="en-US" altLang="zh-CN" sz="1900"/>
              <a:t>can be semi-statically </a:t>
            </a:r>
            <a:r>
              <a:rPr lang="en-US" altLang="zh-CN" sz="1900" smtClean="0"/>
              <a:t>configured. UE can determine the </a:t>
            </a:r>
            <a:r>
              <a:rPr lang="en-US" altLang="zh-CN" sz="1900"/>
              <a:t>PUCCH formats/durations </a:t>
            </a:r>
            <a:r>
              <a:rPr lang="en-US" altLang="zh-CN" sz="1900" smtClean="0"/>
              <a:t>when determining a resource in the corresponding resource set.</a:t>
            </a:r>
          </a:p>
          <a:p>
            <a:r>
              <a:rPr lang="en-US" altLang="zh-CN" sz="1900" smtClean="0"/>
              <a:t>Proposal 2: PUCCH resource indication and determination, followings are supported:</a:t>
            </a:r>
          </a:p>
          <a:p>
            <a:pPr lvl="1"/>
            <a:r>
              <a:rPr lang="en-US" altLang="zh-CN" sz="1600" smtClean="0"/>
              <a:t>Starting slot (K1) is indicated in a DCI field.</a:t>
            </a:r>
          </a:p>
          <a:p>
            <a:pPr lvl="1"/>
            <a:r>
              <a:rPr lang="en-US" altLang="zh-CN" sz="1600"/>
              <a:t>At least PRB allocation and code resource </a:t>
            </a:r>
            <a:r>
              <a:rPr lang="en-US" altLang="zh-CN" sz="1600" smtClean="0"/>
              <a:t>are jointly encoded in a configuration of a PUCCH resource which is indicated in DCI from a semi-static configured PUCCH </a:t>
            </a:r>
            <a:r>
              <a:rPr lang="en-US" altLang="zh-CN" sz="1600"/>
              <a:t>resource </a:t>
            </a:r>
            <a:r>
              <a:rPr lang="en-US" altLang="zh-CN" sz="1600" smtClean="0"/>
              <a:t>set.</a:t>
            </a:r>
          </a:p>
          <a:p>
            <a:pPr lvl="1"/>
            <a:r>
              <a:rPr lang="en-US" altLang="zh-CN" sz="1600" smtClean="0"/>
              <a:t>Consider following options for indicating the starting symbol in a slot:</a:t>
            </a:r>
          </a:p>
          <a:p>
            <a:pPr lvl="2"/>
            <a:r>
              <a:rPr lang="en-US" altLang="zh-CN" sz="1200" smtClean="0"/>
              <a:t>Opt.1: Indicated in DCI field.</a:t>
            </a:r>
          </a:p>
          <a:p>
            <a:pPr lvl="2"/>
            <a:r>
              <a:rPr lang="en-US" altLang="zh-CN" sz="1200" smtClean="0"/>
              <a:t>Opt.2: Jointly encoded in </a:t>
            </a:r>
            <a:r>
              <a:rPr lang="en-US" altLang="zh-CN" sz="1200"/>
              <a:t>a configuration of a PUCCH resource which is indicated in DCI from a semi-static configured PUCCH resource </a:t>
            </a:r>
            <a:r>
              <a:rPr lang="en-US" altLang="zh-CN" sz="1200" smtClean="0"/>
              <a:t>set.</a:t>
            </a:r>
          </a:p>
          <a:p>
            <a:pPr lvl="2"/>
            <a:r>
              <a:rPr lang="en-US" altLang="zh-CN" sz="1200" smtClean="0"/>
              <a:t>FFS: Multi-beam case</a:t>
            </a:r>
          </a:p>
          <a:p>
            <a:pPr lvl="1"/>
            <a:r>
              <a:rPr lang="en-US" altLang="zh-CN" sz="1600" smtClean="0"/>
              <a:t>Consider following options </a:t>
            </a:r>
            <a:r>
              <a:rPr lang="en-US" altLang="zh-CN" sz="1600"/>
              <a:t>for </a:t>
            </a:r>
            <a:r>
              <a:rPr lang="en-US" altLang="zh-CN" sz="1600" smtClean="0"/>
              <a:t>indicating </a:t>
            </a:r>
            <a:r>
              <a:rPr lang="en-GB" altLang="zh-CN" sz="1600" smtClean="0"/>
              <a:t>duration </a:t>
            </a:r>
            <a:r>
              <a:rPr lang="en-GB" altLang="zh-CN" sz="1600"/>
              <a:t>of the long-PUCCH within a </a:t>
            </a:r>
            <a:r>
              <a:rPr lang="en-GB" altLang="zh-CN" sz="1600" smtClean="0"/>
              <a:t>slot</a:t>
            </a:r>
            <a:r>
              <a:rPr lang="en-US" altLang="zh-CN" sz="1600" smtClean="0"/>
              <a:t>:</a:t>
            </a:r>
            <a:endParaRPr lang="en-US" altLang="zh-CN" sz="1600"/>
          </a:p>
          <a:p>
            <a:pPr lvl="2"/>
            <a:r>
              <a:rPr lang="en-US" altLang="zh-CN" sz="1200"/>
              <a:t>Opt.1: Indicated in DCI field.</a:t>
            </a:r>
          </a:p>
          <a:p>
            <a:pPr lvl="2"/>
            <a:r>
              <a:rPr lang="en-US" altLang="zh-CN" sz="1200"/>
              <a:t>Opt.2: Jointly encoded in a configuration of a PUCCH resource which is indicated in DCI from a semi-static configured PUCCH resource set.</a:t>
            </a:r>
          </a:p>
          <a:p>
            <a:pPr lvl="2"/>
            <a:r>
              <a:rPr lang="en-US" altLang="zh-CN" sz="1200" smtClean="0"/>
              <a:t>Opt.3: Semi-static configured.</a:t>
            </a:r>
            <a:endParaRPr lang="en-US" altLang="zh-CN" sz="1600" smtClean="0"/>
          </a:p>
          <a:p>
            <a:pPr lvl="1"/>
            <a:r>
              <a:rPr lang="en-US" altLang="zh-CN" sz="1600" smtClean="0"/>
              <a:t>FFS: How to indicate n</a:t>
            </a:r>
            <a:r>
              <a:rPr lang="en-GB" altLang="zh-CN" sz="1600" smtClean="0"/>
              <a:t>umber of slots and symbol allocation in each slot for multi-slot PUCCH.</a:t>
            </a:r>
          </a:p>
          <a:p>
            <a:pPr lvl="1"/>
            <a:r>
              <a:rPr lang="en-GB" altLang="zh-CN" sz="1600" smtClean="0"/>
              <a:t>FFS: How to indicate hopping on-off/pattern.</a:t>
            </a:r>
            <a:endParaRPr lang="en-US" altLang="zh-CN" sz="1600" smtClean="0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95536" y="274638"/>
            <a:ext cx="8291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PUCCH resource indication &amp; determination for HARQ-ACK</a:t>
            </a:r>
            <a:r>
              <a:rPr lang="en-US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(cont’)</a:t>
            </a:r>
            <a:endParaRPr lang="en-US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2722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Initial PUCCH resource indication &amp; determination</a:t>
            </a:r>
            <a:r>
              <a:rPr lang="en-US" altLang="zh-CN" sz="36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</a:t>
            </a:r>
            <a:r>
              <a:rPr lang="en-US" altLang="zh-CN" sz="36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Msg.4 HARQ-ACK </a:t>
            </a:r>
            <a:endParaRPr 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smtClean="0"/>
              <a:t>To indicate/determine </a:t>
            </a:r>
            <a:r>
              <a:rPr lang="en-US" altLang="zh-CN" sz="2400"/>
              <a:t>PUCCH resource for HARQ-ACK feedback of Msg. </a:t>
            </a:r>
            <a:r>
              <a:rPr lang="en-US" altLang="zh-CN" sz="2400" smtClean="0"/>
              <a:t>4., followings are proposed:</a:t>
            </a:r>
            <a:endParaRPr lang="en-US" altLang="zh-CN" sz="2400"/>
          </a:p>
          <a:p>
            <a:pPr lvl="1"/>
            <a:r>
              <a:rPr lang="en-US" altLang="zh-CN" sz="1800" smtClean="0"/>
              <a:t>Option 1: Implicit derivation (2 companies)</a:t>
            </a:r>
          </a:p>
          <a:p>
            <a:pPr lvl="1"/>
            <a:r>
              <a:rPr lang="en-US" altLang="zh-CN" sz="1800" smtClean="0"/>
              <a:t>Option 2: SIB/RMSI + RAR (3 </a:t>
            </a:r>
            <a:r>
              <a:rPr lang="en-US" altLang="zh-CN" sz="1800"/>
              <a:t>companies</a:t>
            </a:r>
            <a:r>
              <a:rPr lang="en-US" altLang="zh-CN" sz="1800" smtClean="0"/>
              <a:t>)</a:t>
            </a:r>
          </a:p>
          <a:p>
            <a:pPr lvl="1"/>
            <a:r>
              <a:rPr lang="en-US" altLang="zh-CN" sz="1800"/>
              <a:t>Option 3: SIB/RMSI + </a:t>
            </a:r>
            <a:r>
              <a:rPr lang="en-US" altLang="zh-CN" sz="1800" smtClean="0"/>
              <a:t>(RAR) + implicit derivation (1 company)</a:t>
            </a:r>
          </a:p>
          <a:p>
            <a:pPr lvl="1"/>
            <a:r>
              <a:rPr lang="en-US" altLang="zh-CN" sz="1800" smtClean="0"/>
              <a:t>Option 4: </a:t>
            </a:r>
            <a:r>
              <a:rPr lang="en-US" altLang="zh-CN" sz="1800"/>
              <a:t>SIB/RMSI + </a:t>
            </a:r>
            <a:r>
              <a:rPr lang="en-US" altLang="zh-CN" sz="1800" smtClean="0"/>
              <a:t>RAR </a:t>
            </a:r>
            <a:r>
              <a:rPr lang="en-US" altLang="zh-CN" sz="1800"/>
              <a:t>+ </a:t>
            </a:r>
            <a:r>
              <a:rPr lang="en-US" altLang="zh-CN" sz="1800" smtClean="0"/>
              <a:t>DCI (</a:t>
            </a:r>
            <a:r>
              <a:rPr lang="en-US" altLang="zh-CN" sz="1800"/>
              <a:t>1 company</a:t>
            </a:r>
            <a:r>
              <a:rPr lang="en-US" altLang="zh-CN" sz="1800" smtClean="0"/>
              <a:t>)</a:t>
            </a:r>
          </a:p>
          <a:p>
            <a:pPr lvl="1"/>
            <a:r>
              <a:rPr lang="en-US" altLang="zh-CN" sz="1800" smtClean="0"/>
              <a:t>Option 5: CORESET/PRACH RESET/PUCCH RESET accociation +DCI (</a:t>
            </a:r>
            <a:r>
              <a:rPr lang="en-US" altLang="zh-CN" sz="1800"/>
              <a:t>1 company</a:t>
            </a:r>
            <a:r>
              <a:rPr lang="en-US" altLang="zh-CN" sz="1800" smtClean="0"/>
              <a:t>)</a:t>
            </a:r>
          </a:p>
          <a:p>
            <a:pPr lvl="1"/>
            <a:r>
              <a:rPr lang="en-US" altLang="zh-CN" sz="1800" smtClean="0"/>
              <a:t>Option 6: Pre-defined (</a:t>
            </a:r>
            <a:r>
              <a:rPr lang="en-US" altLang="zh-CN" sz="1800"/>
              <a:t>1 company</a:t>
            </a:r>
            <a:r>
              <a:rPr lang="en-US" altLang="zh-CN" sz="1800" smtClean="0"/>
              <a:t>)</a:t>
            </a:r>
            <a:endParaRPr lang="en-US" altLang="zh-CN" sz="1800"/>
          </a:p>
          <a:p>
            <a:pPr lvl="1"/>
            <a:endParaRPr lang="en-US" altLang="zh-CN" sz="1800" smtClean="0"/>
          </a:p>
          <a:p>
            <a:pPr marL="0" indent="0">
              <a:buNone/>
            </a:pPr>
            <a:r>
              <a:rPr lang="en-US" altLang="zh-CN" sz="2200" smtClean="0"/>
              <a:t>Drafted proposal: FFS</a:t>
            </a:r>
            <a:endParaRPr lang="en-US" altLang="zh-CN" sz="2200"/>
          </a:p>
          <a:p>
            <a:pPr lvl="1"/>
            <a:endParaRPr lang="en-US" altLang="zh-CN" sz="1800" smtClean="0"/>
          </a:p>
          <a:p>
            <a:endParaRPr lang="en-US" altLang="zh-CN" sz="2400"/>
          </a:p>
          <a:p>
            <a:endParaRPr lang="zh-CN" altLang="zh-CN" sz="2400"/>
          </a:p>
        </p:txBody>
      </p:sp>
    </p:spTree>
    <p:extLst>
      <p:ext uri="{BB962C8B-B14F-4D97-AF65-F5344CB8AC3E}">
        <p14:creationId xmlns:p14="http://schemas.microsoft.com/office/powerpoint/2010/main" val="1693237025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Signaling &amp; PUCCH resource determination for P-CSI/SR, SPS HARQ-ACK</a:t>
            </a:r>
            <a:endParaRPr 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55576" y="1844824"/>
            <a:ext cx="7941568" cy="5013176"/>
          </a:xfrm>
        </p:spPr>
        <p:txBody>
          <a:bodyPr>
            <a:normAutofit/>
          </a:bodyPr>
          <a:lstStyle/>
          <a:p>
            <a:r>
              <a:rPr lang="en-US" altLang="zh-CN" sz="1800" smtClean="0"/>
              <a:t>PUCCH for P-CSI/SR</a:t>
            </a:r>
          </a:p>
          <a:p>
            <a:pPr lvl="1"/>
            <a:r>
              <a:rPr lang="en-US" altLang="zh-CN" sz="1800" smtClean="0"/>
              <a:t>Configured </a:t>
            </a:r>
            <a:r>
              <a:rPr lang="en-US" altLang="zh-CN" sz="1800"/>
              <a:t>by higher layer signaling</a:t>
            </a:r>
            <a:r>
              <a:rPr lang="en-US" altLang="zh-CN" sz="1800" smtClean="0"/>
              <a:t>. (</a:t>
            </a:r>
            <a:r>
              <a:rPr lang="en-US" altLang="zh-CN" sz="1800"/>
              <a:t>3 companies</a:t>
            </a:r>
            <a:r>
              <a:rPr lang="en-US" altLang="zh-CN" sz="1800" smtClean="0"/>
              <a:t>)</a:t>
            </a:r>
          </a:p>
          <a:p>
            <a:r>
              <a:rPr lang="en-GB" altLang="zh-CN" sz="1800"/>
              <a:t>ACK/NACK for semi-persistent PDSCH</a:t>
            </a:r>
          </a:p>
          <a:p>
            <a:pPr lvl="1"/>
            <a:r>
              <a:rPr lang="en-US" altLang="zh-CN" sz="1800"/>
              <a:t>Configured by higher layer </a:t>
            </a:r>
            <a:r>
              <a:rPr lang="en-US" altLang="zh-CN" sz="1800" smtClean="0"/>
              <a:t>signaling. (</a:t>
            </a:r>
            <a:r>
              <a:rPr lang="en-US" altLang="zh-CN" sz="1800"/>
              <a:t>1 company</a:t>
            </a:r>
            <a:r>
              <a:rPr lang="en-US" altLang="zh-CN" sz="1800" smtClean="0"/>
              <a:t>) </a:t>
            </a:r>
          </a:p>
          <a:p>
            <a:pPr marL="457200" lvl="1" indent="0">
              <a:buNone/>
            </a:pPr>
            <a:endParaRPr lang="en-US" altLang="zh-CN" sz="1800" smtClean="0"/>
          </a:p>
          <a:p>
            <a:endParaRPr lang="en-US" altLang="zh-CN" sz="2200" smtClean="0"/>
          </a:p>
          <a:p>
            <a:pPr marL="0" indent="0">
              <a:buNone/>
            </a:pPr>
            <a:r>
              <a:rPr lang="en-US" altLang="zh-CN" sz="2200" smtClean="0"/>
              <a:t>Drafted proposal:</a:t>
            </a:r>
            <a:endParaRPr lang="en-US" altLang="zh-CN" sz="2200"/>
          </a:p>
          <a:p>
            <a:r>
              <a:rPr lang="en-US" altLang="zh-CN" sz="2000" smtClean="0"/>
              <a:t>Proposal 3: PUCCH resource for P-CSI, SR or ACK/NACK for semi-persistent PDSCH is configured </a:t>
            </a:r>
            <a:r>
              <a:rPr lang="en-US" altLang="zh-CN" sz="2000"/>
              <a:t>by higher layer signaling</a:t>
            </a:r>
            <a:r>
              <a:rPr lang="en-US" altLang="zh-CN" sz="2000" smtClean="0"/>
              <a:t>.</a:t>
            </a:r>
            <a:endParaRPr lang="en-US" altLang="zh-CN" sz="2000"/>
          </a:p>
          <a:p>
            <a:pPr marL="457200" lvl="1" indent="0">
              <a:buNone/>
            </a:pPr>
            <a:endParaRPr lang="en-US" altLang="zh-CN" sz="1800"/>
          </a:p>
          <a:p>
            <a:pPr lvl="1"/>
            <a:endParaRPr lang="en-US" altLang="zh-CN" sz="1800" smtClean="0"/>
          </a:p>
        </p:txBody>
      </p:sp>
    </p:spTree>
    <p:extLst>
      <p:ext uri="{BB962C8B-B14F-4D97-AF65-F5344CB8AC3E}">
        <p14:creationId xmlns:p14="http://schemas.microsoft.com/office/powerpoint/2010/main" val="14022541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7242</TotalTime>
  <Words>985</Words>
  <Application>Microsoft Office PowerPoint</Application>
  <PresentationFormat>全屏显示(4:3)</PresentationFormat>
  <Paragraphs>106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Summary of open issues on PUCCH resource allocation</vt:lpstr>
      <vt:lpstr>Open issues focused in this meeting</vt:lpstr>
      <vt:lpstr>PUCCH resource indication &amp; determination for HARQ-ACK</vt:lpstr>
      <vt:lpstr>PUCCH resource indication &amp; determination for HARQ-ACK (cont’)</vt:lpstr>
      <vt:lpstr>PowerPoint 演示文稿</vt:lpstr>
      <vt:lpstr>Initial PUCCH resource indication &amp; determination for Msg.4 HARQ-ACK </vt:lpstr>
      <vt:lpstr>Signaling &amp; PUCCH resource determination for P-CSI/SR, SPS HARQ-ACK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142</cp:revision>
  <dcterms:created xsi:type="dcterms:W3CDTF">2017-04-25T06:53:04Z</dcterms:created>
  <dcterms:modified xsi:type="dcterms:W3CDTF">2017-09-20T00:19:57Z</dcterms:modified>
</cp:coreProperties>
</file>