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sldIdLst>
    <p:sldId id="256" r:id="rId2"/>
    <p:sldId id="273" r:id="rId3"/>
    <p:sldId id="283" r:id="rId4"/>
    <p:sldId id="282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15" autoAdjust="0"/>
    <p:restoredTop sz="94660"/>
  </p:normalViewPr>
  <p:slideViewPr>
    <p:cSldViewPr>
      <p:cViewPr varScale="1">
        <p:scale>
          <a:sx n="92" d="100"/>
          <a:sy n="92" d="100"/>
        </p:scale>
        <p:origin x="51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4670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2286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4564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00554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7703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5681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8361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1226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562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0039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43006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DEBE77-8D9B-4045-93E3-4AFFA7B1BE51}" type="datetimeFigureOut">
              <a:rPr kumimoji="1" lang="ja-JP" altLang="en-US" smtClean="0"/>
              <a:pPr/>
              <a:t>2017/9/19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709E7-8338-45CF-8510-15D78019D18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581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57190" y="2492896"/>
            <a:ext cx="11025222" cy="1511745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WF on </a:t>
            </a:r>
            <a:r>
              <a:rPr lang="en-US" altLang="ja-JP" dirty="0" smtClean="0"/>
              <a:t>TB Mapping for </a:t>
            </a:r>
            <a:r>
              <a:rPr lang="en-GB" altLang="ja-JP" dirty="0" smtClean="0"/>
              <a:t>Slot Aggregation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27448" y="4305874"/>
            <a:ext cx="9937104" cy="1283366"/>
          </a:xfrm>
        </p:spPr>
        <p:txBody>
          <a:bodyPr>
            <a:normAutofit/>
          </a:bodyPr>
          <a:lstStyle/>
          <a:p>
            <a:r>
              <a:rPr kumimoji="1" lang="en-US" altLang="ja-JP" dirty="0" err="1" smtClean="0"/>
              <a:t>MediaTek</a:t>
            </a:r>
            <a:r>
              <a:rPr kumimoji="1" lang="en-US" altLang="ja-JP" dirty="0" smtClean="0"/>
              <a:t>, Ericsson, Qualcomm, Samsung, Nokia</a:t>
            </a:r>
            <a:r>
              <a:rPr lang="en-US" altLang="ja-JP" dirty="0" smtClean="0"/>
              <a:t>, Nokia NSB</a:t>
            </a:r>
            <a:r>
              <a:rPr kumimoji="1" lang="en-US" altLang="ja-JP" dirty="0" smtClean="0"/>
              <a:t>, Intel, ZTE, TCL, 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509" y="314072"/>
            <a:ext cx="678157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/>
              <a:t>3GPP TSG RAN WG1 </a:t>
            </a:r>
            <a:r>
              <a:rPr lang="en-US" altLang="ja-JP" sz="2800" dirty="0" smtClean="0"/>
              <a:t>Meeting NR#3</a:t>
            </a:r>
            <a:r>
              <a:rPr lang="en-US" altLang="ja-JP" sz="2800" dirty="0"/>
              <a:t>	</a:t>
            </a:r>
            <a:r>
              <a:rPr lang="en-US" altLang="ja-JP" sz="2800" dirty="0" smtClean="0"/>
              <a:t>                    </a:t>
            </a:r>
            <a:r>
              <a:rPr lang="en-GB" sz="2800" dirty="0" smtClean="0"/>
              <a:t>Nagoya, Japan 18th-21st September </a:t>
            </a:r>
            <a:r>
              <a:rPr lang="en-GB" sz="2800" dirty="0" smtClean="0"/>
              <a:t>2017</a:t>
            </a:r>
            <a:endParaRPr lang="en-US" altLang="ja-JP" sz="2800" dirty="0"/>
          </a:p>
          <a:p>
            <a:r>
              <a:rPr kumimoji="1" lang="en-US" altLang="ja-JP" sz="2400" smtClean="0"/>
              <a:t>Agenda item: </a:t>
            </a:r>
            <a:r>
              <a:rPr kumimoji="1" lang="en-US" altLang="ja-JP" sz="2400" dirty="0" smtClean="0"/>
              <a:t>6.3.3.1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882214" y="314072"/>
            <a:ext cx="19527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 smtClean="0"/>
              <a:t>R1-1716823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9869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 </a:t>
            </a:r>
            <a:r>
              <a:rPr lang="sv-SE" dirty="0" smtClean="0"/>
              <a:t>(1/2</a:t>
            </a:r>
            <a:r>
              <a:rPr lang="sv-SE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8736"/>
            <a:ext cx="10515600" cy="4351338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sv-SE" b="1" u="sng" dirty="0" smtClean="0"/>
          </a:p>
          <a:p>
            <a:pPr>
              <a:buNone/>
            </a:pPr>
            <a:r>
              <a:rPr lang="sv-SE" b="1" u="sng" dirty="0"/>
              <a:t>Agreements from RAN1 </a:t>
            </a:r>
            <a:r>
              <a:rPr lang="sv-SE" b="1" u="sng" dirty="0" smtClean="0"/>
              <a:t>#86bis:</a:t>
            </a:r>
            <a:endParaRPr lang="sv-SE" b="1" u="sng" dirty="0"/>
          </a:p>
          <a:p>
            <a:pPr lvl="0"/>
            <a:r>
              <a:rPr lang="en-US" dirty="0"/>
              <a:t>Slot aggregation is supported</a:t>
            </a:r>
          </a:p>
          <a:p>
            <a:pPr lvl="0"/>
            <a:r>
              <a:rPr lang="en-US" dirty="0"/>
              <a:t>Data transmission can be scheduled to span one or multiple </a:t>
            </a:r>
            <a:r>
              <a:rPr lang="en-US" dirty="0" smtClean="0"/>
              <a:t>slots</a:t>
            </a:r>
            <a:endParaRPr lang="sv-SE" b="1" u="sng" dirty="0"/>
          </a:p>
          <a:p>
            <a:pPr>
              <a:buNone/>
            </a:pPr>
            <a:endParaRPr lang="sv-SE" b="1" u="sng" dirty="0" smtClean="0"/>
          </a:p>
          <a:p>
            <a:pPr>
              <a:buNone/>
            </a:pPr>
            <a:r>
              <a:rPr lang="sv-SE" b="1" u="sng" dirty="0" smtClean="0"/>
              <a:t>Agreements </a:t>
            </a:r>
            <a:r>
              <a:rPr lang="sv-SE" b="1" u="sng" dirty="0"/>
              <a:t>from RAN1 </a:t>
            </a:r>
            <a:r>
              <a:rPr lang="sv-SE" b="1" u="sng" dirty="0" smtClean="0"/>
              <a:t>#90:</a:t>
            </a:r>
            <a:endParaRPr lang="sv-SE" b="1" u="sng" dirty="0"/>
          </a:p>
          <a:p>
            <a:pPr lvl="0"/>
            <a:r>
              <a:rPr lang="en-US" sz="3200" dirty="0"/>
              <a:t>Single maximum TB size is defined for the reference case, and is not exceeded.</a:t>
            </a:r>
          </a:p>
          <a:p>
            <a:pPr lvl="1"/>
            <a:r>
              <a:rPr lang="en-US" sz="2800" dirty="0"/>
              <a:t>Reference case is a slot with 14 symbols.</a:t>
            </a: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endParaRPr lang="en-US" dirty="0"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 </a:t>
            </a:r>
            <a:r>
              <a:rPr lang="sv-SE" dirty="0" smtClean="0"/>
              <a:t>(2/2)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28736"/>
            <a:ext cx="10515600" cy="4351338"/>
          </a:xfrm>
        </p:spPr>
        <p:txBody>
          <a:bodyPr>
            <a:normAutofit/>
          </a:bodyPr>
          <a:lstStyle/>
          <a:p>
            <a:r>
              <a:rPr lang="en-GB" sz="3200" dirty="0" smtClean="0"/>
              <a:t>Several options for TB to slot mapping can be envisaged for slot aggregation</a:t>
            </a:r>
          </a:p>
          <a:p>
            <a:pPr lvl="1"/>
            <a:r>
              <a:rPr lang="en-GB" dirty="0" smtClean="0"/>
              <a:t>Option 1: repetition of the same TB potentially with different RV on each slot</a:t>
            </a:r>
          </a:p>
          <a:p>
            <a:pPr lvl="1"/>
            <a:r>
              <a:rPr lang="en-GB" dirty="0" smtClean="0"/>
              <a:t>Option 2: mapping the same TB over the aggregated slots</a:t>
            </a:r>
          </a:p>
          <a:p>
            <a:pPr lvl="1"/>
            <a:r>
              <a:rPr lang="en-GB" dirty="0" smtClean="0"/>
              <a:t>Option 3: mapping different TB per slot</a:t>
            </a:r>
          </a:p>
          <a:p>
            <a:endParaRPr lang="en-GB" sz="2000" dirty="0" smtClean="0"/>
          </a:p>
          <a:p>
            <a:endParaRPr lang="en-GB" sz="2000" dirty="0"/>
          </a:p>
          <a:p>
            <a:endParaRPr lang="en-GB" sz="2000" dirty="0" smtClean="0"/>
          </a:p>
          <a:p>
            <a:endParaRPr lang="en-GB" sz="2000" dirty="0"/>
          </a:p>
          <a:p>
            <a:endParaRPr lang="en-GB" sz="2000" dirty="0"/>
          </a:p>
        </p:txBody>
      </p:sp>
      <p:grpSp>
        <p:nvGrpSpPr>
          <p:cNvPr id="8" name="Group 7"/>
          <p:cNvGrpSpPr/>
          <p:nvPr/>
        </p:nvGrpSpPr>
        <p:grpSpPr>
          <a:xfrm>
            <a:off x="835025" y="4221088"/>
            <a:ext cx="2981325" cy="1749166"/>
            <a:chOff x="835025" y="3403054"/>
            <a:chExt cx="2981325" cy="1749166"/>
          </a:xfrm>
        </p:grpSpPr>
        <p:grpSp>
          <p:nvGrpSpPr>
            <p:cNvPr id="9" name="Group 8"/>
            <p:cNvGrpSpPr/>
            <p:nvPr/>
          </p:nvGrpSpPr>
          <p:grpSpPr>
            <a:xfrm>
              <a:off x="835025" y="3403054"/>
              <a:ext cx="2981325" cy="1749166"/>
              <a:chOff x="600075" y="1857375"/>
              <a:chExt cx="5565775" cy="3265483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1381125" y="2476335"/>
                <a:ext cx="2494235" cy="400212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solidFill>
                      <a:schemeClr val="tx1"/>
                    </a:solidFill>
                  </a:rPr>
                  <a:t>TB 1</a:t>
                </a:r>
                <a:endParaRPr lang="en-US" sz="8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790575" y="3714750"/>
                <a:ext cx="1504950" cy="542925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 smtClean="0">
                    <a:solidFill>
                      <a:schemeClr val="tx1"/>
                    </a:solidFill>
                  </a:rPr>
                  <a:t>RV</a:t>
                </a:r>
                <a:r>
                  <a:rPr lang="en-GB" sz="1200" b="1" baseline="-25000" dirty="0" smtClean="0">
                    <a:solidFill>
                      <a:schemeClr val="tx1"/>
                    </a:solidFill>
                  </a:rPr>
                  <a:t>0</a:t>
                </a:r>
                <a:endParaRPr lang="en-US" sz="1200" b="1" baseline="-25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2295525" y="3714749"/>
                <a:ext cx="1504950" cy="542925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 smtClean="0">
                    <a:solidFill>
                      <a:schemeClr val="tx1"/>
                    </a:solidFill>
                  </a:rPr>
                  <a:t>RV</a:t>
                </a:r>
                <a:r>
                  <a:rPr lang="en-GB" sz="1200" b="1" baseline="-25000" dirty="0" smtClean="0">
                    <a:solidFill>
                      <a:schemeClr val="tx1"/>
                    </a:solidFill>
                  </a:rPr>
                  <a:t>1</a:t>
                </a:r>
                <a:endParaRPr lang="en-US" sz="1200" b="1" baseline="-25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4660900" y="3714748"/>
                <a:ext cx="1504950" cy="542925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 smtClean="0">
                    <a:solidFill>
                      <a:schemeClr val="tx1"/>
                    </a:solidFill>
                  </a:rPr>
                  <a:t>RV</a:t>
                </a:r>
                <a:r>
                  <a:rPr lang="en-GB" sz="1200" b="1" baseline="-25000" dirty="0" smtClean="0">
                    <a:solidFill>
                      <a:schemeClr val="tx1"/>
                    </a:solidFill>
                  </a:rPr>
                  <a:t>N</a:t>
                </a:r>
                <a:endParaRPr lang="en-US" sz="1200" b="1" baseline="-250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1" name="Straight Connector 20"/>
              <p:cNvCxnSpPr/>
              <p:nvPr/>
            </p:nvCxnSpPr>
            <p:spPr>
              <a:xfrm flipH="1">
                <a:off x="790575" y="2876550"/>
                <a:ext cx="590550" cy="8382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 flipH="1">
                <a:off x="2295527" y="2903183"/>
                <a:ext cx="1598883" cy="81156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 flipH="1">
                <a:off x="3800474" y="2903183"/>
                <a:ext cx="53085" cy="811566"/>
              </a:xfrm>
              <a:prstGeom prst="line">
                <a:avLst/>
              </a:prstGeom>
              <a:ln>
                <a:solidFill>
                  <a:srgbClr val="00B05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474688" y="2903184"/>
                <a:ext cx="3228791" cy="808721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/>
              <p:cNvCxnSpPr/>
              <p:nvPr/>
            </p:nvCxnSpPr>
            <p:spPr>
              <a:xfrm>
                <a:off x="3859486" y="2903183"/>
                <a:ext cx="2287314" cy="811566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Arrow Connector 25"/>
              <p:cNvCxnSpPr/>
              <p:nvPr/>
            </p:nvCxnSpPr>
            <p:spPr>
              <a:xfrm>
                <a:off x="790575" y="3581400"/>
                <a:ext cx="1543050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 w="lg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Rectangle 26"/>
              <p:cNvSpPr/>
              <p:nvPr/>
            </p:nvSpPr>
            <p:spPr>
              <a:xfrm>
                <a:off x="600075" y="3714750"/>
                <a:ext cx="190500" cy="542925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cxnSp>
            <p:nvCxnSpPr>
              <p:cNvPr id="28" name="Straight Arrow Connector 27"/>
              <p:cNvCxnSpPr>
                <a:endCxn id="27" idx="2"/>
              </p:cNvCxnSpPr>
              <p:nvPr/>
            </p:nvCxnSpPr>
            <p:spPr>
              <a:xfrm flipV="1">
                <a:off x="695325" y="4257675"/>
                <a:ext cx="0" cy="35242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lg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Arrow Connector 28"/>
              <p:cNvCxnSpPr/>
              <p:nvPr/>
            </p:nvCxnSpPr>
            <p:spPr>
              <a:xfrm>
                <a:off x="771525" y="4848225"/>
                <a:ext cx="5394325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 w="lg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TextBox 29"/>
              <p:cNvSpPr txBox="1"/>
              <p:nvPr/>
            </p:nvSpPr>
            <p:spPr>
              <a:xfrm>
                <a:off x="1400175" y="3261355"/>
                <a:ext cx="914400" cy="266699"/>
              </a:xfrm>
              <a:prstGeom prst="rect">
                <a:avLst/>
              </a:prstGeom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en-US" sz="1200" dirty="0" smtClean="0"/>
                  <a:t>Slot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860436" y="4378964"/>
                <a:ext cx="914400" cy="266699"/>
              </a:xfrm>
              <a:prstGeom prst="rect">
                <a:avLst/>
              </a:prstGeom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en-US" sz="1200" dirty="0" smtClean="0"/>
                  <a:t>DCI grant</a:t>
                </a: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2133599" y="4856159"/>
                <a:ext cx="1781175" cy="266699"/>
              </a:xfrm>
              <a:prstGeom prst="rect">
                <a:avLst/>
              </a:prstGeom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en-US" sz="1200" dirty="0" smtClean="0"/>
                  <a:t>N aggregated slots</a:t>
                </a: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771525" y="1857375"/>
                <a:ext cx="914400" cy="914400"/>
              </a:xfrm>
              <a:prstGeom prst="rect">
                <a:avLst/>
              </a:prstGeom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en-US" sz="1400" b="1" dirty="0" smtClean="0"/>
                  <a:t>Option 1:</a:t>
                </a: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2634934" y="4330256"/>
              <a:ext cx="450850" cy="374822"/>
            </a:xfrm>
            <a:prstGeom prst="rect">
              <a:avLst/>
            </a:prstGeom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2000" dirty="0" smtClean="0"/>
                <a:t>…..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699025" y="4224811"/>
            <a:ext cx="2981325" cy="1749166"/>
            <a:chOff x="4699025" y="3406777"/>
            <a:chExt cx="2981325" cy="1749166"/>
          </a:xfrm>
        </p:grpSpPr>
        <p:grpSp>
          <p:nvGrpSpPr>
            <p:cNvPr id="35" name="Group 34"/>
            <p:cNvGrpSpPr/>
            <p:nvPr/>
          </p:nvGrpSpPr>
          <p:grpSpPr>
            <a:xfrm>
              <a:off x="4699025" y="3406777"/>
              <a:ext cx="2981325" cy="1749166"/>
              <a:chOff x="822350" y="3121027"/>
              <a:chExt cx="2981325" cy="1749166"/>
            </a:xfrm>
          </p:grpSpPr>
          <p:sp>
            <p:nvSpPr>
              <p:cNvPr id="37" name="Rectangle 36"/>
              <p:cNvSpPr/>
              <p:nvPr/>
            </p:nvSpPr>
            <p:spPr>
              <a:xfrm>
                <a:off x="1240722" y="3432255"/>
                <a:ext cx="2081655" cy="230447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solidFill>
                      <a:schemeClr val="tx1"/>
                    </a:solidFill>
                  </a:rPr>
                  <a:t>TB 1</a:t>
                </a:r>
                <a:endParaRPr lang="en-US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924392" y="4115936"/>
                <a:ext cx="806131" cy="290819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1730523" y="4115935"/>
                <a:ext cx="806131" cy="290819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2997544" y="4115935"/>
                <a:ext cx="806131" cy="290819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 flipH="1">
                <a:off x="924392" y="3666951"/>
                <a:ext cx="316330" cy="44898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>
                <a:off x="3322377" y="3666951"/>
                <a:ext cx="471094" cy="448984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42"/>
              <p:cNvCxnSpPr/>
              <p:nvPr/>
            </p:nvCxnSpPr>
            <p:spPr>
              <a:xfrm>
                <a:off x="924392" y="4044506"/>
                <a:ext cx="826540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 w="lg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Rectangle 43"/>
              <p:cNvSpPr/>
              <p:nvPr/>
            </p:nvSpPr>
            <p:spPr>
              <a:xfrm>
                <a:off x="822350" y="4115936"/>
                <a:ext cx="102042" cy="290819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cxnSp>
            <p:nvCxnSpPr>
              <p:cNvPr id="45" name="Straight Arrow Connector 44"/>
              <p:cNvCxnSpPr>
                <a:endCxn id="44" idx="2"/>
              </p:cNvCxnSpPr>
              <p:nvPr/>
            </p:nvCxnSpPr>
            <p:spPr>
              <a:xfrm flipV="1">
                <a:off x="873371" y="4406755"/>
                <a:ext cx="0" cy="18877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lg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Arrow Connector 45"/>
              <p:cNvCxnSpPr/>
              <p:nvPr/>
            </p:nvCxnSpPr>
            <p:spPr>
              <a:xfrm>
                <a:off x="914188" y="4723085"/>
                <a:ext cx="2889487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 w="lg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TextBox 46"/>
              <p:cNvSpPr txBox="1"/>
              <p:nvPr/>
            </p:nvSpPr>
            <p:spPr>
              <a:xfrm>
                <a:off x="1250926" y="3873073"/>
                <a:ext cx="489801" cy="142858"/>
              </a:xfrm>
              <a:prstGeom prst="rect">
                <a:avLst/>
              </a:prstGeom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en-US" sz="1200" dirty="0" smtClean="0"/>
                  <a:t>Slot</a:t>
                </a: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961813" y="4471724"/>
                <a:ext cx="489801" cy="142858"/>
              </a:xfrm>
              <a:prstGeom prst="rect">
                <a:avLst/>
              </a:prstGeom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en-US" sz="1200" dirty="0" smtClean="0"/>
                  <a:t>DCI grant</a:t>
                </a: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1643787" y="4727335"/>
                <a:ext cx="954092" cy="142858"/>
              </a:xfrm>
              <a:prstGeom prst="rect">
                <a:avLst/>
              </a:prstGeom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en-US" sz="1200" dirty="0" smtClean="0"/>
                  <a:t>N aggregated slots</a:t>
                </a: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914188" y="3121027"/>
                <a:ext cx="729599" cy="489801"/>
              </a:xfrm>
              <a:prstGeom prst="rect">
                <a:avLst/>
              </a:prstGeom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en-US" sz="1400" b="1" dirty="0" smtClean="0"/>
                  <a:t>Option 2:</a:t>
                </a: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6492559" y="4320731"/>
              <a:ext cx="450850" cy="374822"/>
            </a:xfrm>
            <a:prstGeom prst="rect">
              <a:avLst/>
            </a:prstGeom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2000" dirty="0" smtClean="0"/>
                <a:t>…..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8424552" y="4241409"/>
            <a:ext cx="2981325" cy="1749166"/>
            <a:chOff x="835025" y="3403054"/>
            <a:chExt cx="2981325" cy="1749166"/>
          </a:xfrm>
        </p:grpSpPr>
        <p:grpSp>
          <p:nvGrpSpPr>
            <p:cNvPr id="52" name="Group 51"/>
            <p:cNvGrpSpPr/>
            <p:nvPr/>
          </p:nvGrpSpPr>
          <p:grpSpPr>
            <a:xfrm>
              <a:off x="835025" y="3403054"/>
              <a:ext cx="2981325" cy="1749166"/>
              <a:chOff x="600075" y="1857375"/>
              <a:chExt cx="5565775" cy="3265483"/>
            </a:xfrm>
          </p:grpSpPr>
          <p:sp>
            <p:nvSpPr>
              <p:cNvPr id="55" name="Rectangle 54"/>
              <p:cNvSpPr/>
              <p:nvPr/>
            </p:nvSpPr>
            <p:spPr>
              <a:xfrm>
                <a:off x="1381125" y="2438400"/>
                <a:ext cx="1057275" cy="438150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solidFill>
                      <a:schemeClr val="tx1"/>
                    </a:solidFill>
                  </a:rPr>
                  <a:t>TB 1</a:t>
                </a:r>
                <a:endParaRPr lang="en-US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2438400" y="2438400"/>
                <a:ext cx="1057275" cy="43815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solidFill>
                      <a:schemeClr val="tx1"/>
                    </a:solidFill>
                  </a:rPr>
                  <a:t>TB 2</a:t>
                </a:r>
                <a:endParaRPr lang="en-US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4210050" y="2438400"/>
                <a:ext cx="1057275" cy="438150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solidFill>
                      <a:schemeClr val="tx1"/>
                    </a:solidFill>
                  </a:rPr>
                  <a:t>TB N</a:t>
                </a:r>
                <a:endParaRPr lang="en-US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790575" y="3714750"/>
                <a:ext cx="1504950" cy="542925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2295525" y="3714749"/>
                <a:ext cx="1504950" cy="542925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60" name="Rectangle 59"/>
              <p:cNvSpPr/>
              <p:nvPr/>
            </p:nvSpPr>
            <p:spPr>
              <a:xfrm>
                <a:off x="4660900" y="3714748"/>
                <a:ext cx="1504950" cy="54292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cxnSp>
            <p:nvCxnSpPr>
              <p:cNvPr id="61" name="Straight Connector 60"/>
              <p:cNvCxnSpPr/>
              <p:nvPr/>
            </p:nvCxnSpPr>
            <p:spPr>
              <a:xfrm flipH="1">
                <a:off x="790575" y="2876550"/>
                <a:ext cx="590550" cy="8382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/>
              <p:nvPr/>
            </p:nvCxnSpPr>
            <p:spPr>
              <a:xfrm flipH="1">
                <a:off x="2295525" y="2876550"/>
                <a:ext cx="142875" cy="838198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>
                <a:off x="3495675" y="2876549"/>
                <a:ext cx="304800" cy="838199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>
                <a:off x="4210050" y="2876550"/>
                <a:ext cx="450850" cy="8382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>
                <a:off x="5267325" y="2876550"/>
                <a:ext cx="879475" cy="838200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Arrow Connector 65"/>
              <p:cNvCxnSpPr/>
              <p:nvPr/>
            </p:nvCxnSpPr>
            <p:spPr>
              <a:xfrm>
                <a:off x="790575" y="3581400"/>
                <a:ext cx="1543050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 w="lg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Rectangle 66"/>
              <p:cNvSpPr/>
              <p:nvPr/>
            </p:nvSpPr>
            <p:spPr>
              <a:xfrm>
                <a:off x="600075" y="3714750"/>
                <a:ext cx="190500" cy="542925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cxnSp>
            <p:nvCxnSpPr>
              <p:cNvPr id="68" name="Straight Arrow Connector 67"/>
              <p:cNvCxnSpPr>
                <a:endCxn id="67" idx="2"/>
              </p:cNvCxnSpPr>
              <p:nvPr/>
            </p:nvCxnSpPr>
            <p:spPr>
              <a:xfrm flipV="1">
                <a:off x="695325" y="4257675"/>
                <a:ext cx="0" cy="35242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w="lg" len="lg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Arrow Connector 68"/>
              <p:cNvCxnSpPr/>
              <p:nvPr/>
            </p:nvCxnSpPr>
            <p:spPr>
              <a:xfrm>
                <a:off x="771525" y="4848225"/>
                <a:ext cx="5394325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headEnd type="triangle" w="lg" len="med"/>
                <a:tailEnd type="triangl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TextBox 69"/>
              <p:cNvSpPr txBox="1"/>
              <p:nvPr/>
            </p:nvSpPr>
            <p:spPr>
              <a:xfrm>
                <a:off x="1400175" y="3261355"/>
                <a:ext cx="914400" cy="266699"/>
              </a:xfrm>
              <a:prstGeom prst="rect">
                <a:avLst/>
              </a:prstGeom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en-US" sz="1200" dirty="0" smtClean="0"/>
                  <a:t>Slot</a:t>
                </a:r>
              </a:p>
            </p:txBody>
          </p:sp>
          <p:sp>
            <p:nvSpPr>
              <p:cNvPr id="71" name="TextBox 70"/>
              <p:cNvSpPr txBox="1"/>
              <p:nvPr/>
            </p:nvSpPr>
            <p:spPr>
              <a:xfrm>
                <a:off x="860436" y="4378964"/>
                <a:ext cx="914400" cy="266699"/>
              </a:xfrm>
              <a:prstGeom prst="rect">
                <a:avLst/>
              </a:prstGeom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en-US" sz="1200" dirty="0" smtClean="0"/>
                  <a:t>DCI grant</a:t>
                </a:r>
              </a:p>
            </p:txBody>
          </p:sp>
          <p:sp>
            <p:nvSpPr>
              <p:cNvPr id="72" name="TextBox 71"/>
              <p:cNvSpPr txBox="1"/>
              <p:nvPr/>
            </p:nvSpPr>
            <p:spPr>
              <a:xfrm>
                <a:off x="2133599" y="4856159"/>
                <a:ext cx="1781175" cy="266699"/>
              </a:xfrm>
              <a:prstGeom prst="rect">
                <a:avLst/>
              </a:prstGeom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en-US" sz="1200" dirty="0" smtClean="0"/>
                  <a:t>N aggregated slots</a:t>
                </a:r>
              </a:p>
            </p:txBody>
          </p:sp>
          <p:sp>
            <p:nvSpPr>
              <p:cNvPr id="73" name="TextBox 72"/>
              <p:cNvSpPr txBox="1"/>
              <p:nvPr/>
            </p:nvSpPr>
            <p:spPr>
              <a:xfrm>
                <a:off x="771525" y="1857375"/>
                <a:ext cx="914400" cy="914400"/>
              </a:xfrm>
              <a:prstGeom prst="rect">
                <a:avLst/>
              </a:prstGeom>
            </p:spPr>
            <p:txBody>
              <a:bodyPr wrap="none" lIns="0" tIns="0" rIns="0" bIns="0" rtlCol="0">
                <a:noAutofit/>
              </a:bodyPr>
              <a:lstStyle/>
              <a:p>
                <a:r>
                  <a:rPr lang="en-US" sz="1400" b="1" dirty="0" smtClean="0"/>
                  <a:t>Option 3:</a:t>
                </a:r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2634934" y="4330256"/>
              <a:ext cx="450850" cy="374822"/>
            </a:xfrm>
            <a:prstGeom prst="rect">
              <a:avLst/>
            </a:prstGeom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2000" dirty="0" smtClean="0"/>
                <a:t>…..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463279" y="3625131"/>
              <a:ext cx="450850" cy="374822"/>
            </a:xfrm>
            <a:prstGeom prst="rect">
              <a:avLst/>
            </a:prstGeom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2000" dirty="0" smtClean="0"/>
                <a:t>….</a:t>
              </a:r>
            </a:p>
          </p:txBody>
        </p:sp>
      </p:grpSp>
      <p:cxnSp>
        <p:nvCxnSpPr>
          <p:cNvPr id="74" name="Straight Connector 73"/>
          <p:cNvCxnSpPr/>
          <p:nvPr/>
        </p:nvCxnSpPr>
        <p:spPr>
          <a:xfrm>
            <a:off x="1273805" y="4774828"/>
            <a:ext cx="472568" cy="461488"/>
          </a:xfrm>
          <a:prstGeom prst="line">
            <a:avLst/>
          </a:prstGeom>
          <a:ln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462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588" y="31735"/>
            <a:ext cx="10515600" cy="1325563"/>
          </a:xfrm>
        </p:spPr>
        <p:txBody>
          <a:bodyPr/>
          <a:lstStyle/>
          <a:p>
            <a:pPr algn="ctr"/>
            <a:r>
              <a:rPr lang="sv-SE" dirty="0" smtClean="0"/>
              <a:t>Proposal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5256" y="1357298"/>
            <a:ext cx="10515600" cy="5143536"/>
          </a:xfrm>
        </p:spPr>
        <p:txBody>
          <a:bodyPr>
            <a:noAutofit/>
          </a:bodyPr>
          <a:lstStyle/>
          <a:p>
            <a:r>
              <a:rPr lang="en-GB" sz="3200" dirty="0" smtClean="0"/>
              <a:t>Slot aggregation is supported by </a:t>
            </a:r>
            <a:r>
              <a:rPr lang="en-GB" sz="3200" dirty="0"/>
              <a:t>repetition of the same TB </a:t>
            </a:r>
            <a:r>
              <a:rPr lang="en-GB" sz="3200" dirty="0" smtClean="0"/>
              <a:t>on each slot using a single </a:t>
            </a:r>
            <a:r>
              <a:rPr lang="en-GB" sz="3200" dirty="0"/>
              <a:t>or </a:t>
            </a:r>
            <a:r>
              <a:rPr lang="en-GB" sz="3200" dirty="0" smtClean="0"/>
              <a:t>multiple RVs</a:t>
            </a:r>
          </a:p>
          <a:p>
            <a:pPr lvl="1"/>
            <a:r>
              <a:rPr lang="en-GB" sz="2800" dirty="0" smtClean="0"/>
              <a:t>FFS: other options for TB to slot mapping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14858</TotalTime>
  <Words>214</Words>
  <Application>Microsoft Office PowerPoint</Application>
  <PresentationFormat>Widescreen</PresentationFormat>
  <Paragraphs>49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PMingLiU</vt:lpstr>
      <vt:lpstr>游ゴシック</vt:lpstr>
      <vt:lpstr>游ゴシック Light</vt:lpstr>
      <vt:lpstr>Arial</vt:lpstr>
      <vt:lpstr>Calibri</vt:lpstr>
      <vt:lpstr>Calibri Light</vt:lpstr>
      <vt:lpstr>Courier New</vt:lpstr>
      <vt:lpstr>Times New Roman</vt:lpstr>
      <vt:lpstr>Office Theme</vt:lpstr>
      <vt:lpstr>WF on TB Mapping for Slot Aggregation</vt:lpstr>
      <vt:lpstr>Background (1/2)</vt:lpstr>
      <vt:lpstr>Background (2/2)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issue list for AI 7.1.3</dc:title>
  <dc:creator>MediaTek</dc:creator>
  <cp:lastModifiedBy>Kader Medles</cp:lastModifiedBy>
  <cp:revision>525</cp:revision>
  <dcterms:created xsi:type="dcterms:W3CDTF">2017-05-11T00:50:06Z</dcterms:created>
  <dcterms:modified xsi:type="dcterms:W3CDTF">2017-09-19T10:32:54Z</dcterms:modified>
</cp:coreProperties>
</file>