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76" r:id="rId9"/>
    <p:sldId id="277" r:id="rId10"/>
    <p:sldId id="262" r:id="rId11"/>
    <p:sldId id="264" r:id="rId12"/>
    <p:sldId id="268" r:id="rId13"/>
    <p:sldId id="279" r:id="rId14"/>
    <p:sldId id="280" r:id="rId15"/>
    <p:sldId id="278" r:id="rId16"/>
    <p:sldId id="285" r:id="rId17"/>
    <p:sldId id="275" r:id="rId18"/>
    <p:sldId id="269" r:id="rId19"/>
    <p:sldId id="274" r:id="rId20"/>
    <p:sldId id="282" r:id="rId21"/>
    <p:sldId id="283" r:id="rId22"/>
    <p:sldId id="284" r:id="rId23"/>
    <p:sldId id="281" r:id="rId24"/>
    <p:sldId id="28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1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86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0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1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30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185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5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7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91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87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6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4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78412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Discussion Points on remaining details about RACH Procedure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7313"/>
            <a:ext cx="9144000" cy="165576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1194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   </a:t>
            </a:r>
            <a:r>
              <a:rPr lang="en-US" altLang="ja-JP" b="1" dirty="0"/>
              <a:t>			</a:t>
            </a:r>
            <a:r>
              <a:rPr lang="ja-JP" altLang="en-US" b="1" dirty="0"/>
              <a:t>                           </a:t>
            </a:r>
            <a:r>
              <a:rPr lang="en-US" altLang="ja-JP" b="1" dirty="0"/>
              <a:t>R1-1716822</a:t>
            </a:r>
            <a:endParaRPr lang="ja-JP" altLang="ja-JP" b="1" dirty="0"/>
          </a:p>
          <a:p>
            <a:r>
              <a:rPr lang="en-GB" altLang="ja-JP" b="1" dirty="0"/>
              <a:t>Nagoya, Japan, </a:t>
            </a:r>
          </a:p>
          <a:p>
            <a:r>
              <a:rPr lang="en-GB" altLang="ja-JP" b="1" dirty="0"/>
              <a:t>18th – 21th September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5929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Msg2 and Msg3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GB" dirty="0"/>
              <a:t>Support of mini-slots during RACH procedure</a:t>
            </a:r>
          </a:p>
          <a:p>
            <a:pPr lvl="1"/>
            <a:r>
              <a:rPr lang="en-GB" dirty="0"/>
              <a:t>Option 1: NR supports Msg2 and </a:t>
            </a:r>
            <a:r>
              <a:rPr lang="en-GB" dirty="0" err="1"/>
              <a:t>Msg</a:t>
            </a:r>
            <a:r>
              <a:rPr lang="en-GB" dirty="0"/>
              <a:t> 3 transmission in mini-slots or slots.</a:t>
            </a:r>
          </a:p>
          <a:p>
            <a:pPr lvl="1"/>
            <a:r>
              <a:rPr lang="en-GB" dirty="0"/>
              <a:t>Option 2: For contention free random access, NR supports </a:t>
            </a:r>
            <a:r>
              <a:rPr lang="en-GB" dirty="0" err="1"/>
              <a:t>gNB</a:t>
            </a:r>
            <a:r>
              <a:rPr lang="en-GB" dirty="0"/>
              <a:t> configuring Msg2 transmission in mini-slots based on UE capability  </a:t>
            </a:r>
          </a:p>
          <a:p>
            <a:pPr lvl="1"/>
            <a:r>
              <a:rPr lang="en-GB" dirty="0"/>
              <a:t>Other options</a:t>
            </a:r>
            <a:endParaRPr lang="en-US" dirty="0"/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20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QCL Assumptions during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As a baseline, support the QCL associations in contention based RACH procedure as follows:</a:t>
            </a:r>
            <a:endParaRPr lang="en-US" sz="1600" dirty="0"/>
          </a:p>
          <a:p>
            <a:pPr lvl="1"/>
            <a:r>
              <a:rPr lang="en-GB" dirty="0"/>
              <a:t>Message 2 is transmitted using the same TX beam as was used to transmit SS block the preamble the UE sent is associated to</a:t>
            </a:r>
          </a:p>
          <a:p>
            <a:pPr lvl="1"/>
            <a:r>
              <a:rPr lang="en-GB" dirty="0"/>
              <a:t>Message 3 is transmitted assuming the same RX beam at </a:t>
            </a:r>
            <a:r>
              <a:rPr lang="en-GB" dirty="0" err="1"/>
              <a:t>gNB</a:t>
            </a:r>
            <a:r>
              <a:rPr lang="en-GB" dirty="0"/>
              <a:t> as was used for PRACH preamble reception to which received RAR is associated to</a:t>
            </a:r>
            <a:endParaRPr lang="en-US" dirty="0"/>
          </a:p>
          <a:p>
            <a:pPr lvl="1"/>
            <a:r>
              <a:rPr lang="en-GB" dirty="0"/>
              <a:t>Message 4 is transmitted assuming the same TX beam as was used to transmit Message 2 if no beam reporting procedure was applied before Message 4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314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1222618" cy="2852737"/>
          </a:xfrm>
        </p:spPr>
        <p:txBody>
          <a:bodyPr>
            <a:normAutofit/>
          </a:bodyPr>
          <a:lstStyle/>
          <a:p>
            <a:r>
              <a:rPr lang="en-US" sz="5000" dirty="0"/>
              <a:t>Appendix (Proposals from Other Companies that can be discussed Offline)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07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15185" cy="1325563"/>
          </a:xfrm>
        </p:spPr>
        <p:txBody>
          <a:bodyPr/>
          <a:lstStyle/>
          <a:p>
            <a:r>
              <a:rPr lang="en-US" altLang="zh-CN" dirty="0"/>
              <a:t>Huawei’s Proposal on SS Block Transmit Power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The initial preamble power (</a:t>
            </a:r>
            <a:r>
              <a:rPr lang="en-US" altLang="zh-CN" dirty="0" err="1"/>
              <a:t>preambleInitialReceivedTargetPower</a:t>
            </a:r>
            <a:r>
              <a:rPr lang="en-US" altLang="zh-CN" dirty="0"/>
              <a:t>) in RACH configuration and “</a:t>
            </a:r>
            <a:r>
              <a:rPr lang="zh-CN" altLang="zh-CN" dirty="0"/>
              <a:t>SS block transmit power</a:t>
            </a:r>
            <a:r>
              <a:rPr lang="en-US" altLang="zh-CN" dirty="0"/>
              <a:t>” is configured based on group.</a:t>
            </a:r>
          </a:p>
          <a:p>
            <a:pPr lvl="1"/>
            <a:r>
              <a:rPr lang="en-US" altLang="zh-CN" dirty="0"/>
              <a:t>[4] groups, </a:t>
            </a:r>
            <a:r>
              <a:rPr lang="en-US" altLang="zh-CN" dirty="0" err="1"/>
              <a:t>Tx</a:t>
            </a:r>
            <a:r>
              <a:rPr lang="en-US" altLang="zh-CN" dirty="0"/>
              <a:t>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Tx</a:t>
            </a:r>
            <a:r>
              <a:rPr lang="en-US" altLang="zh-CN" baseline="-25000" dirty="0"/>
              <a:t>, 0</a:t>
            </a:r>
            <a:r>
              <a:rPr lang="en-US" altLang="zh-CN" dirty="0"/>
              <a:t> (i.e., reference </a:t>
            </a:r>
            <a:r>
              <a:rPr lang="en-US" altLang="zh-CN" dirty="0" err="1"/>
              <a:t>Tx</a:t>
            </a:r>
            <a:r>
              <a:rPr lang="en-US" altLang="zh-CN" dirty="0"/>
              <a:t> power) of a first group with [8] bits and [3] relative power offsets (regarding to the reference </a:t>
            </a:r>
            <a:r>
              <a:rPr lang="en-US" altLang="zh-CN" dirty="0" err="1"/>
              <a:t>Tx</a:t>
            </a:r>
            <a:r>
              <a:rPr lang="en-US" altLang="zh-CN" dirty="0"/>
              <a:t>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Tx</a:t>
            </a:r>
            <a:r>
              <a:rPr lang="en-US" altLang="zh-CN" baseline="-25000" dirty="0"/>
              <a:t>, 0 </a:t>
            </a:r>
            <a:r>
              <a:rPr lang="en-US" altLang="zh-CN" dirty="0"/>
              <a:t>of the first group) with [2] bits, i.e., total </a:t>
            </a:r>
            <a:r>
              <a:rPr lang="en-US" altLang="zh-CN"/>
              <a:t>[8+2*3 =14] </a:t>
            </a:r>
            <a:r>
              <a:rPr lang="en-US" altLang="zh-CN" dirty="0"/>
              <a:t>bits</a:t>
            </a:r>
          </a:p>
          <a:p>
            <a:pPr lvl="1"/>
            <a:r>
              <a:rPr lang="en-US" altLang="zh-CN" dirty="0"/>
              <a:t>[4] groups, Rx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Rx</a:t>
            </a:r>
            <a:r>
              <a:rPr lang="en-US" altLang="zh-CN" baseline="-25000" dirty="0"/>
              <a:t>, 0</a:t>
            </a:r>
            <a:r>
              <a:rPr lang="en-US" altLang="zh-CN" dirty="0"/>
              <a:t> (i.e., reference Rx power of </a:t>
            </a:r>
            <a:r>
              <a:rPr lang="en-US" altLang="zh-CN" dirty="0" err="1"/>
              <a:t>preambleInitialReceivedTargetPower</a:t>
            </a:r>
            <a:r>
              <a:rPr lang="en-US" altLang="zh-CN" dirty="0"/>
              <a:t>) of a first group with [4] bits and [1] relative power offsets (regarding to the reference Rx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Rx</a:t>
            </a:r>
            <a:r>
              <a:rPr lang="en-US" altLang="zh-CN" baseline="-25000" dirty="0"/>
              <a:t>, 0 </a:t>
            </a:r>
            <a:r>
              <a:rPr lang="en-US" altLang="zh-CN" dirty="0"/>
              <a:t>of the first group) with [1] bits, i.e., total [4+1*3=7] bits</a:t>
            </a:r>
          </a:p>
          <a:p>
            <a:pPr lvl="1"/>
            <a:r>
              <a:rPr lang="en-US" altLang="zh-CN" dirty="0"/>
              <a:t>FFS the groups definition, e.g., whether based on the group definition of the actually transmitted SS block indication in RMSI</a:t>
            </a:r>
          </a:p>
        </p:txBody>
      </p:sp>
    </p:spTree>
    <p:extLst>
      <p:ext uri="{BB962C8B-B14F-4D97-AF65-F5344CB8AC3E}">
        <p14:creationId xmlns:p14="http://schemas.microsoft.com/office/powerpoint/2010/main" val="1999805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ZTE’s Proposals on Conveying Different Transmit Power for SS Blocks in RMSI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•</a:t>
            </a:r>
            <a:r>
              <a:rPr lang="sv-SE" sz="1800" dirty="0"/>
              <a:t>RMSI can indicate transmit power offsets between different SS blocks</a:t>
            </a:r>
          </a:p>
          <a:p>
            <a:pPr lvl="0"/>
            <a:endParaRPr lang="sv-SE" sz="1800" dirty="0"/>
          </a:p>
          <a:p>
            <a:pPr lvl="0"/>
            <a:r>
              <a:rPr lang="sv-SE" sz="1800" dirty="0"/>
              <a:t>For below 6 GHz, the bitmap of actually transmitted SS blocks is expanded to X&gt;1 bits</a:t>
            </a:r>
          </a:p>
          <a:p>
            <a:pPr lvl="1"/>
            <a:r>
              <a:rPr lang="sv-SE" sz="1800" dirty="0"/>
              <a:t>The X bits per SS block indicate power offsets {0 dB, ..., OFF}</a:t>
            </a:r>
          </a:p>
          <a:p>
            <a:pPr lvl="2"/>
            <a:r>
              <a:rPr lang="sv-SE" sz="1800" dirty="0"/>
              <a:t>E.g. X=2  bits per SS block indicate offsets {0 dB, -10 dB, -20 dB, OFF}</a:t>
            </a:r>
          </a:p>
          <a:p>
            <a:pPr lvl="0"/>
            <a:endParaRPr lang="sv-SE" sz="1800" dirty="0"/>
          </a:p>
          <a:p>
            <a:pPr lvl="0"/>
            <a:r>
              <a:rPr lang="sv-SE" sz="1800" dirty="0"/>
              <a:t>For above 6 GHz, the indication method is down-selected from the following options</a:t>
            </a:r>
          </a:p>
          <a:p>
            <a:pPr lvl="1"/>
            <a:r>
              <a:rPr lang="sv-SE" sz="1800" dirty="0"/>
              <a:t>Option 1: The Bitmap-in-Group is expanded to X&gt;1 bits per SS block.</a:t>
            </a:r>
          </a:p>
          <a:p>
            <a:pPr lvl="2"/>
            <a:r>
              <a:rPr lang="sv-SE" sz="1800" dirty="0"/>
              <a:t>The X bits per SS block indicate power offsets {0 dB, ..., OFF}</a:t>
            </a:r>
          </a:p>
          <a:p>
            <a:pPr lvl="2"/>
            <a:r>
              <a:rPr lang="sv-SE" sz="1800" dirty="0"/>
              <a:t>The same offsets are applied to all actually transmitted Groups</a:t>
            </a:r>
          </a:p>
          <a:p>
            <a:pPr lvl="1"/>
            <a:r>
              <a:rPr lang="sv-SE" sz="1800" dirty="0"/>
              <a:t>Option 2: The Group-Bitmap is expanded to X&gt;1 bits per Group.</a:t>
            </a:r>
          </a:p>
          <a:p>
            <a:pPr lvl="2"/>
            <a:r>
              <a:rPr lang="sv-SE" sz="1800" dirty="0"/>
              <a:t>The X bits per Group indicate power offsets {0 dB, ..., OFF}</a:t>
            </a:r>
          </a:p>
          <a:p>
            <a:pPr lvl="2"/>
            <a:r>
              <a:rPr lang="sv-SE" sz="1800" dirty="0"/>
              <a:t>The offset is applied to all actually transmitted SS blocks in the group</a:t>
            </a:r>
          </a:p>
          <a:p>
            <a:pPr lvl="1"/>
            <a:r>
              <a:rPr lang="sv-SE" sz="1800" dirty="0"/>
              <a:t>Combination of Option 1 and Option 2</a:t>
            </a:r>
          </a:p>
          <a:p>
            <a:pPr lvl="1"/>
            <a:r>
              <a:rPr lang="sv-SE" sz="1800" dirty="0"/>
              <a:t>FFS power offset indication if Alt.5 is selected</a:t>
            </a:r>
          </a:p>
          <a:p>
            <a:pPr lvl="1"/>
            <a:endParaRPr lang="sv-SE" sz="1800" dirty="0"/>
          </a:p>
          <a:p>
            <a:pPr lvl="0"/>
            <a:r>
              <a:rPr lang="sv-SE" sz="1800" dirty="0"/>
              <a:t>Note: SS blocks, except those with OFF indicated, are actually transmitted.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10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Mediatek’s</a:t>
            </a:r>
            <a:r>
              <a:rPr lang="en-US" dirty="0"/>
              <a:t> Proposal on RA-RNTI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addition to </a:t>
            </a:r>
            <a:r>
              <a:rPr lang="en-US" dirty="0" err="1"/>
              <a:t>f_id</a:t>
            </a:r>
            <a:r>
              <a:rPr lang="en-US" dirty="0"/>
              <a:t>, NR down-selects one of the following alternatives for RA-RNTI calculation</a:t>
            </a:r>
          </a:p>
          <a:p>
            <a:pPr lvl="1"/>
            <a:r>
              <a:rPr lang="en-US" b="1" u="sng" dirty="0"/>
              <a:t>Alt.1</a:t>
            </a:r>
            <a:r>
              <a:rPr lang="en-US" dirty="0"/>
              <a:t>: The slot number within a frame and the starting symbol index within a slot </a:t>
            </a:r>
          </a:p>
          <a:p>
            <a:pPr lvl="1"/>
            <a:r>
              <a:rPr lang="en-US" b="1" u="sng" dirty="0"/>
              <a:t>Alt.2</a:t>
            </a:r>
            <a:r>
              <a:rPr lang="en-US" dirty="0"/>
              <a:t>: The RACH transmission occasion (RO) index in a radio frame</a:t>
            </a:r>
          </a:p>
          <a:p>
            <a:pPr lvl="1"/>
            <a:r>
              <a:rPr lang="en-US" b="1" u="sng" dirty="0"/>
              <a:t>Alt.3</a:t>
            </a:r>
            <a:r>
              <a:rPr lang="en-US" dirty="0"/>
              <a:t>: The slot number in a radio frame</a:t>
            </a:r>
          </a:p>
          <a:p>
            <a:pPr lvl="2"/>
            <a:r>
              <a:rPr lang="en-US" dirty="0"/>
              <a:t>Note: Besides RAPID, RAR indicates information of RO or symbol index within the slot when more than one RO is allocated within a slot  </a:t>
            </a:r>
          </a:p>
          <a:p>
            <a:pPr lvl="1"/>
            <a:r>
              <a:rPr lang="en-US" b="1" u="sng" dirty="0"/>
              <a:t>Alt.4</a:t>
            </a:r>
            <a:r>
              <a:rPr lang="en-US" dirty="0"/>
              <a:t>: The slot number in a radio frame and the index of SS blocks within a slot</a:t>
            </a:r>
          </a:p>
          <a:p>
            <a:pPr lvl="2"/>
            <a:r>
              <a:rPr lang="en-US" dirty="0"/>
              <a:t>Note: </a:t>
            </a:r>
            <a:r>
              <a:rPr lang="en-US" i="1" dirty="0"/>
              <a:t>RAPID</a:t>
            </a:r>
            <a:r>
              <a:rPr lang="en-US" dirty="0"/>
              <a:t> in RAR should be redefined accordingly as the preamble index within the subset of RACH preamble indices and/or resources associated with one SS block</a:t>
            </a:r>
          </a:p>
          <a:p>
            <a:pPr lvl="1"/>
            <a:r>
              <a:rPr lang="en-US" dirty="0"/>
              <a:t>Note: </a:t>
            </a:r>
            <a:r>
              <a:rPr lang="en-US" dirty="0" err="1"/>
              <a:t>f_id</a:t>
            </a:r>
            <a:r>
              <a:rPr lang="en-US" dirty="0"/>
              <a:t> is the index of RACH resources in the frequency dimension </a:t>
            </a:r>
          </a:p>
          <a:p>
            <a:pPr lvl="1"/>
            <a:r>
              <a:rPr lang="en-US" dirty="0"/>
              <a:t>Other options?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3325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Qualcomm’s Proposal on Joint Encoding between Msg3 Waveform and Duration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GB" dirty="0"/>
              <a:t>Relationship between Msg3 duration and Msg3 waveform</a:t>
            </a:r>
          </a:p>
          <a:p>
            <a:pPr lvl="1"/>
            <a:r>
              <a:rPr lang="en-GB" dirty="0"/>
              <a:t>Option 1: NR supports joint encoding between Msg3 duration and Msg3 waveform (e.g. different sets of Msg3 duration are supported for CP-OFDM and DFT-S-OFDM)</a:t>
            </a:r>
          </a:p>
          <a:p>
            <a:pPr lvl="1"/>
            <a:r>
              <a:rPr lang="en-GB" dirty="0"/>
              <a:t>Option 2: Msg3 duration does not depend on Msg3 waveform (e.g. same sets of Msg3 duration are supported for CP-OFDM and DFT-S-OFDM)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129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Qualcomm’s Proposal on Beam Reporting in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NR supports </a:t>
            </a:r>
            <a:r>
              <a:rPr lang="en-GB" dirty="0" err="1"/>
              <a:t>gNB</a:t>
            </a:r>
            <a:r>
              <a:rPr lang="en-GB" dirty="0"/>
              <a:t> configuring </a:t>
            </a:r>
            <a:r>
              <a:rPr lang="en-US" dirty="0"/>
              <a:t>reporting of additional SS block index, e.g., strongest SS block index, through Msg3 of contention based random access.</a:t>
            </a:r>
          </a:p>
          <a:p>
            <a:endParaRPr lang="en-US" dirty="0"/>
          </a:p>
          <a:p>
            <a:r>
              <a:rPr lang="en-US" dirty="0"/>
              <a:t>NR supports </a:t>
            </a:r>
            <a:r>
              <a:rPr lang="en-US" dirty="0" err="1"/>
              <a:t>gNB</a:t>
            </a:r>
            <a:r>
              <a:rPr lang="en-US" dirty="0"/>
              <a:t> configuring reporting of multiple SS block indices through Msg1 during CFRA procedure of handover</a:t>
            </a:r>
          </a:p>
        </p:txBody>
      </p:sp>
    </p:spTree>
    <p:extLst>
      <p:ext uri="{BB962C8B-B14F-4D97-AF65-F5344CB8AC3E}">
        <p14:creationId xmlns:p14="http://schemas.microsoft.com/office/powerpoint/2010/main" val="1301020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Ericsson’s Proposals on Different Mapping From SS Block Index to RACH Resources/Preambles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3428" cy="4351338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dirty="0"/>
              <a:t>With requirement on time separation of NR-RACH preambles corresponding to different SS-blocks, the set of NR-RACH preamble sequences in a cell is determined in the order of  1. the available cyclic shifts of a root </a:t>
            </a:r>
            <a:r>
              <a:rPr lang="en-US" dirty="0" err="1"/>
              <a:t>Zadoff</a:t>
            </a:r>
            <a:r>
              <a:rPr lang="en-US" dirty="0"/>
              <a:t>-Chu sequence  2. increasing root index   3. increasing NR-RACH preamble time instances within a slot   4. increasing slot index  5. increasing frequency allocation</a:t>
            </a:r>
          </a:p>
          <a:p>
            <a:pPr hangingPunct="0"/>
            <a:r>
              <a:rPr lang="en-US" dirty="0"/>
              <a:t>With no time separation of NR-RACH preambles corresponding to different SS-blocks, the set of NR-RACH preamble sequences in a cell is determined in the order of   1. the available cyclic shifts of a root </a:t>
            </a:r>
            <a:r>
              <a:rPr lang="en-US" dirty="0" err="1"/>
              <a:t>Zadoff</a:t>
            </a:r>
            <a:r>
              <a:rPr lang="en-US" dirty="0"/>
              <a:t>-Chu sequence  2. increasing NRR-RACH preamble time instances within a slot  3. increasing root index  4. increasing frequency allocation  5. increasing slot index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253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Resource Group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j-lt"/>
              </a:rPr>
              <a:t>Proposal: Define RACH resource group as a set of RACH resources sharing the same RA-RNTI</a:t>
            </a:r>
            <a:endParaRPr lang="en-US" dirty="0">
              <a:latin typeface="+mj-lt"/>
            </a:endParaRPr>
          </a:p>
          <a:p>
            <a:pPr lvl="2" latinLnBrk="1"/>
            <a:r>
              <a:rPr lang="en-US" sz="2800" dirty="0">
                <a:latin typeface="+mj-lt"/>
              </a:rPr>
              <a:t>DCI(s) scheduling RAR(s) on the PRACH preamble on each of the RACH resources within the RACH resource group is masked with the same RA-RNTI</a:t>
            </a:r>
          </a:p>
          <a:p>
            <a:pPr lvl="2" latinLnBrk="1"/>
            <a:r>
              <a:rPr lang="en-US" sz="2800" dirty="0">
                <a:latin typeface="+mj-lt"/>
              </a:rPr>
              <a:t>Network signals the number of RACH resources per RACH resource group </a:t>
            </a:r>
          </a:p>
          <a:p>
            <a:pPr lvl="2" latinLnBrk="1"/>
            <a:r>
              <a:rPr lang="en-US" sz="2800" dirty="0">
                <a:latin typeface="+mj-lt"/>
              </a:rPr>
              <a:t>Network signals the number of RAPIDs </a:t>
            </a:r>
          </a:p>
          <a:p>
            <a:pPr lvl="2" latinLnBrk="1"/>
            <a:r>
              <a:rPr lang="en-US" sz="2800" dirty="0">
                <a:latin typeface="+mj-lt"/>
              </a:rPr>
              <a:t>UE calculates the number of preambles per RACH resource within a RACH resource group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0288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642082"/>
          </a:xfrm>
        </p:spPr>
        <p:txBody>
          <a:bodyPr>
            <a:normAutofit/>
          </a:bodyPr>
          <a:lstStyle/>
          <a:p>
            <a:r>
              <a:rPr lang="en-US" dirty="0"/>
              <a:t>Following issues are essential features for RACH procedure, at least for single Msg1 perspective:</a:t>
            </a:r>
          </a:p>
          <a:p>
            <a:pPr lvl="1"/>
            <a:r>
              <a:rPr lang="en-US" dirty="0"/>
              <a:t>SS block to RACH resource/preamble mapping</a:t>
            </a:r>
          </a:p>
          <a:p>
            <a:pPr lvl="1"/>
            <a:r>
              <a:rPr lang="en-US" dirty="0"/>
              <a:t>Msg2 and Msg3 format</a:t>
            </a:r>
          </a:p>
          <a:p>
            <a:pPr lvl="1"/>
            <a:r>
              <a:rPr lang="en-US" dirty="0"/>
              <a:t>RA-RNTI determination</a:t>
            </a:r>
          </a:p>
          <a:p>
            <a:pPr lvl="1"/>
            <a:r>
              <a:rPr lang="en-US" dirty="0"/>
              <a:t>QCL assumptions in RACH Procedure</a:t>
            </a:r>
          </a:p>
          <a:p>
            <a:pPr lvl="1"/>
            <a:r>
              <a:rPr lang="en-US" dirty="0"/>
              <a:t>Threshold for SS block selection</a:t>
            </a:r>
          </a:p>
          <a:p>
            <a:pPr lvl="1"/>
            <a:r>
              <a:rPr lang="en-US" dirty="0"/>
              <a:t>RA-RNTI calculation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67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/>
              <a:t>RACH configuration in RMSI provides time-frequency domain information on RACH resource </a:t>
            </a:r>
          </a:p>
          <a:p>
            <a:r>
              <a:rPr lang="en-US" altLang="ko-KR" sz="2400" dirty="0"/>
              <a:t>Time domain information of RACH resource </a:t>
            </a:r>
            <a:endParaRPr lang="en-US" altLang="ko-KR" sz="1800" dirty="0"/>
          </a:p>
          <a:p>
            <a:pPr lvl="1"/>
            <a:r>
              <a:rPr lang="en-US" altLang="ko-KR" sz="2200" dirty="0"/>
              <a:t>RACH slot configuration is provided</a:t>
            </a:r>
          </a:p>
          <a:p>
            <a:pPr lvl="2"/>
            <a:r>
              <a:rPr lang="en-US" altLang="ko-KR" sz="1800" dirty="0"/>
              <a:t>If a slot is reserved for RACH resource(s) in partial or full, it is called RACH slot</a:t>
            </a:r>
          </a:p>
          <a:p>
            <a:pPr lvl="2"/>
            <a:r>
              <a:rPr lang="en-US" altLang="ko-KR" sz="1800" dirty="0"/>
              <a:t>RACH slot configuration within one radio frame </a:t>
            </a:r>
          </a:p>
          <a:p>
            <a:pPr lvl="1"/>
            <a:r>
              <a:rPr lang="en-US" altLang="ko-KR" sz="2200" dirty="0"/>
              <a:t>RACH resource within the RACH slot(s)</a:t>
            </a:r>
          </a:p>
          <a:p>
            <a:pPr lvl="2"/>
            <a:r>
              <a:rPr lang="en-US" altLang="ko-KR" sz="1800" dirty="0"/>
              <a:t>Starting symbol index within the RACH slot</a:t>
            </a:r>
          </a:p>
          <a:p>
            <a:pPr lvl="2"/>
            <a:r>
              <a:rPr lang="en-US" altLang="ko-KR" sz="1800" dirty="0"/>
              <a:t>RACH resources are consecutive within the configured RACH slot, as baseline</a:t>
            </a:r>
          </a:p>
          <a:p>
            <a:pPr lvl="1"/>
            <a:r>
              <a:rPr lang="en-US" altLang="ko-KR" sz="2200" dirty="0"/>
              <a:t>Specify [M] states on the RACH slot configuration (similar to LTE, see the appendix) per PRACH preamble subcarrier spacing </a:t>
            </a:r>
          </a:p>
          <a:p>
            <a:pPr lvl="2"/>
            <a:r>
              <a:rPr lang="en-US" altLang="ko-KR" sz="1800" dirty="0"/>
              <a:t>For long sequence, RACH slot configuration is provided based on the SCS with either of [30, 15]</a:t>
            </a:r>
            <a:r>
              <a:rPr lang="en-US" altLang="ko-KR" sz="1800" dirty="0" err="1"/>
              <a:t>khz</a:t>
            </a:r>
            <a:endParaRPr lang="en-US" altLang="ko-KR" sz="1800" dirty="0"/>
          </a:p>
          <a:p>
            <a:pPr lvl="2"/>
            <a:r>
              <a:rPr lang="en-US" altLang="ko-KR" sz="1800" dirty="0"/>
              <a:t>For short sequence, RACH slot configuration is provided based on the SCS of PRACH preamble </a:t>
            </a:r>
          </a:p>
          <a:p>
            <a:pPr lvl="2"/>
            <a:r>
              <a:rPr lang="en-US" altLang="ko-KR" sz="1800" dirty="0"/>
              <a:t>Note : each state has its own RACH slot intensity and/or periodicity</a:t>
            </a:r>
          </a:p>
          <a:p>
            <a:pPr lvl="2"/>
            <a:r>
              <a:rPr lang="en-US" altLang="ko-KR" sz="1800" dirty="0"/>
              <a:t>Exact value of M is FFS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092820" y="274638"/>
            <a:ext cx="10392936" cy="850106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LGE’s Proposal on RACH resource configuration - I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905251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The number of RACH resource per slot and the total number of RACH resources are calculated based on the configured PRACH preamble format, i.e. RACH preamble length </a:t>
            </a:r>
          </a:p>
          <a:p>
            <a:pPr lvl="1"/>
            <a:r>
              <a:rPr lang="en-US" altLang="ko-KR" sz="2000" dirty="0"/>
              <a:t>For example, </a:t>
            </a:r>
          </a:p>
          <a:p>
            <a:pPr lvl="2"/>
            <a:r>
              <a:rPr lang="en-US" altLang="ko-KR" sz="1600" dirty="0"/>
              <a:t>If the configured format is one of {A0, B0, C0}, there are 12 RACH resources per RACH slot</a:t>
            </a:r>
          </a:p>
          <a:p>
            <a:pPr lvl="2"/>
            <a:r>
              <a:rPr lang="en-US" altLang="ko-KR" sz="1600" dirty="0"/>
              <a:t>If the configured format is one of {A1, B1, C1}, there are 6 RACH resources per RACH slot</a:t>
            </a:r>
          </a:p>
          <a:p>
            <a:pPr lvl="2"/>
            <a:r>
              <a:rPr lang="en-US" altLang="ko-KR" sz="1600" dirty="0"/>
              <a:t>If the configured format is one of {A2, B2}, there are 3 RACH resources per RACH slot</a:t>
            </a:r>
          </a:p>
          <a:p>
            <a:pPr lvl="2"/>
            <a:r>
              <a:rPr lang="en-US" altLang="ko-KR" sz="1600" dirty="0"/>
              <a:t>If the configured format is one of {A3, B3}, there are 2 RACH resources per RACH slot</a:t>
            </a:r>
          </a:p>
          <a:p>
            <a:pPr lvl="2"/>
            <a:r>
              <a:rPr lang="en-US" altLang="ko-KR" sz="1600" dirty="0"/>
              <a:t>If the configured format is 1, there is one RACH resource per slot (1ms long)</a:t>
            </a:r>
          </a:p>
          <a:p>
            <a:pPr lvl="2"/>
            <a:r>
              <a:rPr lang="en-US" altLang="ko-KR" sz="1600" dirty="0"/>
              <a:t>If the configured format is 2, there is one RACH resource consuming two slots (2ms long)</a:t>
            </a:r>
          </a:p>
          <a:p>
            <a:pPr lvl="2"/>
            <a:r>
              <a:rPr lang="en-US" altLang="ko-KR" sz="1600" dirty="0"/>
              <a:t>….. </a:t>
            </a:r>
          </a:p>
          <a:p>
            <a:pPr lvl="1"/>
            <a:endParaRPr lang="en-US" altLang="ko-KR" sz="2000" dirty="0"/>
          </a:p>
          <a:p>
            <a:endParaRPr lang="en-US" altLang="ko-KR" sz="2400" dirty="0"/>
          </a:p>
          <a:p>
            <a:endParaRPr lang="en-US" altLang="ko-KR" sz="24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271239" y="274638"/>
            <a:ext cx="8939561" cy="850106"/>
          </a:xfrm>
        </p:spPr>
        <p:txBody>
          <a:bodyPr>
            <a:normAutofit fontScale="90000"/>
          </a:bodyPr>
          <a:lstStyle/>
          <a:p>
            <a:r>
              <a:rPr lang="en-US" altLang="ko-KR" sz="3600" dirty="0"/>
              <a:t>LGE’s Proposal on RACH resource configuration - II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49407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Frequency domain information of RACH resource is indicated by following </a:t>
            </a:r>
            <a:r>
              <a:rPr lang="en-US" altLang="ko-KR" sz="2400"/>
              <a:t>parameters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lvl="1"/>
            <a:r>
              <a:rPr lang="en-US" altLang="ko-KR" sz="2100" dirty="0"/>
              <a:t>UL initial BWP</a:t>
            </a:r>
          </a:p>
          <a:p>
            <a:pPr lvl="1"/>
            <a:r>
              <a:rPr lang="en-US" altLang="ko-KR" sz="2100" dirty="0"/>
              <a:t>Offset from the center of the UL initial BWP or resource allocation information within the BWP</a:t>
            </a:r>
            <a:endParaRPr lang="ko-KR" altLang="en-US" sz="21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092820" y="263487"/>
            <a:ext cx="9768468" cy="850106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LGE’s Proposal on RACH resource configuration - III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33945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CATT’s Proposals on </a:t>
            </a:r>
            <a:r>
              <a:rPr lang="en-US" dirty="0"/>
              <a:t>for NR Contention-Free PRACH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i="1" dirty="0"/>
              <a:t>For contention-free RA procedure trigger by PDCCH order</a:t>
            </a:r>
            <a:endParaRPr lang="en-US" sz="2000" dirty="0"/>
          </a:p>
          <a:p>
            <a:pPr lvl="1"/>
            <a:r>
              <a:rPr lang="en-US" sz="2000" dirty="0"/>
              <a:t>SCS for </a:t>
            </a:r>
            <a:r>
              <a:rPr lang="en-US" sz="2000" dirty="0" err="1"/>
              <a:t>Msg</a:t>
            </a:r>
            <a:r>
              <a:rPr lang="en-US" sz="2000" dirty="0"/>
              <a:t> 1 </a:t>
            </a:r>
          </a:p>
          <a:p>
            <a:pPr lvl="2"/>
            <a:r>
              <a:rPr lang="en-US" dirty="0"/>
              <a:t>Configured in the RACH configuration in RMSI.</a:t>
            </a:r>
          </a:p>
          <a:p>
            <a:pPr lvl="1"/>
            <a:r>
              <a:rPr lang="en-US" sz="2000" dirty="0"/>
              <a:t>SCS for </a:t>
            </a:r>
            <a:r>
              <a:rPr lang="en-US" sz="2000" dirty="0" err="1"/>
              <a:t>Msg</a:t>
            </a:r>
            <a:r>
              <a:rPr lang="en-US" sz="2000" dirty="0"/>
              <a:t> 2</a:t>
            </a:r>
          </a:p>
          <a:p>
            <a:pPr lvl="2"/>
            <a:r>
              <a:rPr lang="en-US" dirty="0"/>
              <a:t>The same as the SCS of the PDCCH order that triggers the RACH event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450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Motorola’s proposal on UE SS block selection and RACH resource configuration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UE’s SS block selection and corresponding RACH resource determination during handover</a:t>
            </a:r>
          </a:p>
          <a:p>
            <a:pPr lvl="1"/>
            <a:r>
              <a:rPr lang="en-US" dirty="0"/>
              <a:t>Whether UE has to prioritize contention-free RACH resources over contention-based RACH resources </a:t>
            </a:r>
          </a:p>
          <a:p>
            <a:pPr lvl="1"/>
            <a:r>
              <a:rPr lang="en-US" dirty="0"/>
              <a:t>Whether/which a network signaled parameter(s) to assist UE’s selection is supported</a:t>
            </a:r>
          </a:p>
          <a:p>
            <a:pPr lvl="2"/>
            <a:r>
              <a:rPr lang="en-US" dirty="0"/>
              <a:t>E.g. If a contention-free RACH opportunity is within X time units of a contention-based RACH opportunity, the UE transmits the RACH preamble on the contention-free RACH resource</a:t>
            </a:r>
          </a:p>
          <a:p>
            <a:pPr marL="457200" lvl="1" indent="0">
              <a:buNone/>
            </a:pPr>
            <a:endParaRPr lang="en-US" dirty="0"/>
          </a:p>
          <a:p>
            <a:pPr lvl="0"/>
            <a:r>
              <a:rPr lang="en-US" dirty="0"/>
              <a:t>RACH resource configuration</a:t>
            </a:r>
          </a:p>
          <a:p>
            <a:pPr lvl="1"/>
            <a:r>
              <a:rPr lang="en-US" dirty="0"/>
              <a:t>Option 1: Semi-static configuration (similar to LTE)</a:t>
            </a:r>
          </a:p>
          <a:p>
            <a:pPr lvl="1"/>
            <a:r>
              <a:rPr lang="en-US" dirty="0"/>
              <a:t>Option 2: Semi-static configuration + dynamic indication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663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00" dirty="0"/>
              <a:t>Possible  Agreement from Offline Discussion on 9/18/2017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At least for initial access, </a:t>
            </a:r>
            <a:endParaRPr lang="en-US" sz="1600" dirty="0"/>
          </a:p>
          <a:p>
            <a:pPr lvl="1"/>
            <a:r>
              <a:rPr lang="en-US" dirty="0"/>
              <a:t>The PDSCH for RAR is confined within NR UE minimum DL BW for a given frequency band</a:t>
            </a:r>
            <a:endParaRPr lang="en-US" sz="1400" dirty="0"/>
          </a:p>
          <a:p>
            <a:pPr lvl="1"/>
            <a:r>
              <a:rPr lang="en-US" dirty="0"/>
              <a:t>The PDSCH for Msg4 is confined within NR UE minimum DL BW for a given frequency band. </a:t>
            </a:r>
            <a:endParaRPr lang="en-US" sz="1400" dirty="0"/>
          </a:p>
          <a:p>
            <a:pPr lvl="1"/>
            <a:r>
              <a:rPr lang="en-US" dirty="0"/>
              <a:t>FFS: If PDSCH for RAR and Msg4 are confined within initial active DL BWP.</a:t>
            </a:r>
            <a:endParaRPr lang="en-US" sz="1400" dirty="0"/>
          </a:p>
          <a:p>
            <a:pPr marL="0" indent="0">
              <a:buNone/>
            </a:pPr>
            <a:r>
              <a:rPr lang="en-GB" dirty="0"/>
              <a:t> </a:t>
            </a:r>
            <a:endParaRPr lang="en-US" sz="1600" dirty="0"/>
          </a:p>
          <a:p>
            <a:pPr lvl="0"/>
            <a:r>
              <a:rPr lang="en-US" dirty="0"/>
              <a:t>Send an LS to RAN4 informing tone spacing and bandwidth of different RACH preamble formats </a:t>
            </a:r>
            <a:endParaRPr lang="en-US" sz="1600" dirty="0"/>
          </a:p>
          <a:p>
            <a:pPr lvl="1"/>
            <a:r>
              <a:rPr lang="en-US" dirty="0"/>
              <a:t>Check if these RACH preamble formats are confined within UE’s minimum UL BW </a:t>
            </a:r>
            <a:endParaRPr lang="en-US" sz="1400" dirty="0"/>
          </a:p>
          <a:p>
            <a:pPr lvl="1"/>
            <a:r>
              <a:rPr lang="en-US" dirty="0"/>
              <a:t>Assigned to </a:t>
            </a:r>
            <a:r>
              <a:rPr lang="en-US" dirty="0" err="1"/>
              <a:t>Dhiraj</a:t>
            </a:r>
            <a:r>
              <a:rPr lang="en-US" dirty="0"/>
              <a:t> (Samsung), r1-1716805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21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Proposals for Discussion/Agreement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664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527" y="365125"/>
            <a:ext cx="11419366" cy="1325563"/>
          </a:xfrm>
        </p:spPr>
        <p:txBody>
          <a:bodyPr/>
          <a:lstStyle/>
          <a:p>
            <a:pPr algn="ctr"/>
            <a:r>
              <a:rPr lang="en-US" dirty="0"/>
              <a:t>SS Block to RACH Resource/Preamble Mapping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least for initial access, the association between SS blocks and RACH preamble indices and/or RACH resources is based on the actually transmitted SS blocks indicated in RMSI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15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Procedure Timeline -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RAR, X can be supported for the timing gap between the end of MSg1 transmission and the starting position of the CORESET </a:t>
            </a:r>
          </a:p>
          <a:p>
            <a:pPr lvl="1"/>
            <a:r>
              <a:rPr lang="en-GB" dirty="0"/>
              <a:t>Option 1: Value of X = 0 </a:t>
            </a:r>
            <a:r>
              <a:rPr lang="en-GB" dirty="0" err="1"/>
              <a:t>Ts</a:t>
            </a:r>
            <a:endParaRPr lang="en-GB" dirty="0"/>
          </a:p>
          <a:p>
            <a:pPr lvl="2"/>
            <a:r>
              <a:rPr lang="en-GB" dirty="0"/>
              <a:t>Sufficient </a:t>
            </a:r>
            <a:r>
              <a:rPr lang="en-GB" dirty="0" err="1"/>
              <a:t>Tx</a:t>
            </a:r>
            <a:r>
              <a:rPr lang="en-GB" dirty="0"/>
              <a:t>-Rx transmission time is guaranteed on top of 0 </a:t>
            </a:r>
            <a:r>
              <a:rPr lang="en-GB" dirty="0" err="1"/>
              <a:t>T</a:t>
            </a:r>
            <a:r>
              <a:rPr lang="en-GB" baseline="-25000" dirty="0" err="1"/>
              <a:t>s</a:t>
            </a:r>
            <a:r>
              <a:rPr lang="en-GB" dirty="0"/>
              <a:t> </a:t>
            </a:r>
          </a:p>
          <a:p>
            <a:pPr lvl="3"/>
            <a:r>
              <a:rPr lang="en-GB" dirty="0"/>
              <a:t>FFS whether the </a:t>
            </a:r>
            <a:r>
              <a:rPr lang="en-GB" dirty="0" err="1"/>
              <a:t>Tx</a:t>
            </a:r>
            <a:r>
              <a:rPr lang="en-GB" dirty="0"/>
              <a:t>-Rx transmission is 624 </a:t>
            </a:r>
            <a:r>
              <a:rPr lang="en-GB" dirty="0" err="1"/>
              <a:t>T</a:t>
            </a:r>
            <a:r>
              <a:rPr lang="en-GB" baseline="-25000" dirty="0" err="1"/>
              <a:t>s</a:t>
            </a:r>
            <a:r>
              <a:rPr lang="en-GB" dirty="0"/>
              <a:t> or less (for 15KHz subcarrier spacing)</a:t>
            </a:r>
          </a:p>
          <a:p>
            <a:pPr lvl="1"/>
            <a:r>
              <a:rPr lang="en-GB" dirty="0"/>
              <a:t>Option 2: Value of X = 1 symbol using the RAR numerology</a:t>
            </a:r>
          </a:p>
          <a:p>
            <a:pPr lvl="1"/>
            <a:r>
              <a:rPr lang="en-GB" dirty="0"/>
              <a:t>Option 3: Value of X = 1 slot using the RAR numerology</a:t>
            </a:r>
          </a:p>
          <a:p>
            <a:pPr lvl="1"/>
            <a:r>
              <a:rPr lang="en-GB" dirty="0"/>
              <a:t>Other options</a:t>
            </a:r>
          </a:p>
          <a:p>
            <a:pPr lvl="1"/>
            <a:r>
              <a:rPr lang="en-GB" dirty="0"/>
              <a:t>Note: RAR window includes </a:t>
            </a:r>
            <a:r>
              <a:rPr lang="en-GB" dirty="0" err="1"/>
              <a:t>Gnb</a:t>
            </a:r>
            <a:r>
              <a:rPr lang="en-GB" dirty="0"/>
              <a:t> processing time</a:t>
            </a:r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780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Procedure Timeline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Minimum required gap between Msg2 reception and Msg3 transmission, and between retransmission of Msg1 of RACH procedure, is X </a:t>
            </a:r>
            <a:r>
              <a:rPr lang="en-GB" dirty="0" err="1"/>
              <a:t>Ts</a:t>
            </a:r>
            <a:endParaRPr lang="en-GB" dirty="0"/>
          </a:p>
          <a:p>
            <a:pPr lvl="1"/>
            <a:r>
              <a:rPr lang="en-GB" dirty="0"/>
              <a:t>Option 1: Value of X varies according to RACH preamble numerology</a:t>
            </a:r>
          </a:p>
          <a:p>
            <a:pPr lvl="1"/>
            <a:r>
              <a:rPr lang="en-GB" dirty="0"/>
              <a:t>Option 2: Value of X is same for all RACH preamble numerologies</a:t>
            </a:r>
          </a:p>
          <a:p>
            <a:pPr lvl="1"/>
            <a:r>
              <a:rPr lang="en-GB" dirty="0"/>
              <a:t>Exact value of X is FFS</a:t>
            </a:r>
          </a:p>
          <a:p>
            <a:endParaRPr lang="en-GB" dirty="0"/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450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Threshold for SS Block Selection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Threshold for SS block selection configurable by network or fixed in the spec</a:t>
            </a:r>
          </a:p>
          <a:p>
            <a:pPr lvl="1"/>
            <a:r>
              <a:rPr lang="en-US" dirty="0"/>
              <a:t>Option 1: Configurable by network</a:t>
            </a:r>
          </a:p>
          <a:p>
            <a:pPr lvl="2"/>
            <a:r>
              <a:rPr lang="en-US" dirty="0"/>
              <a:t>1.1: RSRP based</a:t>
            </a:r>
          </a:p>
          <a:p>
            <a:pPr lvl="2"/>
            <a:r>
              <a:rPr lang="en-US" dirty="0"/>
              <a:t>1.2: Msg1 transmission power based</a:t>
            </a:r>
          </a:p>
          <a:p>
            <a:pPr lvl="1"/>
            <a:r>
              <a:rPr lang="en-US" dirty="0"/>
              <a:t>Option 2: Fixed in the spec</a:t>
            </a:r>
          </a:p>
          <a:p>
            <a:pPr lvl="1"/>
            <a:r>
              <a:rPr lang="en-US" dirty="0"/>
              <a:t>Other options?</a:t>
            </a:r>
          </a:p>
        </p:txBody>
      </p:sp>
    </p:spTree>
    <p:extLst>
      <p:ext uri="{BB962C8B-B14F-4D97-AF65-F5344CB8AC3E}">
        <p14:creationId xmlns:p14="http://schemas.microsoft.com/office/powerpoint/2010/main" val="2271407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Transmit Power for SS Blocks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RMSI indicate the transmit power for SS blocks?</a:t>
            </a:r>
          </a:p>
          <a:p>
            <a:pPr lvl="1"/>
            <a:r>
              <a:rPr lang="en-US" dirty="0"/>
              <a:t>Option 1: Yes. See detailed proposal in the appendix</a:t>
            </a:r>
          </a:p>
          <a:p>
            <a:pPr lvl="1"/>
            <a:r>
              <a:rPr lang="en-US" dirty="0"/>
              <a:t>Option 2: No</a:t>
            </a:r>
          </a:p>
        </p:txBody>
      </p:sp>
    </p:spTree>
    <p:extLst>
      <p:ext uri="{BB962C8B-B14F-4D97-AF65-F5344CB8AC3E}">
        <p14:creationId xmlns:p14="http://schemas.microsoft.com/office/powerpoint/2010/main" val="2555319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2009</Words>
  <Application>Microsoft Office PowerPoint</Application>
  <PresentationFormat>Widescreen</PresentationFormat>
  <Paragraphs>158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Malgun Gothic</vt:lpstr>
      <vt:lpstr>Arial</vt:lpstr>
      <vt:lpstr>Calibri</vt:lpstr>
      <vt:lpstr>Calibri Light</vt:lpstr>
      <vt:lpstr>等线</vt:lpstr>
      <vt:lpstr>等线 Light</vt:lpstr>
      <vt:lpstr>游ゴシック</vt:lpstr>
      <vt:lpstr>游ゴシック Light</vt:lpstr>
      <vt:lpstr>Office Theme</vt:lpstr>
      <vt:lpstr>Discussion Points on remaining details about RACH Procedure</vt:lpstr>
      <vt:lpstr>Background</vt:lpstr>
      <vt:lpstr>Possible  Agreement from Offline Discussion on 9/18/2017</vt:lpstr>
      <vt:lpstr>Possible Proposals for Discussion/Agreement</vt:lpstr>
      <vt:lpstr>SS Block to RACH Resource/Preamble Mapping</vt:lpstr>
      <vt:lpstr>RACH Procedure Timeline - I</vt:lpstr>
      <vt:lpstr>RACH Procedure Timeline - II</vt:lpstr>
      <vt:lpstr>Threshold for SS Block Selection</vt:lpstr>
      <vt:lpstr>Transmit Power for SS Blocks  </vt:lpstr>
      <vt:lpstr>Msg2 and Msg3 Formats</vt:lpstr>
      <vt:lpstr>QCL Assumptions during RACH Procedure</vt:lpstr>
      <vt:lpstr>Appendix (Proposals from Other Companies that can be discussed Offline)</vt:lpstr>
      <vt:lpstr>Huawei’s Proposal on SS Block Transmit Power</vt:lpstr>
      <vt:lpstr>ZTE’s Proposals on Conveying Different Transmit Power for SS Blocks in RMSI</vt:lpstr>
      <vt:lpstr>Mediatek’s Proposal on RA-RNTI Calculation</vt:lpstr>
      <vt:lpstr>Qualcomm’s Proposal on Joint Encoding between Msg3 Waveform and Duration </vt:lpstr>
      <vt:lpstr>Qualcomm’s Proposal on Beam Reporting in RACH Procedure</vt:lpstr>
      <vt:lpstr>Ericsson’s Proposals on Different Mapping From SS Block Index to RACH Resources/Preambles</vt:lpstr>
      <vt:lpstr>RACH Resource Group</vt:lpstr>
      <vt:lpstr>LGE’s Proposal on RACH resource configuration - I</vt:lpstr>
      <vt:lpstr>LGE’s Proposal on RACH resource configuration - II</vt:lpstr>
      <vt:lpstr>LGE’s Proposal on RACH resource configuration - III</vt:lpstr>
      <vt:lpstr>CATT’s Proposals on for NR Contention-Free PRACH Procedure</vt:lpstr>
      <vt:lpstr>Motorola’s proposal on UE SS block selection and RACH resource configuration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discussion on remaining details on RACH Procedure</dc:title>
  <dc:creator>Nazmul Islam</dc:creator>
  <cp:lastModifiedBy>Nazmul Islam</cp:lastModifiedBy>
  <cp:revision>24</cp:revision>
  <dcterms:created xsi:type="dcterms:W3CDTF">2017-09-18T20:55:59Z</dcterms:created>
  <dcterms:modified xsi:type="dcterms:W3CDTF">2017-09-19T10:22:26Z</dcterms:modified>
</cp:coreProperties>
</file>