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2" r:id="rId3"/>
    <p:sldId id="290" r:id="rId4"/>
    <p:sldId id="287" r:id="rId5"/>
    <p:sldId id="288" r:id="rId6"/>
    <p:sldId id="283" r:id="rId7"/>
    <p:sldId id="264" r:id="rId8"/>
    <p:sldId id="278" r:id="rId9"/>
    <p:sldId id="280" r:id="rId10"/>
    <p:sldId id="285" r:id="rId11"/>
    <p:sldId id="286" r:id="rId12"/>
    <p:sldId id="295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488" autoAdjust="0"/>
    <p:restoredTop sz="89401" autoAdjust="0"/>
  </p:normalViewPr>
  <p:slideViewPr>
    <p:cSldViewPr>
      <p:cViewPr varScale="1">
        <p:scale>
          <a:sx n="71" d="100"/>
          <a:sy n="71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D451-8B8B-4266-AD5A-C3754C8E6592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7DA60-F8BA-4168-8A86-7ECBCB580C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0580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r>
              <a:rPr kumimoji="1" lang="en-US" altLang="ja-JP" dirty="0"/>
              <a:t> on remaining details on Paging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Huawei 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</a:t>
            </a:r>
            <a:r>
              <a:rPr lang="ja-JP" altLang="en-US" b="1"/>
              <a:t>　</a:t>
            </a:r>
            <a:r>
              <a:rPr lang="en-US" altLang="ja-JP" b="1" dirty="0" smtClean="0"/>
              <a:t>R1-1716820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65660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Paging message transmission w/o PDSCH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Following paging messages, if supported in NR, are sent in Paging DCI:</a:t>
            </a:r>
          </a:p>
          <a:p>
            <a:pPr lvl="1"/>
            <a:r>
              <a:rPr lang="en-GB" i="1" dirty="0" err="1"/>
              <a:t>cmas</a:t>
            </a:r>
            <a:r>
              <a:rPr lang="en-GB" i="1" dirty="0"/>
              <a:t>-Indication, </a:t>
            </a:r>
            <a:r>
              <a:rPr lang="en-GB" i="1" dirty="0" err="1"/>
              <a:t>etws</a:t>
            </a:r>
            <a:r>
              <a:rPr lang="en-GB" i="1" dirty="0"/>
              <a:t>-Indication, </a:t>
            </a:r>
            <a:r>
              <a:rPr lang="en-GB" dirty="0"/>
              <a:t>and</a:t>
            </a:r>
            <a:r>
              <a:rPr lang="en-GB" i="1" dirty="0"/>
              <a:t> </a:t>
            </a:r>
            <a:r>
              <a:rPr lang="en-GB" i="1" dirty="0" err="1"/>
              <a:t>systemInfoModification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Paging of single UE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UEs Paged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Index-based Paging </a:t>
            </a:r>
          </a:p>
          <a:p>
            <a:r>
              <a:rPr lang="en-US" dirty="0"/>
              <a:t>Proposal 2: Support number or UEs paged per PO greater than in LTE (RAN2 scope).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(4)</a:t>
            </a:r>
            <a:br>
              <a:rPr lang="en-US" dirty="0" smtClean="0"/>
            </a:br>
            <a:r>
              <a:rPr lang="en-US" dirty="0" smtClean="0"/>
              <a:t>- Index-based Paging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Paging index size can be selected appropriately to reduce UE’s false alert probability.</a:t>
            </a:r>
          </a:p>
          <a:p>
            <a:r>
              <a:rPr lang="en-US" sz="2800" dirty="0" smtClean="0"/>
              <a:t>For example, assume 16 paging messages are transmitted in paging occasion. </a:t>
            </a:r>
          </a:p>
          <a:p>
            <a:pPr lvl="1"/>
            <a:r>
              <a:rPr lang="en-US" sz="2000" dirty="0" smtClean="0"/>
              <a:t>14 bits can be assigned for paging group index </a:t>
            </a:r>
          </a:p>
          <a:p>
            <a:pPr lvl="1"/>
            <a:r>
              <a:rPr lang="en-US" sz="2000" dirty="0" smtClean="0"/>
              <a:t>Probability of false alert will be on the order of 10</a:t>
            </a:r>
            <a:r>
              <a:rPr lang="en-US" sz="2000" baseline="30000" dirty="0" smtClean="0"/>
              <a:t>-3</a:t>
            </a:r>
            <a:r>
              <a:rPr lang="en-US" sz="2000" dirty="0" smtClean="0"/>
              <a:t>.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Ref: </a:t>
            </a:r>
            <a:r>
              <a:rPr lang="en-GB" sz="2400" dirty="0" smtClean="0"/>
              <a:t>R1-1716382, “Paging Design Consideration”, Qualcomm Incorporated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/>
              <a:t>Ref: TR 38.804 v100 Study on New Radio Access Technology; Radio Interface Protocol Aspects</a:t>
            </a:r>
          </a:p>
          <a:p>
            <a:r>
              <a:rPr lang="en-GB" sz="2000" dirty="0"/>
              <a:t>Agreements</a:t>
            </a:r>
            <a:endParaRPr lang="en-US" sz="2000" dirty="0"/>
          </a:p>
          <a:p>
            <a:pPr lvl="1"/>
            <a:r>
              <a:rPr lang="en-GB" sz="1600" dirty="0"/>
              <a:t>1: UE in RRC_IDLE and RRC_INACTVE state monitors paging/notification every DRX cycle. </a:t>
            </a:r>
            <a:endParaRPr lang="en-US" sz="1600" dirty="0"/>
          </a:p>
          <a:p>
            <a:pPr lvl="1"/>
            <a:r>
              <a:rPr lang="en-GB" sz="1600" dirty="0"/>
              <a:t>2: UE monitors one paging occasion per DRX cycle. Paging occasion is the time interval over which a paging message is transmitted by </a:t>
            </a:r>
            <a:r>
              <a:rPr lang="en-GB" sz="1600" dirty="0" err="1"/>
              <a:t>gNB</a:t>
            </a:r>
            <a:r>
              <a:rPr lang="en-GB" sz="1600" dirty="0"/>
              <a:t>. </a:t>
            </a:r>
            <a:endParaRPr lang="en-US" sz="1600" dirty="0"/>
          </a:p>
          <a:p>
            <a:pPr lvl="1"/>
            <a:r>
              <a:rPr lang="en-GB" sz="1600" dirty="0"/>
              <a:t>3: The length of DRX cycle is configurable. A default DRX cycle length is provided in system information. Additionally, a UE specific DRX cycle length can also be provided to UE in dedicated signalling.</a:t>
            </a:r>
            <a:endParaRPr lang="en-US" sz="1600" dirty="0"/>
          </a:p>
          <a:p>
            <a:pPr lvl="1"/>
            <a:r>
              <a:rPr lang="en-GB" sz="1600" dirty="0"/>
              <a:t>4: The number of paging occasions in the DRX cycle is configurable and provided in system information.</a:t>
            </a:r>
            <a:endParaRPr lang="en-US" sz="1600" dirty="0"/>
          </a:p>
          <a:p>
            <a:pPr lvl="1"/>
            <a:r>
              <a:rPr lang="en-GB" sz="1600" dirty="0"/>
              <a:t>5: If multiple paging occasions are configured by network in the DRX cycle then UEs can be distributed to these paging occasions based on UE ID.</a:t>
            </a:r>
            <a:endParaRPr lang="en-US" sz="1600" dirty="0"/>
          </a:p>
          <a:p>
            <a:pPr lvl="1"/>
            <a:r>
              <a:rPr lang="en-GB" sz="1600" dirty="0"/>
              <a:t>6: RAN2 understanding is that paging can be transmitted at least using beam sweeping (content of paging may be a paging indicator or the paging message, FFS)</a:t>
            </a:r>
            <a:endParaRPr lang="en-US" sz="1600" dirty="0"/>
          </a:p>
          <a:p>
            <a:pPr lvl="1"/>
            <a:r>
              <a:rPr lang="en-GB" sz="1600" dirty="0"/>
              <a:t>7: Paging occasion can consists of multiple time slots (e.g. </a:t>
            </a:r>
            <a:r>
              <a:rPr lang="en-GB" sz="1600" dirty="0" err="1"/>
              <a:t>subframe</a:t>
            </a:r>
            <a:r>
              <a:rPr lang="en-GB" sz="1600" dirty="0"/>
              <a:t> or OFDM symbol). (Multiple time slots enable transmission of paging using a different set of DL TX beam(s) in each time slot, or could enable repetition - RAN1 decision).</a:t>
            </a:r>
            <a:endParaRPr lang="en-US" sz="1600" dirty="0"/>
          </a:p>
          <a:p>
            <a:pPr lvl="1"/>
            <a:r>
              <a:rPr lang="en-GB" sz="1600" dirty="0"/>
              <a:t>8: The number of time slots in a paging occasion is provided in system information.</a:t>
            </a:r>
            <a:endParaRPr lang="en-US" sz="1600" dirty="0"/>
          </a:p>
          <a:p>
            <a:pPr>
              <a:buNone/>
            </a:pPr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Paging message is scheduled by DCI carried by NR-PDCCH and is transmitted in the associated NR-PDSCH</a:t>
            </a:r>
          </a:p>
          <a:p>
            <a:pPr lvl="1"/>
            <a:r>
              <a:rPr lang="en-US" dirty="0"/>
              <a:t>FFS: </a:t>
            </a:r>
          </a:p>
          <a:p>
            <a:pPr lvl="2"/>
            <a:r>
              <a:rPr lang="en-US" dirty="0"/>
              <a:t>Paging indication triggers UE beam reporting (if supported) </a:t>
            </a:r>
          </a:p>
          <a:p>
            <a:pPr lvl="3"/>
            <a:r>
              <a:rPr lang="en-US" dirty="0"/>
              <a:t>Opt-1: paging indication is in DCI</a:t>
            </a:r>
          </a:p>
          <a:p>
            <a:pPr lvl="3"/>
            <a:r>
              <a:rPr lang="en-US" dirty="0"/>
              <a:t>Opt-2: paging indication is in non-scheduled physical channel</a:t>
            </a:r>
          </a:p>
          <a:p>
            <a:pPr lvl="2"/>
            <a:r>
              <a:rPr lang="en-US" dirty="0"/>
              <a:t>How to indicate SI update if it is supported in paging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Partial/Separate Beam Sweeping of Paging Indication and Paging Message(s) </a:t>
            </a:r>
          </a:p>
          <a:p>
            <a:pPr lvl="1"/>
            <a:r>
              <a:rPr lang="en-GB" dirty="0"/>
              <a:t>In high frequency band deployment with beam sweeping, paging indication is carried by DCI at common search space of NR-PDCCH.  UE performs beam recovery procedure to re-establish DL/UL beam correspondence once UE detects paging indication.   </a:t>
            </a:r>
            <a:endParaRPr lang="en-US" dirty="0"/>
          </a:p>
          <a:p>
            <a:pPr lvl="1"/>
            <a:r>
              <a:rPr lang="en-GB" dirty="0"/>
              <a:t>Paging message is sent on beam-specific PDSCH with resource allocated by DCI on beam-specific PDCCH after the re-establishment of DL/UL beam correspondence.  </a:t>
            </a:r>
            <a:endParaRPr lang="en-US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Beam Sweeping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NR supports adjacent and non-adjacent, and T- and F-multiplexed SSB/paging through its scheduling operations. </a:t>
            </a:r>
            <a:endParaRPr lang="en-US" dirty="0"/>
          </a:p>
          <a:p>
            <a:pPr lvl="1"/>
            <a:r>
              <a:rPr lang="en-US" dirty="0"/>
              <a:t>Option 1: Beam sweeping of Paging DCI and Paging Message in a PO.  </a:t>
            </a:r>
          </a:p>
          <a:p>
            <a:pPr lvl="1"/>
            <a:r>
              <a:rPr lang="en-US" dirty="0"/>
              <a:t>Option 2: Beam sweeping of ONLY the Paging DCI in a PO.</a:t>
            </a:r>
          </a:p>
          <a:p>
            <a:pPr lvl="2"/>
            <a:r>
              <a:rPr lang="en-US" dirty="0"/>
              <a:t>2-1: UE performs beam reporting after receiving paging indication in the Paging DCI.</a:t>
            </a:r>
          </a:p>
          <a:p>
            <a:pPr lvl="2"/>
            <a:r>
              <a:rPr lang="en-US" dirty="0"/>
              <a:t>2-2: </a:t>
            </a:r>
            <a:r>
              <a:rPr lang="en-GB" dirty="0"/>
              <a:t>UE performs beam recovery procedure to re-establish DL/UL beam correspondence once UE detects paging indication.   </a:t>
            </a: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Paging Occasion (PO)</a:t>
            </a:r>
            <a:endParaRPr lang="en-US" dirty="0"/>
          </a:p>
          <a:p>
            <a:pPr lvl="1"/>
            <a:r>
              <a:rPr lang="en-US" dirty="0"/>
              <a:t>A PO consists of multiple time slots for beam sweeping purposes. </a:t>
            </a:r>
          </a:p>
          <a:p>
            <a:pPr lvl="1"/>
            <a:r>
              <a:rPr lang="en-GB" dirty="0"/>
              <a:t>The number of time slots in a paging occasion (PO interval) is provided in system information.</a:t>
            </a:r>
            <a:endParaRPr lang="en-US" dirty="0"/>
          </a:p>
          <a:p>
            <a:pPr lvl="0"/>
            <a:r>
              <a:rPr lang="en-GB" dirty="0"/>
              <a:t>Paging Frame (PF)</a:t>
            </a:r>
            <a:endParaRPr lang="en-US" dirty="0"/>
          </a:p>
          <a:p>
            <a:pPr lvl="1"/>
            <a:r>
              <a:rPr lang="en-US" dirty="0"/>
              <a:t>PF is a radio frame which may contain one or multiple PO.</a:t>
            </a:r>
          </a:p>
          <a:p>
            <a:pPr lvl="0"/>
            <a:r>
              <a:rPr lang="en-GB" dirty="0"/>
              <a:t>DRX cycle length</a:t>
            </a:r>
            <a:endParaRPr lang="en-US" dirty="0"/>
          </a:p>
          <a:p>
            <a:pPr lvl="1"/>
            <a:r>
              <a:rPr lang="en-GB" dirty="0"/>
              <a:t>Configurable M times the PO interval. 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Paging CORESET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GB" dirty="0"/>
              <a:t>Option 1: Configure the CORESET for Paging in PBCH MIB.</a:t>
            </a:r>
          </a:p>
          <a:p>
            <a:pPr lvl="1"/>
            <a:r>
              <a:rPr lang="en-GB" dirty="0"/>
              <a:t>Sharing with the </a:t>
            </a:r>
            <a:r>
              <a:rPr lang="en-US" dirty="0"/>
              <a:t>CORESET</a:t>
            </a:r>
            <a:r>
              <a:rPr lang="en-GB" dirty="0"/>
              <a:t> for RMSI </a:t>
            </a:r>
            <a:endParaRPr lang="en-US" dirty="0"/>
          </a:p>
          <a:p>
            <a:r>
              <a:rPr lang="en-GB" dirty="0"/>
              <a:t>Option 2: Configure the </a:t>
            </a:r>
            <a:r>
              <a:rPr lang="en-US" dirty="0"/>
              <a:t>CORESET </a:t>
            </a:r>
            <a:r>
              <a:rPr lang="en-GB" dirty="0"/>
              <a:t>for Paging in </a:t>
            </a:r>
            <a:r>
              <a:rPr lang="en-GB" dirty="0" smtClean="0"/>
              <a:t>RMSI</a:t>
            </a:r>
          </a:p>
          <a:p>
            <a:r>
              <a:rPr lang="en-US" dirty="0" smtClean="0"/>
              <a:t>Option 3: Fixed CORESET for Paging, placed in the remaining PRBs in the SS block </a:t>
            </a:r>
            <a:br>
              <a:rPr lang="en-US" dirty="0" smtClean="0"/>
            </a:br>
            <a:endParaRPr lang="en-US" dirty="0"/>
          </a:p>
          <a:p>
            <a:pPr lvl="1"/>
            <a:endParaRPr lang="en-US" altLang="ja-JP" dirty="0"/>
          </a:p>
          <a:p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xmlns="" val="2423755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Paging Message Numerology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Option 1: Same as RMSI</a:t>
            </a:r>
            <a:endParaRPr lang="en-US" dirty="0"/>
          </a:p>
          <a:p>
            <a:r>
              <a:rPr lang="en-GB" dirty="0"/>
              <a:t>Option 2: Configure the </a:t>
            </a:r>
            <a:r>
              <a:rPr lang="en-US" dirty="0"/>
              <a:t>SCS </a:t>
            </a:r>
            <a:r>
              <a:rPr lang="en-GB" dirty="0"/>
              <a:t>for Paging in RMSI</a:t>
            </a:r>
            <a:endParaRPr lang="en-US" dirty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xmlns="" val="1705557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QCL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QCL between SS Blocks, Paging DCI and Paging Messages</a:t>
            </a:r>
            <a:endParaRPr lang="en-US" altLang="ja-JP" dirty="0"/>
          </a:p>
          <a:p>
            <a:pPr lvl="1"/>
            <a:r>
              <a:rPr kumimoji="1" lang="en-US" altLang="ja-JP" dirty="0"/>
              <a:t>Optio</a:t>
            </a:r>
            <a:r>
              <a:rPr lang="en-US" altLang="ja-JP" dirty="0"/>
              <a:t>n 1: Configurable by System Information </a:t>
            </a:r>
          </a:p>
          <a:p>
            <a:pPr lvl="1"/>
            <a:r>
              <a:rPr kumimoji="1" lang="en-US" altLang="ja-JP" dirty="0"/>
              <a:t>Option 2: Predefined/assumed in the specification</a:t>
            </a:r>
          </a:p>
        </p:txBody>
      </p:sp>
    </p:spTree>
    <p:extLst>
      <p:ext uri="{BB962C8B-B14F-4D97-AF65-F5344CB8AC3E}">
        <p14:creationId xmlns:p14="http://schemas.microsoft.com/office/powerpoint/2010/main" xmlns="" val="4282890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</TotalTime>
  <Words>718</Words>
  <Application>Microsoft Office PowerPoint</Application>
  <PresentationFormat>On-screen Show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テーマ</vt:lpstr>
      <vt:lpstr>Summary on remaining details on Paging </vt:lpstr>
      <vt:lpstr>Background (1)</vt:lpstr>
      <vt:lpstr>Background (2)</vt:lpstr>
      <vt:lpstr>Background (3)</vt:lpstr>
      <vt:lpstr>Beam Sweeping</vt:lpstr>
      <vt:lpstr>Terminologies</vt:lpstr>
      <vt:lpstr>Paging CORESET </vt:lpstr>
      <vt:lpstr>Paging Message Numerology</vt:lpstr>
      <vt:lpstr>QCL </vt:lpstr>
      <vt:lpstr>Paging message transmission w/o PDSCH </vt:lpstr>
      <vt:lpstr>Number of UEs Paged </vt:lpstr>
      <vt:lpstr>Background (4) - Index-based Paging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Tech Hu</cp:lastModifiedBy>
  <cp:revision>128</cp:revision>
  <dcterms:created xsi:type="dcterms:W3CDTF">2017-02-16T14:32:33Z</dcterms:created>
  <dcterms:modified xsi:type="dcterms:W3CDTF">2017-09-20T05:52:15Z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197733919</vt:i4>
  </property>
  <property fmtid="{D5CDD505-2E9C-101B-9397-08002B2CF9AE}" pid="3" name="_NewReviewCycle">
    <vt:lpwstr/>
  </property>
  <property fmtid="{D5CDD505-2E9C-101B-9397-08002B2CF9AE}" pid="4" name="_EmailSubject">
    <vt:lpwstr>[NR mobility] 6.1.3 Offline discussion on Paging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1505874813</vt:lpwstr>
  </property>
</Properties>
</file>