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59" r:id="rId5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92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7138FA-CC8F-42DA-8A3A-B217E14E4BE2}" type="datetimeFigureOut">
              <a:rPr lang="ko-KR" altLang="en-US" smtClean="0"/>
              <a:t>2017-09-19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81D80-98C7-47D5-8B54-C7FC869BEA1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789026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7138FA-CC8F-42DA-8A3A-B217E14E4BE2}" type="datetimeFigureOut">
              <a:rPr lang="ko-KR" altLang="en-US" smtClean="0"/>
              <a:t>2017-09-19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81D80-98C7-47D5-8B54-C7FC869BEA1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930689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7138FA-CC8F-42DA-8A3A-B217E14E4BE2}" type="datetimeFigureOut">
              <a:rPr lang="ko-KR" altLang="en-US" smtClean="0"/>
              <a:t>2017-09-19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81D80-98C7-47D5-8B54-C7FC869BEA1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446363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7138FA-CC8F-42DA-8A3A-B217E14E4BE2}" type="datetimeFigureOut">
              <a:rPr lang="ko-KR" altLang="en-US" smtClean="0"/>
              <a:t>2017-09-19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81D80-98C7-47D5-8B54-C7FC869BEA1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168849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7138FA-CC8F-42DA-8A3A-B217E14E4BE2}" type="datetimeFigureOut">
              <a:rPr lang="ko-KR" altLang="en-US" smtClean="0"/>
              <a:t>2017-09-19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81D80-98C7-47D5-8B54-C7FC869BEA1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233116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7138FA-CC8F-42DA-8A3A-B217E14E4BE2}" type="datetimeFigureOut">
              <a:rPr lang="ko-KR" altLang="en-US" smtClean="0"/>
              <a:t>2017-09-19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81D80-98C7-47D5-8B54-C7FC869BEA1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003264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7138FA-CC8F-42DA-8A3A-B217E14E4BE2}" type="datetimeFigureOut">
              <a:rPr lang="ko-KR" altLang="en-US" smtClean="0"/>
              <a:t>2017-09-19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81D80-98C7-47D5-8B54-C7FC869BEA1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939930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7138FA-CC8F-42DA-8A3A-B217E14E4BE2}" type="datetimeFigureOut">
              <a:rPr lang="ko-KR" altLang="en-US" smtClean="0"/>
              <a:t>2017-09-19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81D80-98C7-47D5-8B54-C7FC869BEA1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304978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7138FA-CC8F-42DA-8A3A-B217E14E4BE2}" type="datetimeFigureOut">
              <a:rPr lang="ko-KR" altLang="en-US" smtClean="0"/>
              <a:t>2017-09-19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81D80-98C7-47D5-8B54-C7FC869BEA1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451224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7138FA-CC8F-42DA-8A3A-B217E14E4BE2}" type="datetimeFigureOut">
              <a:rPr lang="ko-KR" altLang="en-US" smtClean="0"/>
              <a:t>2017-09-19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81D80-98C7-47D5-8B54-C7FC869BEA1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5943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7138FA-CC8F-42DA-8A3A-B217E14E4BE2}" type="datetimeFigureOut">
              <a:rPr lang="ko-KR" altLang="en-US" smtClean="0"/>
              <a:t>2017-09-19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81D80-98C7-47D5-8B54-C7FC869BEA1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998258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7138FA-CC8F-42DA-8A3A-B217E14E4BE2}" type="datetimeFigureOut">
              <a:rPr lang="ko-KR" altLang="en-US" smtClean="0"/>
              <a:t>2017-09-19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F81D80-98C7-47D5-8B54-C7FC869BEA1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020323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dirty="0" smtClean="0">
                <a:latin typeface="Calibri" panose="020F0502020204030204" pitchFamily="34" charset="0"/>
              </a:rPr>
              <a:t>WF on numerology for OSI</a:t>
            </a:r>
            <a:endParaRPr lang="ko-KR" altLang="en-US" dirty="0">
              <a:latin typeface="Calibri" panose="020F0502020204030204" pitchFamily="34" charset="0"/>
            </a:endParaRP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ko-KR" dirty="0" smtClean="0">
                <a:latin typeface="Calibri" panose="020F0502020204030204" pitchFamily="34" charset="0"/>
              </a:rPr>
              <a:t>Samsung, Ericsson</a:t>
            </a:r>
            <a:r>
              <a:rPr lang="en-US" altLang="ko-KR" dirty="0" smtClean="0">
                <a:latin typeface="Calibri" panose="020F0502020204030204" pitchFamily="34" charset="0"/>
              </a:rPr>
              <a:t>, </a:t>
            </a:r>
            <a:r>
              <a:rPr lang="en-US" altLang="ko-KR" dirty="0" smtClean="0">
                <a:latin typeface="Calibri" panose="020F0502020204030204" pitchFamily="34" charset="0"/>
              </a:rPr>
              <a:t>Huawei, </a:t>
            </a:r>
            <a:r>
              <a:rPr lang="en-US" altLang="ko-KR" dirty="0" err="1" smtClean="0">
                <a:latin typeface="Calibri" panose="020F0502020204030204" pitchFamily="34" charset="0"/>
              </a:rPr>
              <a:t>HiSilicon</a:t>
            </a:r>
            <a:r>
              <a:rPr lang="en-US" altLang="ko-KR" dirty="0" smtClean="0">
                <a:latin typeface="Calibri" panose="020F0502020204030204" pitchFamily="34" charset="0"/>
              </a:rPr>
              <a:t>,</a:t>
            </a:r>
            <a:r>
              <a:rPr lang="en-US" altLang="ko-KR" dirty="0" smtClean="0">
                <a:latin typeface="Calibri" panose="020F0502020204030204" pitchFamily="34" charset="0"/>
              </a:rPr>
              <a:t>  Nokia</a:t>
            </a:r>
            <a:r>
              <a:rPr lang="en-US" altLang="ko-KR" dirty="0" smtClean="0">
                <a:latin typeface="Calibri" panose="020F0502020204030204" pitchFamily="34" charset="0"/>
              </a:rPr>
              <a:t> </a:t>
            </a:r>
            <a:endParaRPr lang="ko-KR" altLang="en-US" dirty="0">
              <a:latin typeface="Calibri" panose="020F050202020403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57200" y="381000"/>
            <a:ext cx="8305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latin typeface="Calibri" panose="020F0502020204030204" pitchFamily="34" charset="0"/>
              </a:rPr>
              <a:t>3GPP TSG RAN WG1 Meeting </a:t>
            </a:r>
            <a:r>
              <a:rPr lang="en-US" sz="2400" b="1" dirty="0" smtClean="0">
                <a:latin typeface="Calibri" panose="020F0502020204030204" pitchFamily="34" charset="0"/>
              </a:rPr>
              <a:t>NR#3			</a:t>
            </a:r>
            <a:r>
              <a:rPr lang="en-US" sz="2400" b="1" dirty="0" smtClean="0">
                <a:latin typeface="Calibri" panose="020F0502020204030204" pitchFamily="34" charset="0"/>
              </a:rPr>
              <a:t>R1-1716793</a:t>
            </a:r>
            <a:endParaRPr lang="en-US" sz="2400" b="1" dirty="0" smtClean="0">
              <a:latin typeface="Calibri" panose="020F0502020204030204" pitchFamily="34" charset="0"/>
            </a:endParaRPr>
          </a:p>
          <a:p>
            <a:r>
              <a:rPr lang="en-US" sz="2400" b="1" dirty="0">
                <a:latin typeface="Calibri" panose="020F0502020204030204" pitchFamily="34" charset="0"/>
              </a:rPr>
              <a:t>Nagoya, Japan, 18th – 21st, September </a:t>
            </a:r>
            <a:r>
              <a:rPr lang="en-US" sz="2400" b="1" dirty="0" smtClean="0">
                <a:latin typeface="Calibri" panose="020F0502020204030204" pitchFamily="34" charset="0"/>
              </a:rPr>
              <a:t>2017</a:t>
            </a:r>
          </a:p>
          <a:p>
            <a:r>
              <a:rPr kumimoji="1" lang="en-US" altLang="ja-JP" sz="2400" b="1" dirty="0" smtClean="0">
                <a:latin typeface="Calibri" panose="020F0502020204030204" pitchFamily="34" charset="0"/>
              </a:rPr>
              <a:t>Agenda </a:t>
            </a:r>
            <a:r>
              <a:rPr kumimoji="1" lang="en-US" altLang="ja-JP" sz="2400" b="1" dirty="0">
                <a:latin typeface="Calibri" panose="020F0502020204030204" pitchFamily="34" charset="0"/>
              </a:rPr>
              <a:t>item: </a:t>
            </a:r>
            <a:r>
              <a:rPr kumimoji="1" lang="en-US" altLang="ja-JP" sz="2400" b="1" dirty="0" smtClean="0">
                <a:latin typeface="Calibri" panose="020F0502020204030204" pitchFamily="34" charset="0"/>
              </a:rPr>
              <a:t>6.1.2.3</a:t>
            </a:r>
            <a:endParaRPr kumimoji="1" lang="ja-JP" altLang="en-US" sz="2400" b="1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95779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>
                <a:latin typeface="Calibri" panose="020F0502020204030204" pitchFamily="34" charset="0"/>
              </a:rPr>
              <a:t>Background</a:t>
            </a:r>
            <a:endParaRPr lang="ko-KR" altLang="en-US" dirty="0">
              <a:latin typeface="Calibri" panose="020F0502020204030204" pitchFamily="34" charset="0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US" altLang="ko-KR" dirty="0" smtClean="0">
                <a:latin typeface="Calibri" panose="020F0502020204030204" pitchFamily="34" charset="0"/>
              </a:rPr>
              <a:t>The numerology for on-demand OSI is FFS (RAN1#90)</a:t>
            </a:r>
          </a:p>
          <a:p>
            <a:pPr lvl="1"/>
            <a:endParaRPr lang="en-US" altLang="ko-KR" dirty="0" smtClean="0">
              <a:latin typeface="Calibri" panose="020F0502020204030204" pitchFamily="34" charset="0"/>
            </a:endParaRPr>
          </a:p>
          <a:p>
            <a:endParaRPr lang="ko-KR" altLang="en-US" dirty="0">
              <a:latin typeface="Calibri" panose="020F0502020204030204" pitchFamily="34" charset="0"/>
            </a:endParaRPr>
          </a:p>
        </p:txBody>
      </p:sp>
      <p:graphicFrame>
        <p:nvGraphicFramePr>
          <p:cNvPr id="5" name="표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3316852"/>
              </p:ext>
            </p:extLst>
          </p:nvPr>
        </p:nvGraphicFramePr>
        <p:xfrm>
          <a:off x="755576" y="3068960"/>
          <a:ext cx="7776864" cy="2308860"/>
        </p:xfrm>
        <a:graphic>
          <a:graphicData uri="http://schemas.openxmlformats.org/drawingml/2006/table">
            <a:tbl>
              <a:tblPr firstRow="1" firstCol="1" bandRow="1"/>
              <a:tblGrid>
                <a:gridCol w="7776864"/>
              </a:tblGrid>
              <a:tr h="1583953">
                <a:tc>
                  <a:txBody>
                    <a:bodyPr/>
                    <a:lstStyle/>
                    <a:p>
                      <a:pPr algn="just">
                        <a:spcAft>
                          <a:spcPts val="900"/>
                        </a:spcAft>
                      </a:pPr>
                      <a:r>
                        <a:rPr lang="en-US" sz="2400" b="1" u="sng" dirty="0">
                          <a:effectLst/>
                          <a:highlight>
                            <a:srgbClr val="00FF00"/>
                          </a:highlight>
                          <a:latin typeface="Times New Roman"/>
                          <a:ea typeface="MS Mincho"/>
                        </a:rPr>
                        <a:t>Agreements:</a:t>
                      </a:r>
                      <a:endParaRPr lang="ko-KR" sz="2400" dirty="0">
                        <a:effectLst/>
                        <a:latin typeface="Times New Roman"/>
                        <a:ea typeface="맑은 고딕"/>
                      </a:endParaRP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Font typeface="Arial"/>
                        <a:buChar char="•"/>
                        <a:tabLst>
                          <a:tab pos="457200" algn="l"/>
                          <a:tab pos="914400" algn="l"/>
                        </a:tabLst>
                      </a:pPr>
                      <a:r>
                        <a:rPr lang="en-US" sz="2400" dirty="0">
                          <a:effectLst/>
                          <a:latin typeface="Times New Roman"/>
                          <a:ea typeface="MS Mincho"/>
                          <a:cs typeface="Times New Roman"/>
                        </a:rPr>
                        <a:t>The single DL numerology to be used at least for RMSI, Msg.2/4 for initial access and </a:t>
                      </a:r>
                      <a:r>
                        <a:rPr lang="en-US" sz="240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MS Mincho"/>
                          <a:cs typeface="Times New Roman"/>
                        </a:rPr>
                        <a:t>broadcasted OSI </a:t>
                      </a:r>
                      <a:r>
                        <a:rPr lang="en-US" sz="2400" dirty="0">
                          <a:effectLst/>
                          <a:latin typeface="Times New Roman"/>
                          <a:ea typeface="MS Mincho"/>
                          <a:cs typeface="Times New Roman"/>
                        </a:rPr>
                        <a:t>is informed in NR-PBCH payload</a:t>
                      </a:r>
                      <a:endParaRPr lang="ko-KR" sz="2400" dirty="0">
                        <a:effectLst/>
                        <a:latin typeface="Times New Roman"/>
                        <a:ea typeface="맑은 고딕"/>
                        <a:cs typeface="Times New Roman"/>
                      </a:endParaRPr>
                    </a:p>
                    <a:p>
                      <a:pPr marL="742950" lvl="1" indent="-285750" algn="just">
                        <a:spcAft>
                          <a:spcPts val="0"/>
                        </a:spcAft>
                        <a:buFont typeface="Arial"/>
                        <a:buChar char="•"/>
                        <a:tabLst>
                          <a:tab pos="914400" algn="l"/>
                        </a:tabLst>
                      </a:pPr>
                      <a:r>
                        <a:rPr lang="en-US" sz="2400" dirty="0">
                          <a:effectLst/>
                          <a:latin typeface="Times New Roman"/>
                          <a:ea typeface="MS Mincho"/>
                          <a:cs typeface="Times New Roman"/>
                        </a:rPr>
                        <a:t>FFS: numerology to be used for paging, Msg.2/4 for other purposes and </a:t>
                      </a:r>
                      <a:r>
                        <a:rPr lang="en-US" sz="240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MS Mincho"/>
                          <a:cs typeface="Times New Roman"/>
                        </a:rPr>
                        <a:t>on-demand OSI</a:t>
                      </a:r>
                      <a:endParaRPr lang="ko-KR" sz="240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908670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>
                <a:latin typeface="Calibri" panose="020F0502020204030204" pitchFamily="34" charset="0"/>
              </a:rPr>
              <a:t>Background</a:t>
            </a:r>
            <a:endParaRPr lang="ko-KR" altLang="en-US" dirty="0">
              <a:latin typeface="Calibri" panose="020F0502020204030204" pitchFamily="34" charset="0"/>
            </a:endParaRPr>
          </a:p>
        </p:txBody>
      </p:sp>
      <p:sp>
        <p:nvSpPr>
          <p:cNvPr id="5" name="내용 개체 틀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GB" altLang="ko-KR" dirty="0">
                <a:latin typeface="Calibri" panose="020F0502020204030204" pitchFamily="34" charset="0"/>
              </a:rPr>
              <a:t>Two approaches for on-demand system information </a:t>
            </a:r>
            <a:r>
              <a:rPr lang="en-GB" altLang="ko-KR" dirty="0" smtClean="0">
                <a:latin typeface="Calibri" panose="020F0502020204030204" pitchFamily="34" charset="0"/>
              </a:rPr>
              <a:t>agreed </a:t>
            </a:r>
            <a:r>
              <a:rPr lang="en-GB" altLang="ko-KR" dirty="0">
                <a:latin typeface="Calibri" panose="020F0502020204030204" pitchFamily="34" charset="0"/>
              </a:rPr>
              <a:t>in RAN2#98:</a:t>
            </a:r>
            <a:endParaRPr lang="ko-KR" altLang="ko-KR" dirty="0">
              <a:latin typeface="Calibri" panose="020F0502020204030204" pitchFamily="34" charset="0"/>
            </a:endParaRPr>
          </a:p>
          <a:p>
            <a:endParaRPr lang="ko-KR" altLang="en-US" dirty="0">
              <a:latin typeface="Calibri" panose="020F0502020204030204" pitchFamily="34" charset="0"/>
            </a:endParaRPr>
          </a:p>
        </p:txBody>
      </p:sp>
      <p:sp>
        <p:nvSpPr>
          <p:cNvPr id="6" name="직사각형 5"/>
          <p:cNvSpPr/>
          <p:nvPr/>
        </p:nvSpPr>
        <p:spPr>
          <a:xfrm>
            <a:off x="726888" y="2852936"/>
            <a:ext cx="7920880" cy="2308324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n-GB" altLang="ko-KR" sz="2400" b="1" dirty="0">
                <a:latin typeface="Calibri" panose="020F0502020204030204" pitchFamily="34" charset="0"/>
              </a:rPr>
              <a:t>Agreements</a:t>
            </a:r>
            <a:endParaRPr lang="ko-KR" altLang="ko-KR" sz="2400" b="1" dirty="0">
              <a:latin typeface="Calibri" panose="020F0502020204030204" pitchFamily="34" charset="0"/>
            </a:endParaRPr>
          </a:p>
          <a:p>
            <a:pPr algn="just"/>
            <a:r>
              <a:rPr lang="en-GB" altLang="ko-KR" sz="2400" dirty="0">
                <a:latin typeface="Calibri" panose="020F0502020204030204" pitchFamily="34" charset="0"/>
              </a:rPr>
              <a:t>1	Only progress on the two agreed approaches for delivering on-demand system information (</a:t>
            </a:r>
            <a:r>
              <a:rPr lang="en-GB" altLang="ko-KR" sz="2400" dirty="0">
                <a:solidFill>
                  <a:srgbClr val="FF0000"/>
                </a:solidFill>
                <a:latin typeface="Calibri" panose="020F0502020204030204" pitchFamily="34" charset="0"/>
              </a:rPr>
              <a:t>via dedicated signalling to RRC_CONNECTED UEs</a:t>
            </a:r>
            <a:r>
              <a:rPr lang="en-GB" altLang="ko-KR" sz="2400" dirty="0">
                <a:latin typeface="Calibri" panose="020F0502020204030204" pitchFamily="34" charset="0"/>
              </a:rPr>
              <a:t>; </a:t>
            </a:r>
            <a:r>
              <a:rPr lang="en-GB" altLang="ko-KR" sz="2400" dirty="0">
                <a:solidFill>
                  <a:srgbClr val="FF0000"/>
                </a:solidFill>
                <a:latin typeface="Calibri" panose="020F0502020204030204" pitchFamily="34" charset="0"/>
              </a:rPr>
              <a:t>via SI-Message broadcast to RRC_IDLE and RRC_INACTIVE UEs</a:t>
            </a:r>
            <a:r>
              <a:rPr lang="en-GB" altLang="ko-KR" sz="2400" dirty="0">
                <a:latin typeface="Calibri" panose="020F0502020204030204" pitchFamily="34" charset="0"/>
              </a:rPr>
              <a:t>) and refrain from introducing additional solution variants.</a:t>
            </a:r>
            <a:endParaRPr lang="ko-KR" altLang="ko-KR" sz="2400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52114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>
                <a:latin typeface="Calibri" panose="020F0502020204030204" pitchFamily="34" charset="0"/>
              </a:rPr>
              <a:t>Proposal</a:t>
            </a:r>
            <a:endParaRPr lang="ko-KR" altLang="en-US" dirty="0">
              <a:latin typeface="Calibri" panose="020F0502020204030204" pitchFamily="34" charset="0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2" indent="-342900" algn="just"/>
            <a:r>
              <a:rPr lang="en-GB" altLang="ko-KR" sz="2800" dirty="0" smtClean="0">
                <a:latin typeface="Calibri" panose="020F0502020204030204" pitchFamily="34" charset="0"/>
              </a:rPr>
              <a:t>Previous proposal from Monday discussion:</a:t>
            </a:r>
          </a:p>
          <a:p>
            <a:pPr marL="800100" lvl="3" indent="-342900" algn="just"/>
            <a:r>
              <a:rPr lang="en-GB" altLang="ko-KR" dirty="0" smtClean="0">
                <a:latin typeface="Calibri" panose="020F0502020204030204" pitchFamily="34" charset="0"/>
              </a:rPr>
              <a:t>The </a:t>
            </a:r>
            <a:r>
              <a:rPr lang="en-GB" altLang="ko-KR" dirty="0">
                <a:latin typeface="Calibri" panose="020F0502020204030204" pitchFamily="34" charset="0"/>
              </a:rPr>
              <a:t>numerology for OSI (if broadcasted) for initial access is assumed by the UE to be the same with the numerology for </a:t>
            </a:r>
            <a:r>
              <a:rPr lang="en-GB" altLang="ko-KR" dirty="0" smtClean="0">
                <a:latin typeface="Calibri" panose="020F0502020204030204" pitchFamily="34" charset="0"/>
              </a:rPr>
              <a:t>RMSI</a:t>
            </a:r>
          </a:p>
          <a:p>
            <a:pPr marL="342900" lvl="2" indent="-342900" algn="just"/>
            <a:r>
              <a:rPr lang="en-GB" altLang="ko-KR" sz="2800" dirty="0" smtClean="0">
                <a:latin typeface="Calibri" panose="020F0502020204030204" pitchFamily="34" charset="0"/>
              </a:rPr>
              <a:t>Updated proposal:</a:t>
            </a:r>
          </a:p>
          <a:p>
            <a:pPr marL="800100" lvl="3" indent="-342900" algn="just"/>
            <a:r>
              <a:rPr lang="en-GB" altLang="ko-KR" dirty="0" smtClean="0">
                <a:latin typeface="Calibri" panose="020F0502020204030204" pitchFamily="34" charset="0"/>
              </a:rPr>
              <a:t>The numerology for </a:t>
            </a:r>
            <a:r>
              <a:rPr lang="en-GB" altLang="ko-KR" dirty="0" smtClean="0">
                <a:solidFill>
                  <a:srgbClr val="FF0000"/>
                </a:solidFill>
                <a:latin typeface="Calibri" panose="020F0502020204030204" pitchFamily="34" charset="0"/>
              </a:rPr>
              <a:t>on-demand </a:t>
            </a:r>
            <a:r>
              <a:rPr lang="en-GB" altLang="ko-KR" dirty="0" smtClean="0">
                <a:latin typeface="Calibri" panose="020F0502020204030204" pitchFamily="34" charset="0"/>
              </a:rPr>
              <a:t>OSI </a:t>
            </a:r>
            <a:r>
              <a:rPr lang="en-GB" altLang="ko-KR" strike="sngStrike" dirty="0" smtClean="0">
                <a:latin typeface="Calibri" panose="020F0502020204030204" pitchFamily="34" charset="0"/>
              </a:rPr>
              <a:t>(if broadcasted) </a:t>
            </a:r>
            <a:r>
              <a:rPr lang="en-GB" altLang="ko-KR" dirty="0" smtClean="0">
                <a:solidFill>
                  <a:srgbClr val="FF0000"/>
                </a:solidFill>
                <a:latin typeface="Calibri" panose="020F0502020204030204" pitchFamily="34" charset="0"/>
              </a:rPr>
              <a:t>via broadcast delivery</a:t>
            </a:r>
            <a:r>
              <a:rPr lang="en-GB" altLang="ko-KR" dirty="0" smtClean="0">
                <a:latin typeface="Calibri" panose="020F0502020204030204" pitchFamily="34" charset="0"/>
              </a:rPr>
              <a:t> </a:t>
            </a:r>
            <a:r>
              <a:rPr lang="en-GB" altLang="ko-KR" strike="sngStrike" dirty="0" smtClean="0">
                <a:latin typeface="Calibri" panose="020F0502020204030204" pitchFamily="34" charset="0"/>
              </a:rPr>
              <a:t>for initial access </a:t>
            </a:r>
            <a:r>
              <a:rPr lang="en-GB" altLang="ko-KR" dirty="0" smtClean="0">
                <a:latin typeface="Calibri" panose="020F0502020204030204" pitchFamily="34" charset="0"/>
              </a:rPr>
              <a:t>is assumed by the UE to be the same with the numerology for RMSI</a:t>
            </a:r>
          </a:p>
          <a:p>
            <a:pPr marL="800100" lvl="3" indent="-342900" algn="just"/>
            <a:endParaRPr lang="ko-KR" altLang="ko-KR" dirty="0" smtClean="0">
              <a:latin typeface="Calibri" panose="020F0502020204030204" pitchFamily="34" charset="0"/>
            </a:endParaRPr>
          </a:p>
          <a:p>
            <a:pPr marL="342900" lvl="2" indent="-342900" algn="just"/>
            <a:endParaRPr lang="ko-KR" altLang="ko-KR" sz="2800" dirty="0" smtClean="0">
              <a:latin typeface="Calibri" panose="020F0502020204030204" pitchFamily="34" charset="0"/>
            </a:endParaRPr>
          </a:p>
          <a:p>
            <a:endParaRPr lang="ko-KR" altLang="en-US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665168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310</TotalTime>
  <Words>150</Words>
  <Application>Microsoft Office PowerPoint</Application>
  <PresentationFormat>화면 슬라이드 쇼(4:3)</PresentationFormat>
  <Paragraphs>20</Paragraphs>
  <Slides>4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4</vt:i4>
      </vt:variant>
    </vt:vector>
  </HeadingPairs>
  <TitlesOfParts>
    <vt:vector size="5" baseType="lpstr">
      <vt:lpstr>Office 테마</vt:lpstr>
      <vt:lpstr>WF on numerology for OSI</vt:lpstr>
      <vt:lpstr>Background</vt:lpstr>
      <vt:lpstr>Background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OSI</dc:title>
  <dc:creator>Youngbum Kim</dc:creator>
  <cp:lastModifiedBy>Youngbum Kim</cp:lastModifiedBy>
  <cp:revision>24</cp:revision>
  <dcterms:created xsi:type="dcterms:W3CDTF">2017-09-19T00:22:30Z</dcterms:created>
  <dcterms:modified xsi:type="dcterms:W3CDTF">2017-09-19T05:32:47Z</dcterms:modified>
</cp:coreProperties>
</file>