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01" r:id="rId3"/>
    <p:sldId id="302" r:id="rId4"/>
    <p:sldId id="303" r:id="rId5"/>
    <p:sldId id="292" r:id="rId6"/>
    <p:sldId id="294" r:id="rId7"/>
    <p:sldId id="295" r:id="rId8"/>
    <p:sldId id="304" r:id="rId9"/>
    <p:sldId id="305" r:id="rId10"/>
    <p:sldId id="306" r:id="rId11"/>
    <p:sldId id="307" r:id="rId12"/>
    <p:sldId id="310" r:id="rId13"/>
    <p:sldId id="308" r:id="rId14"/>
    <p:sldId id="311" r:id="rId15"/>
    <p:sldId id="309" r:id="rId16"/>
    <p:sldId id="298" r:id="rId17"/>
    <p:sldId id="285" r:id="rId18"/>
    <p:sldId id="286" r:id="rId19"/>
    <p:sldId id="287" r:id="rId20"/>
    <p:sldId id="288" r:id="rId21"/>
    <p:sldId id="289" r:id="rId22"/>
    <p:sldId id="290" r:id="rId23"/>
    <p:sldId id="29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58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</a:t>
            </a:r>
            <a:r>
              <a:rPr lang="en-GB" sz="2400" b="1" dirty="0" smtClean="0"/>
              <a:t>WG1 Meeting NR AH#3         		</a:t>
            </a:r>
            <a:r>
              <a:rPr lang="en-GB" sz="2400" b="1" dirty="0" smtClean="0"/>
              <a:t>R1-1716767</a:t>
            </a:r>
            <a:r>
              <a:rPr lang="en-US" sz="2400" b="1" dirty="0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Nagoya, Japan, 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September 2017</a:t>
            </a:r>
          </a:p>
          <a:p>
            <a:r>
              <a:rPr kumimoji="1" lang="en-US" altLang="ja-JP" sz="2400" b="1" dirty="0" smtClean="0"/>
              <a:t>Agenda item: 6.2.2.4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Summary on Beam Recovery Mechanism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Beam recovery request transmission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5440362"/>
          </a:xfrm>
        </p:spPr>
        <p:txBody>
          <a:bodyPr>
            <a:noAutofit/>
          </a:bodyPr>
          <a:lstStyle/>
          <a:p>
            <a:r>
              <a:rPr lang="en-US" sz="2400" b="1" u="sng" dirty="0" smtClean="0">
                <a:latin typeface="Calibri" panose="020F0502020204030204" pitchFamily="34" charset="0"/>
              </a:rPr>
              <a:t>Proposal 8</a:t>
            </a:r>
            <a:r>
              <a:rPr lang="en-US" sz="2400" dirty="0" smtClean="0">
                <a:latin typeface="Calibri" panose="020F0502020204030204" pitchFamily="34" charset="0"/>
              </a:rPr>
              <a:t>: </a:t>
            </a:r>
          </a:p>
          <a:p>
            <a:pPr lvl="1"/>
            <a:r>
              <a:rPr lang="en-US" sz="2400" dirty="0" smtClean="0">
                <a:latin typeface="Calibri" panose="020F0502020204030204" pitchFamily="34" charset="0"/>
              </a:rPr>
              <a:t>For </a:t>
            </a:r>
            <a:r>
              <a:rPr lang="en-US" sz="2400" dirty="0" err="1" smtClean="0">
                <a:latin typeface="Calibri" panose="020F0502020204030204" pitchFamily="34" charset="0"/>
              </a:rPr>
              <a:t>gNB</a:t>
            </a:r>
            <a:r>
              <a:rPr lang="en-US" sz="2400" dirty="0" smtClean="0">
                <a:latin typeface="Calibri" panose="020F0502020204030204" pitchFamily="34" charset="0"/>
              </a:rPr>
              <a:t> response monitoring of </a:t>
            </a:r>
            <a:r>
              <a:rPr lang="en-US" sz="2400" dirty="0">
                <a:latin typeface="Calibri" panose="020F0502020204030204" pitchFamily="34" charset="0"/>
              </a:rPr>
              <a:t>non-contention PRACH-based beam recovery request transmission</a:t>
            </a:r>
            <a:r>
              <a:rPr lang="en-US" sz="2400" dirty="0" smtClean="0">
                <a:latin typeface="Calibri" panose="020F0502020204030204" pitchFamily="34" charset="0"/>
              </a:rPr>
              <a:t>, reuse the same mechanisms of initial access RA response reception designs with potential different parameter values</a:t>
            </a:r>
          </a:p>
          <a:p>
            <a:pPr lvl="2"/>
            <a:r>
              <a:rPr lang="en-US" dirty="0" err="1" smtClean="0">
                <a:latin typeface="Calibri" panose="020F0502020204030204" pitchFamily="34" charset="0"/>
              </a:rPr>
              <a:t>gNB</a:t>
            </a:r>
            <a:r>
              <a:rPr lang="en-US" dirty="0" smtClean="0">
                <a:latin typeface="Calibri" panose="020F0502020204030204" pitchFamily="34" charset="0"/>
              </a:rPr>
              <a:t> response observation window</a:t>
            </a:r>
          </a:p>
          <a:p>
            <a:pPr lvl="2"/>
            <a:r>
              <a:rPr lang="en-US" dirty="0" smtClean="0">
                <a:latin typeface="Calibri" panose="020F0502020204030204" pitchFamily="34" charset="0"/>
              </a:rPr>
              <a:t>Common search space for monitoring response</a:t>
            </a:r>
          </a:p>
          <a:p>
            <a:r>
              <a:rPr lang="en-US" sz="2400" b="1" u="sng" dirty="0" smtClean="0">
                <a:latin typeface="Calibri" panose="020F0502020204030204" pitchFamily="34" charset="0"/>
              </a:rPr>
              <a:t>Proposal 9: </a:t>
            </a:r>
            <a:r>
              <a:rPr lang="en-US" sz="2400" dirty="0">
                <a:latin typeface="Calibri" panose="020F0502020204030204" pitchFamily="34" charset="0"/>
              </a:rPr>
              <a:t>Criteria to decide failure of beam recovery: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</a:rPr>
              <a:t>A timer and a max. number of beam recovery request transmissions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</a:rPr>
              <a:t>Timer expiry or reaching the max. number declare unsuccessful recovery from beam </a:t>
            </a:r>
            <a:r>
              <a:rPr lang="en-US" sz="2400" dirty="0" smtClean="0">
                <a:latin typeface="Calibri" panose="020F0502020204030204" pitchFamily="34" charset="0"/>
              </a:rPr>
              <a:t>failure</a:t>
            </a:r>
            <a:endParaRPr lang="en-US" sz="2400" dirty="0">
              <a:latin typeface="Calibri" panose="020F0502020204030204" pitchFamily="34" charset="0"/>
            </a:endParaRPr>
          </a:p>
          <a:p>
            <a:pPr lvl="1"/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564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Failure Recovery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en-US" sz="2200" b="1" u="sng" dirty="0" smtClean="0"/>
              <a:t>Proposal 10</a:t>
            </a:r>
            <a:r>
              <a:rPr lang="en-US" sz="2200" dirty="0" smtClean="0"/>
              <a:t>: decide on the following</a:t>
            </a:r>
          </a:p>
          <a:p>
            <a:pPr lvl="1"/>
            <a:r>
              <a:rPr lang="en-US" sz="2200" dirty="0" smtClean="0"/>
              <a:t>Beam failure recovery response content could include at least one of the following</a:t>
            </a:r>
          </a:p>
          <a:p>
            <a:pPr lvl="2"/>
            <a:r>
              <a:rPr lang="en-US" sz="2200" dirty="0" smtClean="0"/>
              <a:t>Beam refinement configuration </a:t>
            </a:r>
          </a:p>
          <a:p>
            <a:pPr lvl="3"/>
            <a:r>
              <a:rPr lang="en-US" sz="2200" dirty="0" smtClean="0"/>
              <a:t>e.g. triggering an aperiodic beam reporting</a:t>
            </a:r>
          </a:p>
          <a:p>
            <a:pPr lvl="3"/>
            <a:r>
              <a:rPr lang="en-US" sz="2200" dirty="0" smtClean="0"/>
              <a:t>Note: beam refinement may be needed e.g. for CSIRS-only scenario</a:t>
            </a:r>
          </a:p>
          <a:p>
            <a:pPr lvl="2"/>
            <a:r>
              <a:rPr lang="en-US" sz="2200" dirty="0" smtClean="0"/>
              <a:t>Uplink grant for beam reporting</a:t>
            </a:r>
          </a:p>
          <a:p>
            <a:pPr lvl="2"/>
            <a:r>
              <a:rPr lang="en-US" sz="2200" dirty="0" smtClean="0"/>
              <a:t>Simple beam failure recovery confirmation with no beam refinement configuration or beam quality report </a:t>
            </a:r>
          </a:p>
        </p:txBody>
      </p:sp>
    </p:spTree>
    <p:extLst>
      <p:ext uri="{BB962C8B-B14F-4D97-AF65-F5344CB8AC3E}">
        <p14:creationId xmlns:p14="http://schemas.microsoft.com/office/powerpoint/2010/main" val="1483623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Beam recovery request transmission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257800"/>
          </a:xfrm>
        </p:spPr>
        <p:txBody>
          <a:bodyPr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>
                <a:highlight>
                  <a:srgbClr val="00FF00"/>
                </a:highlight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hangingPunct="0">
              <a:spcBef>
                <a:spcPts val="0"/>
              </a:spcBef>
              <a:spcAft>
                <a:spcPts val="900"/>
              </a:spcAf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the following channel(s) for beam failure recovery request transmission: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/>
            <a:r>
              <a:rPr lang="en-US" sz="2000" dirty="0" smtClean="0">
                <a:latin typeface="Calibri" panose="020F0502020204030204" pitchFamily="34" charset="0"/>
              </a:rPr>
              <a:t>⁞</a:t>
            </a:r>
          </a:p>
          <a:p>
            <a:pPr lvl="2" hangingPunct="0"/>
            <a:r>
              <a:rPr lang="en-US" sz="2000" dirty="0">
                <a:latin typeface="Calibri" panose="020F0502020204030204" pitchFamily="34" charset="0"/>
              </a:rPr>
              <a:t>FFS Contention-based PRACH resources as supplement to contention-free beam failure recovery resources</a:t>
            </a:r>
          </a:p>
          <a:p>
            <a:pPr lvl="3" hangingPunct="0"/>
            <a:r>
              <a:rPr lang="en-US" dirty="0">
                <a:latin typeface="Calibri" panose="020F0502020204030204" pitchFamily="34" charset="0"/>
              </a:rPr>
              <a:t>From traditional RACH resource pool</a:t>
            </a:r>
          </a:p>
          <a:p>
            <a:pPr lvl="3" hangingPunct="0"/>
            <a:r>
              <a:rPr lang="en-US" dirty="0">
                <a:latin typeface="Calibri" panose="020F0502020204030204" pitchFamily="34" charset="0"/>
              </a:rPr>
              <a:t>4-step RACH procedure is used</a:t>
            </a:r>
          </a:p>
          <a:p>
            <a:pPr lvl="3" hangingPunct="0"/>
            <a:r>
              <a:rPr lang="en-US" dirty="0">
                <a:latin typeface="Calibri" panose="020F0502020204030204" pitchFamily="34" charset="0"/>
              </a:rPr>
              <a:t>Note: contention-based PRACH resources is used e.g., if a new candidate beam does not have resources for contention-free PRACH-like transmission </a:t>
            </a:r>
            <a:endParaRPr lang="en-US" dirty="0" smtClean="0">
              <a:latin typeface="Calibri" panose="020F0502020204030204" pitchFamily="34" charset="0"/>
            </a:endParaRPr>
          </a:p>
          <a:p>
            <a:pPr hangingPunct="0"/>
            <a:r>
              <a:rPr lang="en-US" sz="2000" b="1" u="sng" dirty="0" smtClean="0">
                <a:latin typeface="Calibri" panose="020F0502020204030204" pitchFamily="34" charset="0"/>
              </a:rPr>
              <a:t>Proposal 11</a:t>
            </a:r>
            <a:r>
              <a:rPr lang="en-US" sz="2000" b="1" dirty="0" smtClean="0">
                <a:latin typeface="Calibri" panose="020F0502020204030204" pitchFamily="34" charset="0"/>
              </a:rPr>
              <a:t>:</a:t>
            </a:r>
          </a:p>
          <a:p>
            <a:pPr lvl="1" hangingPunct="0"/>
            <a:r>
              <a:rPr lang="en-US" sz="2000" dirty="0" smtClean="0">
                <a:latin typeface="Calibri" panose="020F0502020204030204" pitchFamily="34" charset="0"/>
              </a:rPr>
              <a:t>Additionally support contention-based PRACH resources as supplemental beam failure recovery resources</a:t>
            </a:r>
            <a:endParaRPr 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88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Beam Failure Recovery Request and Scheduling 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en-US" sz="2400" b="1" u="sng" dirty="0" smtClean="0"/>
              <a:t>Proposal 12</a:t>
            </a:r>
            <a:r>
              <a:rPr lang="en-US" sz="2400" dirty="0" smtClean="0"/>
              <a:t>: decide on the following</a:t>
            </a:r>
          </a:p>
          <a:p>
            <a:pPr lvl="1"/>
            <a:r>
              <a:rPr lang="en-US" sz="2400" dirty="0" smtClean="0"/>
              <a:t>BFR/SR Multiplexing</a:t>
            </a:r>
          </a:p>
          <a:p>
            <a:pPr lvl="2"/>
            <a:r>
              <a:rPr lang="en-US" dirty="0" smtClean="0"/>
              <a:t>If </a:t>
            </a:r>
            <a:r>
              <a:rPr lang="en-US" dirty="0" err="1" smtClean="0"/>
              <a:t>gNB</a:t>
            </a:r>
            <a:r>
              <a:rPr lang="en-US" dirty="0" smtClean="0"/>
              <a:t> receives the UE-specific preamble on a non-serving beam of this UE</a:t>
            </a:r>
          </a:p>
          <a:p>
            <a:pPr lvl="3"/>
            <a:r>
              <a:rPr lang="en-US" sz="2400" dirty="0" err="1" smtClean="0"/>
              <a:t>gNB</a:t>
            </a:r>
            <a:r>
              <a:rPr lang="en-US" sz="2400" dirty="0" smtClean="0"/>
              <a:t> should treat is as beam failure request</a:t>
            </a:r>
          </a:p>
          <a:p>
            <a:pPr lvl="2"/>
            <a:r>
              <a:rPr lang="en-US" dirty="0" smtClean="0"/>
              <a:t>Otherwise if </a:t>
            </a:r>
            <a:r>
              <a:rPr lang="en-US" dirty="0" err="1" smtClean="0"/>
              <a:t>gNB</a:t>
            </a:r>
            <a:r>
              <a:rPr lang="en-US" dirty="0" smtClean="0"/>
              <a:t> receives the UE-specific preamble on a serving beam of this UE</a:t>
            </a:r>
          </a:p>
          <a:p>
            <a:pPr lvl="3"/>
            <a:r>
              <a:rPr lang="en-US" sz="2400" dirty="0" err="1" smtClean="0"/>
              <a:t>gNB</a:t>
            </a:r>
            <a:r>
              <a:rPr lang="en-US" sz="2400" dirty="0" smtClean="0"/>
              <a:t> should treat it as scheduling request</a:t>
            </a:r>
          </a:p>
        </p:txBody>
      </p:sp>
    </p:spTree>
    <p:extLst>
      <p:ext uri="{BB962C8B-B14F-4D97-AF65-F5344CB8AC3E}">
        <p14:creationId xmlns:p14="http://schemas.microsoft.com/office/powerpoint/2010/main" val="522450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request resource-PUCCH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486400"/>
          </a:xfrm>
        </p:spPr>
        <p:txBody>
          <a:bodyPr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2400" dirty="0">
                <a:highlight>
                  <a:srgbClr val="00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Agreement:</a:t>
            </a:r>
            <a:endParaRPr lang="en-US" sz="2400" dirty="0">
              <a:highlight>
                <a:srgbClr val="00FF00"/>
              </a:highlight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>
                <a:latin typeface="Calibri" panose="020F0502020204030204" pitchFamily="34" charset="0"/>
              </a:rPr>
              <a:t>Support using PUCCH for beam failure recovery request transmission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</a:rPr>
              <a:t>FFS whether PUCCH is with beam sweeping or not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</a:rPr>
              <a:t>Note: this may or may not impact PUCCH design</a:t>
            </a:r>
          </a:p>
          <a:p>
            <a:r>
              <a:rPr lang="en-US" sz="2400" b="1" u="sng" dirty="0" smtClean="0">
                <a:latin typeface="Calibri" panose="020F0502020204030204" pitchFamily="34" charset="0"/>
              </a:rPr>
              <a:t>Proposal </a:t>
            </a:r>
            <a:r>
              <a:rPr lang="en-US" sz="2400" b="1" u="sng" dirty="0" smtClean="0">
                <a:latin typeface="Calibri" panose="020F0502020204030204" pitchFamily="34" charset="0"/>
              </a:rPr>
              <a:t>13</a:t>
            </a:r>
            <a:r>
              <a:rPr lang="en-US" sz="2400" dirty="0" smtClean="0">
                <a:latin typeface="Calibri" panose="020F0502020204030204" pitchFamily="34" charset="0"/>
              </a:rPr>
              <a:t>: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lvl="1"/>
            <a:r>
              <a:rPr lang="en-GB" altLang="zh-CN" sz="2400" dirty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For beam failure recovery request transmission on </a:t>
            </a:r>
            <a:r>
              <a:rPr lang="en-GB" altLang="zh-CN" sz="2400" dirty="0" smtClean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PUCCH:</a:t>
            </a:r>
          </a:p>
          <a:p>
            <a:pPr lvl="2"/>
            <a:r>
              <a:rPr lang="en-GB" altLang="zh-CN" dirty="0" smtClean="0">
                <a:latin typeface="Calibri" panose="020F0502020204030204" pitchFamily="34" charset="0"/>
              </a:rPr>
              <a:t>support </a:t>
            </a:r>
            <a:r>
              <a:rPr lang="en-GB" altLang="zh-CN" dirty="0">
                <a:latin typeface="Calibri" panose="020F0502020204030204" pitchFamily="34" charset="0"/>
              </a:rPr>
              <a:t>reusing the </a:t>
            </a:r>
            <a:r>
              <a:rPr lang="en-GB" altLang="zh-CN" dirty="0" smtClean="0">
                <a:latin typeface="Calibri" panose="020F0502020204030204" pitchFamily="34" charset="0"/>
              </a:rPr>
              <a:t>same PUCCH resource </a:t>
            </a:r>
            <a:r>
              <a:rPr lang="en-GB" altLang="zh-CN" dirty="0">
                <a:latin typeface="Calibri" panose="020F0502020204030204" pitchFamily="34" charset="0"/>
              </a:rPr>
              <a:t>for beam reporting</a:t>
            </a:r>
            <a:r>
              <a:rPr lang="en-GB" altLang="zh-CN" dirty="0" smtClean="0">
                <a:latin typeface="Calibri" panose="020F0502020204030204" pitchFamily="34" charset="0"/>
              </a:rPr>
              <a:t>.</a:t>
            </a:r>
            <a:endParaRPr lang="en-GB" altLang="zh-CN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5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gNB</a:t>
            </a:r>
            <a:r>
              <a:rPr lang="en-US" dirty="0" smtClean="0"/>
              <a:t>-triggered beam failure recovery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u="sng" dirty="0" smtClean="0"/>
              <a:t>Proposal 14: </a:t>
            </a:r>
            <a:r>
              <a:rPr lang="en-US" sz="2000" dirty="0" smtClean="0"/>
              <a:t>NR </a:t>
            </a:r>
            <a:r>
              <a:rPr lang="en-US" sz="2000" dirty="0"/>
              <a:t>supports </a:t>
            </a:r>
            <a:r>
              <a:rPr lang="en-US" sz="2000" dirty="0" err="1"/>
              <a:t>gNB</a:t>
            </a:r>
            <a:r>
              <a:rPr lang="en-US" sz="2000" dirty="0"/>
              <a:t>-triggered beam failure recovery</a:t>
            </a:r>
          </a:p>
          <a:p>
            <a:pPr lvl="1"/>
            <a:r>
              <a:rPr lang="sv-SE" sz="2000" dirty="0"/>
              <a:t>gNB detects beam failure by implementation</a:t>
            </a:r>
          </a:p>
          <a:p>
            <a:pPr lvl="2"/>
            <a:r>
              <a:rPr lang="sv-SE" sz="2000" dirty="0"/>
              <a:t>e.g., based on the measurement of </a:t>
            </a:r>
            <a:r>
              <a:rPr lang="en-US" sz="2000" dirty="0"/>
              <a:t>PUCCH/PUSCH</a:t>
            </a:r>
            <a:r>
              <a:rPr lang="sv-SE" sz="2000" dirty="0"/>
              <a:t> DMRS quality or quality of the SRS corresponding to serving beams</a:t>
            </a:r>
            <a:endParaRPr lang="en-GB" sz="2000" strike="sngStrike" dirty="0"/>
          </a:p>
          <a:p>
            <a:pPr lvl="1"/>
            <a:r>
              <a:rPr lang="sv-SE" sz="2000" dirty="0"/>
              <a:t>FFS details of beam recovery procedure, for example:</a:t>
            </a:r>
            <a:endParaRPr lang="en-GB" sz="2000" dirty="0"/>
          </a:p>
          <a:p>
            <a:pPr lvl="2"/>
            <a:r>
              <a:rPr lang="sv-SE" sz="2000" dirty="0"/>
              <a:t>New beam indication in a fallback PDCCH</a:t>
            </a:r>
            <a:endParaRPr lang="sv-SE" sz="2000" strike="sngStrike" dirty="0"/>
          </a:p>
          <a:p>
            <a:pPr lvl="3"/>
            <a:r>
              <a:rPr lang="sv-SE" dirty="0"/>
              <a:t>UE monitors a fallback PDCCH with beam sweeping in long term periodicity</a:t>
            </a:r>
            <a:endParaRPr lang="en-US" strike="sngStrike" dirty="0"/>
          </a:p>
          <a:p>
            <a:pPr lvl="3"/>
            <a:r>
              <a:rPr lang="en-US" dirty="0"/>
              <a:t>The fallback PDCCH can be on a carrier different than the carrier on which the indicated beam is </a:t>
            </a:r>
            <a:r>
              <a:rPr lang="en-US" dirty="0" smtClean="0"/>
              <a:t>transmitted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680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080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44" y="126202"/>
            <a:ext cx="8229600" cy="476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(1/)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16870"/>
              </p:ext>
            </p:extLst>
          </p:nvPr>
        </p:nvGraphicFramePr>
        <p:xfrm>
          <a:off x="43544" y="692696"/>
          <a:ext cx="9100456" cy="6785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355"/>
                <a:gridCol w="1963901"/>
                <a:gridCol w="1656184"/>
                <a:gridCol w="2592288"/>
                <a:gridCol w="2123728"/>
              </a:tblGrid>
              <a:tr h="476632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Trigger condition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RS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BR channel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Monitor response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E///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marR="0" lvl="1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failure detection is b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ased on same L1 IS/OOS as RLM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SSB + CSI-RS for new beam detection is not supported in Rel-15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Same RS as RLM for beam failure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direct association between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CSI-RS and BRACH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Confirm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CDM’ed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BRACH resource with normal RACH resource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Delay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PUCCH-based BFRQ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until Rel1-6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After BRF,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UE continues RLM and UE is allowed to keep search new beam before RLF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 # of BRR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is NW configured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UE considers BFR unsuccessful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when reaching the max #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Single search space with a large aggregation level for response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HW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Configurable evaluation time duration for beam failure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Confirm at least trigger condition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 for Rel-15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Confirm CDM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sharing between BRR and PRACH resources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BRR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multiple beams, irrespective of beam correspondence state (before an observation window)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2-step procedure similar to contention-free 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PUCCH for beam reporting is reused 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BRR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with candidate beam ID carried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carry partial beam failure info., e.g., failed beam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When no candidate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beam carried, search space is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QCL’ed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with configured beam set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Samsung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L1-RSRP based metric for beam failure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 failure based on L1-RSRP can be average RSRP or counting # of worse RSRP in a time window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Trigger condition 1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Subset of BPL failure is reported to NW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Configurable between either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CSI-RS or SSB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contention-based PRACH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PUCCH is used to report subset of BPL failure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Both max. # of BFRQ transmission and a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timer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limit the number of BRR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declare BFRQ failure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9012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8201"/>
            <a:ext cx="8229600" cy="476720"/>
          </a:xfrm>
        </p:spPr>
        <p:txBody>
          <a:bodyPr>
            <a:noAutofit/>
          </a:bodyPr>
          <a:lstStyle/>
          <a:p>
            <a:r>
              <a:rPr lang="en-US" sz="3200" dirty="0" smtClean="0"/>
              <a:t>Beam Recovery (2</a:t>
            </a:r>
            <a:r>
              <a:rPr lang="en-US" sz="3200" dirty="0"/>
              <a:t>/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9187" y="620688"/>
          <a:ext cx="9005626" cy="649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2054541"/>
                <a:gridCol w="1800200"/>
                <a:gridCol w="2232248"/>
                <a:gridCol w="234257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 condition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BR channel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Monitor response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DCM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special handling for “a subset of BPL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failure”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 failure detection based on BLER quality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Confirm trigger condition 1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both conditions are supported, it’s up to NW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PUCCH with beam sweeping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Configured with either PUCCH or PRACH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for BFRQ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contention-based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Reuse 4-step RACH in initial access, but modify to allow beam report in msg3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decoupled beam recovery and RLF, i.e., no indication to higher layer based on results of beam recovery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Non-coupled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cases can also be supported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Declare beam recovery failure if no new beam identified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Declare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beam recovery failure if UE cannot receive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response within a NW configurable timer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LGE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PRACH for beam failure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PUCCH for subset of serving beam failure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 candidate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beam condition can be: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Quality above a configured/predefined threshold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Better quality than serving SSB/CSI-RS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SSB+CSI-RS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for new beam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BRACH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CDM’ed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BRACH resource can be directly associated with CSI-RS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SSB BRACH is used if configured CSI-RS beam cannot satisfy predefined condition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QCM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Handle partial BPL loss in BM framework as much as possible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a UE initiated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message in L1/L2 for requesting further BM steps (for partial BLP loss)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Increased # of cyclic shifts for BR PRACH in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FDM’ed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resources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contention-based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configurability between contention-based and non-contention based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beam-swept PUCCH with multi-bits formats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NW configurable response window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One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UE request, and one NW response before end of a response window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NW configurable max. # of BFRQ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NW configured timer to oversee beam recovery procedure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12288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44" y="126202"/>
            <a:ext cx="8229600" cy="476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(3/)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363820"/>
              </p:ext>
            </p:extLst>
          </p:nvPr>
        </p:nvGraphicFramePr>
        <p:xfrm>
          <a:off x="107504" y="692696"/>
          <a:ext cx="8964488" cy="6420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2016224"/>
                <a:gridCol w="1224136"/>
                <a:gridCol w="3096344"/>
                <a:gridCol w="2051720"/>
              </a:tblGrid>
              <a:tr h="47663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 condition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recovery request TX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NW response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ZTE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Both RSRP and SINR are supported, their time window parameters are configurable for beam monitor and candidate beam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candidate beam identification, support an additional </a:t>
                      </a:r>
                      <a:r>
                        <a:rPr lang="en-US" sz="120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offset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value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trigger condition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SSB for beam failure detection in addition to CSI-RS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of PUCCH, non-contention / contention-based PRACH is NW 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configurable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PUCCH is associated with periodic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CRI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Non-contention PRACH and contention-based PRACH are associated with SSB by reusing mapping between SSB and PRACH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PUCCH with beam sweeping for in-sync UL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marL="144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Reuse original PRACH sequence and 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no response, RLF indication to higher layer when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Max. TX number reached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Timer expiry</a:t>
                      </a:r>
                    </a:p>
                    <a:p>
                      <a:pPr marL="144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support the configurability, use “process” for configuration.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Each process corresponds to a set of criteria.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Intel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PUCCH for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UE with RX beamforming, use PRACH for UE with only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omni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-directional ant. Or no PUCCH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aligned numerology/NW Rx beam for PUCCH/PRACH recovery resources when they are configured at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same time instances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configurable numerology for PUCCH/PRACH recovery resources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Without beam correspondence,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PUCCH carries CRI explicitly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a subset of NW beams to receive PUCCH for one UE when no NB beam correspondence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a configurable timer to oversee BR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procedure (restriction based on # of transmission is complex if PUCCH and PRACH are used sequentially)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Nokia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SSB + CSI-RS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for candidate beam 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Map PUCCH to SS/CSI-RS resource by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config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144000" indent="-14400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Use SSB-specific SR signal for BR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, which can be on PRACH or PUCCH</a:t>
                      </a:r>
                    </a:p>
                    <a:p>
                      <a:pPr marL="144000" indent="-14400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Support contention-based PRACH as fallback, when dedicated resource not usable (signal-level based)</a:t>
                      </a:r>
                    </a:p>
                    <a:p>
                      <a:pPr marL="144000" indent="-14400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UE can be configured with dynamic switch between contention-free/contention-based RACH for BR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Link-specific resource for BR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L2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triggers/initiates BR procedure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Retransmission with either contention-free signal or contention-based signal is defined in L2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226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Contribution review for WG1 NR Ah-Hoc #3 on beam recovery is summarized on Appendix</a:t>
            </a:r>
          </a:p>
          <a:p>
            <a:r>
              <a:rPr lang="en-US" dirty="0" smtClean="0"/>
              <a:t>Based on the summary, issues that are more widely discussed and more convergent are listed the following slides for potential consensus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44" y="126202"/>
            <a:ext cx="8229600" cy="476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(4/)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241241"/>
              </p:ext>
            </p:extLst>
          </p:nvPr>
        </p:nvGraphicFramePr>
        <p:xfrm>
          <a:off x="144143" y="953224"/>
          <a:ext cx="8568953" cy="5688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714"/>
                <a:gridCol w="2051959"/>
                <a:gridCol w="1777268"/>
                <a:gridCol w="2358106"/>
                <a:gridCol w="1661906"/>
              </a:tblGrid>
              <a:tr h="47663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 condition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recovery request TX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NW response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MTK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L1-RSRP for beam failure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Configurable parameters for threshold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evaluation method (involve offset between serving and candidate beam)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Confirm trigger condition 1 but extend it for SSB.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Prioritize non-contention PRACH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based use cases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Reuse 4-step RACH as in initial access as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supplement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Either PUCCH or non-contention based PRACH, no simultaneous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RAR and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behavior reuse RACH procedure for non-contention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timer to oversee BR procedure, and # of max.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constrain PRACH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AT&amp;T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 failure recovery can be run on 1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or multiple BPLs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corresp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to a CORESET group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CSI-RS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SS-blocks for new beam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Unified indexing framework for CSI-RS and SSB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configured with CSI-RS, CSI-RS is tried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before SSB is tried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PUCCH is configured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per CORESET group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PUCCH corresponding to functioning CORESET groups are used to carried info on failure CORESET groups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Contention-based PRACH is supported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Pure L1 procedure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BFR fail/succeed triggers an IS/OOS to RLF procedure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RLM/RLF timers and thresholds configurable based on service require.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InterDigital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(direct) association between CSI-RS and non-contention based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(direct) association between SSB and non-contention based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Implicit beam indication by resource selection for non-contention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TDM’ed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BRACH with normal RACH resources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PUCCH for BRR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method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used on top of non-contention PRACH as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complementary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RLF is triggered after a max.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# of BR request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or a timer expiry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Introduce a fallback scheme (and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corresp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time window) search space during beam recovery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91596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523134"/>
              </p:ext>
            </p:extLst>
          </p:nvPr>
        </p:nvGraphicFramePr>
        <p:xfrm>
          <a:off x="69187" y="789866"/>
          <a:ext cx="9005626" cy="613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81"/>
                <a:gridCol w="1872208"/>
                <a:gridCol w="1512168"/>
                <a:gridCol w="2614620"/>
                <a:gridCol w="2392249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 condition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BR channel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Monitor response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CATT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additiona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 definition for beam failure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SSB+CSI-RS for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new beam identification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PUCCH for BFRQ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simultaneous configuration of PUCCH and non-contention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4-step RACH are supported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 of BFRQ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is determined by a time window, not by direct NW configuration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Discuss when to start monitoring UE-identified beam for response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Discuss when to continue or stop monitoring failed beam, after BFRQ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en-US" sz="12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vivo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Specify beam failure event details, e.g., threshold, timer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L1-RSRP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as quality measure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Allow BRQ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when an entire UE panel is blocked, even beam failure is not detected yet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 supporting condition 2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Both SSB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CSI-RS can be configured for candidate beam at the same time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When no beam correspondence, beam sweeping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behavior as initial access is followed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PUCCH at LF can be used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Both PUCCH and PRACH can be used when configured</a:t>
                      </a:r>
                    </a:p>
                    <a:p>
                      <a:pPr marL="144000" lvl="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supporting contention-based PRACH</a:t>
                      </a:r>
                    </a:p>
                    <a:p>
                      <a:pPr marL="288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Unsuccessful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recovery includes that UE finds no candidate beam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Two options for handling unsuccessful recovery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Single beam failure recovery timer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Two separate timer for candidate beam detection and BFRQ TX.  Expiry of either one triggers failure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higher layer indication when successful indication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Upon unsuccessful recovery, UE no longer monitors serving BPLs but wait for RLF only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OPPO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L1-RSRP for beam failure detection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UE-triggered DL beam measurement reporting to maintain backup/candidate beams at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side, upon a subset of BPL loss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Same RS type for beam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failure and candidate beam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support for SSB + CSI-RS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PUCCH beam sweeping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CDM’ed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BRACH resource with normal RACH resource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BFRQ, support following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Configured with PRACH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Configured with both contention-based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PRACH + PUCCH, but up to UE for selection one at a time.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8344" y="126202"/>
            <a:ext cx="8229600" cy="476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(5/)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9349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361672"/>
              </p:ext>
            </p:extLst>
          </p:nvPr>
        </p:nvGraphicFramePr>
        <p:xfrm>
          <a:off x="69187" y="1124744"/>
          <a:ext cx="9005626" cy="540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8397"/>
                <a:gridCol w="2016224"/>
                <a:gridCol w="1584176"/>
                <a:gridCol w="2448272"/>
                <a:gridCol w="2198557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 condition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BR channel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Monitor response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Sharp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failure detection based on BLER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condition 1 but removing the constraint on using CSI-RS for candidate beam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SS-block for candidate beam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detection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UE is configured with either PUCCH or non-contention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contention-based PRACH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as fallback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Contention-based RACH is used when</a:t>
                      </a:r>
                    </a:p>
                    <a:p>
                      <a:pPr marL="324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 out-of-sync, or</a:t>
                      </a:r>
                    </a:p>
                    <a:p>
                      <a:pPr marL="324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 BFRQ reaches a max. #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NI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trigger condition consists of a measurement metric related threshold and time window, threshold and time window is configurable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Multiple trigger condition sets are configured (trigger event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UE and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failure triggering</a:t>
                      </a:r>
                      <a:endParaRPr lang="en-US" sz="12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CSI-RS nested in SSB beam (aligned with ATT)</a:t>
                      </a:r>
                      <a:endParaRPr lang="en-US" sz="12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Intermediate states allow improved handling of failure by transitioning to other beams within SSB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 handoff and recovery possible with low-latency and possibly handled exclusively within L1</a:t>
                      </a:r>
                      <a:endParaRPr lang="en-US" sz="12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Lenovo,</a:t>
                      </a:r>
                    </a:p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MM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only condition 1, and extends its applicability to SSB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MAC-CE to activate / deactivate the use of BR non-contention PRACH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(RSRP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for BF detection)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Change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option to Candidate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beam detection 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SSB only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SSB+CSI-RS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lvl="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only FDM and TDM</a:t>
                      </a:r>
                    </a:p>
                    <a:p>
                      <a:pPr marL="144000" marR="0" lvl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Contention-based PRACH is used if non-contention PRACH is not configured</a:t>
                      </a:r>
                    </a:p>
                    <a:p>
                      <a:pPr marL="144000" marR="0" lvl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BRR in first available PUCCH or PRACH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lvl="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non-contention PRACH, use time/freq. to differentiate candidate beams, and sequence to differentiate UEs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Response is monitoring in a configured window, either for PRACH or PUCCH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8344" y="126202"/>
            <a:ext cx="8229600" cy="476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(6/)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4057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9187" y="789866"/>
          <a:ext cx="9005626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8397"/>
                <a:gridCol w="1584176"/>
                <a:gridCol w="1152128"/>
                <a:gridCol w="2088232"/>
                <a:gridCol w="342269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 condition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BR channel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Monitor response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SONY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gNB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 response may trigger aperiodic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reporting</a:t>
                      </a:r>
                    </a:p>
                    <a:p>
                      <a:pPr marL="324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multiple beam reporting opportunities to split report into groups for latency reduction</a:t>
                      </a:r>
                    </a:p>
                    <a:p>
                      <a:pPr marL="324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NW can indicate to ignore subsequent report opportunities if a beam is found in previous report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NEC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NW may predict potential candidate beam based on e.g.,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direction and UE position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NW may use a different beam (e.g., refined beam) than indicated by UE for response delivery.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response can be followed by a beam training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8344" y="126202"/>
            <a:ext cx="8229600" cy="476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(7/)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545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RS for beam failure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5440362"/>
          </a:xfrm>
        </p:spPr>
        <p:txBody>
          <a:bodyPr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b="1" u="sng" dirty="0">
                <a:highlight>
                  <a:srgbClr val="00FF00"/>
                </a:highlight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Bef>
                <a:spcPts val="0"/>
              </a:spcBef>
              <a:tabLst>
                <a:tab pos="457200" algn="l"/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L1-RSRP reporting of measurements on SS block for beam management procedures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Bef>
                <a:spcPts val="0"/>
              </a:spcBef>
              <a:tabLst>
                <a:tab pos="457200" algn="l"/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following configurations for L1-RSRP reporting for beam management are supported 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SS block only (with mandatory support by UE)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CSI-RS only (with mandatory support by UE)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SS block + CSI-RS independent L1 RSRP reporting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spcBef>
                <a:spcPts val="0"/>
              </a:spcBef>
              <a:tabLst>
                <a:tab pos="914400" algn="l"/>
                <a:tab pos="1371600" algn="l"/>
              </a:tabLst>
            </a:pPr>
            <a:r>
              <a:rPr lang="en-US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Joint L1-RSRP using QCL-</a:t>
            </a:r>
            <a:r>
              <a:rPr lang="en-US" dirty="0" err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ed</a:t>
            </a:r>
            <a:r>
              <a:rPr lang="en-US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SS-block + CSI-RS is optionally supported by UE (with optionally support by UE)</a:t>
            </a:r>
            <a:endParaRPr lang="en-US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000" b="1" dirty="0" smtClean="0"/>
              <a:t>Proposal 1:</a:t>
            </a:r>
            <a:r>
              <a:rPr lang="en-US" sz="2000" dirty="0" smtClean="0"/>
              <a:t> support following RS type(s) for beam failure detection</a:t>
            </a:r>
          </a:p>
          <a:p>
            <a:pPr lvl="1"/>
            <a:r>
              <a:rPr lang="en-US" sz="2000" dirty="0" smtClean="0"/>
              <a:t>CSI-RS only</a:t>
            </a:r>
          </a:p>
          <a:p>
            <a:pPr lvl="1"/>
            <a:r>
              <a:rPr lang="en-US" sz="2000" dirty="0" smtClean="0"/>
              <a:t>SSB only</a:t>
            </a:r>
          </a:p>
          <a:p>
            <a:pPr lvl="1"/>
            <a:r>
              <a:rPr lang="en-US" sz="2000" dirty="0" smtClean="0"/>
              <a:t>CSI-RS + SSB</a:t>
            </a:r>
          </a:p>
          <a:p>
            <a:pPr lvl="1"/>
            <a:r>
              <a:rPr lang="en-US" sz="2000" dirty="0" smtClean="0"/>
              <a:t>Note: CSI-RS only is already agreed for beam failure detection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745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RS for candidate beam identification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Autofit/>
          </a:bodyPr>
          <a:lstStyle/>
          <a:p>
            <a:pPr marL="40005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highlight>
                  <a:srgbClr val="00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Agreements</a:t>
            </a:r>
            <a:r>
              <a:rPr lang="en-US" sz="24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08940" algn="l"/>
              </a:tabLst>
            </a:pPr>
            <a:r>
              <a:rPr lang="en-US" sz="24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 addition to periodic CSI-RS, SS-block within the serving cell can be used for new candidate beam identification</a:t>
            </a:r>
          </a:p>
          <a:p>
            <a:pPr lvl="2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866140" algn="l"/>
              </a:tabLst>
            </a:pP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The following options can be configured for new candidate beam identification  </a:t>
            </a:r>
          </a:p>
          <a:p>
            <a:pPr lvl="3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sz="24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CSI-RS only</a:t>
            </a:r>
          </a:p>
          <a:p>
            <a:pPr lvl="3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sz="24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SS </a:t>
            </a:r>
            <a:r>
              <a:rPr lang="en-US" sz="24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block only</a:t>
            </a:r>
          </a:p>
          <a:p>
            <a:pPr lvl="3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sz="24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FFS</a:t>
            </a:r>
            <a:r>
              <a:rPr lang="en-US" sz="24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CSI-RS + SS block</a:t>
            </a:r>
          </a:p>
          <a:p>
            <a:r>
              <a:rPr lang="en-US" sz="2400" b="1" u="sng" dirty="0" smtClean="0">
                <a:latin typeface="Calibri" panose="020F0502020204030204" pitchFamily="34" charset="0"/>
              </a:rPr>
              <a:t>Proposal 2:</a:t>
            </a:r>
            <a:r>
              <a:rPr lang="en-US" sz="2400" dirty="0" smtClean="0">
                <a:latin typeface="Calibri" panose="020F0502020204030204" pitchFamily="34" charset="0"/>
              </a:rPr>
              <a:t> support the following for new candidate beam identification</a:t>
            </a:r>
          </a:p>
          <a:p>
            <a:pPr lvl="1"/>
            <a:r>
              <a:rPr lang="en-US" sz="2400" dirty="0" smtClean="0">
                <a:latin typeface="Calibri" panose="020F0502020204030204" pitchFamily="34" charset="0"/>
              </a:rPr>
              <a:t>CSI-RS + SSB</a:t>
            </a:r>
          </a:p>
        </p:txBody>
      </p:sp>
    </p:spTree>
    <p:extLst>
      <p:ext uri="{BB962C8B-B14F-4D97-AF65-F5344CB8AC3E}">
        <p14:creationId xmlns:p14="http://schemas.microsoft.com/office/powerpoint/2010/main" val="3620688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Quality </a:t>
            </a:r>
            <a:r>
              <a:rPr lang="en-US" dirty="0" smtClean="0"/>
              <a:t>measure for beam failure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200" dirty="0" smtClean="0"/>
              <a:t>Based on contribution review, companies’ views can be categorized into two</a:t>
            </a:r>
          </a:p>
          <a:p>
            <a:pPr lvl="1"/>
            <a:r>
              <a:rPr lang="en-US" sz="2200" dirty="0" smtClean="0"/>
              <a:t>L1-RSRP </a:t>
            </a:r>
            <a:r>
              <a:rPr lang="en-US" sz="2200" dirty="0" smtClean="0"/>
              <a:t>VS SINR-based</a:t>
            </a:r>
          </a:p>
          <a:p>
            <a:pPr lvl="1"/>
            <a:r>
              <a:rPr lang="en-US" sz="2200" dirty="0" smtClean="0"/>
              <a:t>No obvious dominating support for either one</a:t>
            </a:r>
          </a:p>
          <a:p>
            <a:r>
              <a:rPr lang="en-US" sz="2200" dirty="0" smtClean="0"/>
              <a:t>Companies’ position can refer to the summary in the appendix or R1-1715012 (Prague)</a:t>
            </a:r>
          </a:p>
          <a:p>
            <a:r>
              <a:rPr lang="en-US" sz="2200" b="1" u="sng" dirty="0" smtClean="0"/>
              <a:t>Proposal 3:</a:t>
            </a:r>
            <a:r>
              <a:rPr lang="en-US" sz="2200" dirty="0" smtClean="0"/>
              <a:t> down-select between the following two alternatives as quality measure for beam failure detection</a:t>
            </a:r>
          </a:p>
          <a:p>
            <a:pPr lvl="1"/>
            <a:r>
              <a:rPr lang="en-US" sz="2200" dirty="0" smtClean="0"/>
              <a:t>L1-RSRP</a:t>
            </a:r>
          </a:p>
          <a:p>
            <a:pPr lvl="1"/>
            <a:r>
              <a:rPr lang="en-US" sz="2200" dirty="0" smtClean="0"/>
              <a:t>SINR-based (hypothetical performance)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064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r>
              <a:rPr lang="en-US" sz="3200" dirty="0" smtClean="0"/>
              <a:t>Trigger condition for beam recovery request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638800"/>
          </a:xfrm>
        </p:spPr>
        <p:txBody>
          <a:bodyPr>
            <a:noAutofit/>
          </a:bodyPr>
          <a:lstStyle/>
          <a:p>
            <a:pPr hangingPunct="0">
              <a:spcBef>
                <a:spcPts val="0"/>
              </a:spcBef>
            </a:pPr>
            <a:r>
              <a:rPr lang="en-US" sz="2000" dirty="0" smtClean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Working assumption</a:t>
            </a:r>
          </a:p>
          <a:p>
            <a:pPr lvl="1" hangingPunct="0">
              <a:spcBef>
                <a:spcPts val="0"/>
              </a:spcBef>
            </a:pPr>
            <a:r>
              <a:rPr lang="en-US" sz="2000" dirty="0" smtClean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</a:t>
            </a: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the following triggering condition(s) for beam failure recovery request transmission: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 hangingPunct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</a:rPr>
              <a:t>Condition 1: when beam failure is detected and candidate beam is identified at least for the case when only CSI-RS is used for new candidate beam identification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lvl="2" hangingPunct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</a:rPr>
              <a:t>FFS Condition 2: Beam failure is detected alone at least for the case of no reciprocity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r>
              <a:rPr lang="en-US" sz="2000" dirty="0" smtClean="0">
                <a:latin typeface="Calibri" panose="020F0502020204030204" pitchFamily="34" charset="0"/>
              </a:rPr>
              <a:t>In </a:t>
            </a:r>
            <a:r>
              <a:rPr lang="en-US" sz="2000" dirty="0">
                <a:latin typeface="Calibri" panose="020F0502020204030204" pitchFamily="34" charset="0"/>
              </a:rPr>
              <a:t>view of above agreement/WA, support and modification to trigger condition 1 is echoed by many companies</a:t>
            </a:r>
          </a:p>
          <a:p>
            <a:r>
              <a:rPr lang="en-US" sz="2000" b="1" u="sng" dirty="0" smtClean="0">
                <a:latin typeface="Calibri" panose="020F0502020204030204" pitchFamily="34" charset="0"/>
              </a:rPr>
              <a:t>Proposal 4: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</a:rPr>
              <a:t>Confirm WA on trigger condition 1 for beam recovery request transmission with following revision</a:t>
            </a:r>
          </a:p>
          <a:p>
            <a:pPr lvl="1" hangingPunct="0"/>
            <a:r>
              <a:rPr lang="en-US" sz="2000" dirty="0">
                <a:latin typeface="Calibri" panose="020F0502020204030204" pitchFamily="34" charset="0"/>
              </a:rPr>
              <a:t>“Support at least the following triggering condition(s) for beam failure recovery request transmission:</a:t>
            </a:r>
          </a:p>
          <a:p>
            <a:pPr lvl="2" hangingPunct="0"/>
            <a:r>
              <a:rPr lang="en-US" sz="2000" dirty="0">
                <a:latin typeface="Calibri" panose="020F0502020204030204" pitchFamily="34" charset="0"/>
              </a:rPr>
              <a:t>Condition 1: when beam failure is detected and candidate beam is identified</a:t>
            </a:r>
            <a:r>
              <a:rPr lang="en-US" sz="2000" strike="sngStrike" dirty="0">
                <a:latin typeface="Calibri" panose="020F0502020204030204" pitchFamily="34" charset="0"/>
              </a:rPr>
              <a:t> at least for the case when only CSI-RS is used for new candidate beam identification</a:t>
            </a:r>
            <a:r>
              <a:rPr lang="en-US" sz="2000" dirty="0">
                <a:latin typeface="Calibri" panose="020F0502020204030204" pitchFamily="34" charset="0"/>
              </a:rPr>
              <a:t>”</a:t>
            </a:r>
          </a:p>
          <a:p>
            <a:pPr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endParaRPr lang="en-US" sz="2000" dirty="0">
              <a:latin typeface="Calibri" panose="020F050202020403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0442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request resource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638800"/>
          </a:xfrm>
        </p:spPr>
        <p:txBody>
          <a:bodyPr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highlight>
                  <a:srgbClr val="808000"/>
                </a:highlight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Working assumption: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For beam failure recovery request transmission on PRACH, support using the resource that is CDM with other PRACH resources.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Note that CDM means the same sequence design with PRACH preambles. 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Note that the preambles for PRACH for beam failure recover request transmission are chosen from those for content-free PRACH operation in Rel-15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Note: this feature is not intended to have any impact on design related to other PRACH resources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Further consider whether TDM with other PRACH is needed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Calibri" panose="020F0502020204030204" pitchFamily="34" charset="0"/>
              </a:rPr>
              <a:t>CDM is considered feasible by most companies</a:t>
            </a:r>
          </a:p>
          <a:p>
            <a:r>
              <a:rPr lang="en-US" sz="1800" b="1" u="sng" dirty="0" smtClean="0">
                <a:latin typeface="Calibri" panose="020F0502020204030204" pitchFamily="34" charset="0"/>
              </a:rPr>
              <a:t>Proposal 5</a:t>
            </a:r>
            <a:r>
              <a:rPr lang="en-US" sz="1800" dirty="0" smtClean="0">
                <a:latin typeface="Calibri" panose="020F0502020204030204" pitchFamily="34" charset="0"/>
              </a:rPr>
              <a:t>:</a:t>
            </a:r>
            <a:endParaRPr lang="en-US" sz="1800" dirty="0" smtClean="0">
              <a:latin typeface="Calibri" panose="020F0502020204030204" pitchFamily="34" charset="0"/>
            </a:endParaRPr>
          </a:p>
          <a:p>
            <a:pPr lvl="1"/>
            <a:r>
              <a:rPr lang="en-GB" sz="1800" dirty="0" smtClean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Confirm WA</a:t>
            </a:r>
          </a:p>
          <a:p>
            <a:pPr lvl="2"/>
            <a:r>
              <a:rPr lang="en-GB" sz="1800" dirty="0" smtClean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For </a:t>
            </a: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beam failure recovery request transmission on PRACH, support using the resource that is CDM with other PRACH </a:t>
            </a:r>
            <a:r>
              <a:rPr lang="en-GB" sz="1800" dirty="0" smtClean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resources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</a:rPr>
              <a:t>Decide to support TDM with other PRACH or not </a:t>
            </a:r>
            <a:endParaRPr lang="en-US" sz="18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034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Calibri" panose="020F0502020204030204" pitchFamily="34" charset="0"/>
              </a:rPr>
              <a:t>Dedicated PRACH resource allocation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410200"/>
          </a:xfrm>
        </p:spPr>
        <p:txBody>
          <a:bodyPr>
            <a:noAutofit/>
          </a:bodyPr>
          <a:lstStyle/>
          <a:p>
            <a:r>
              <a:rPr lang="en-US" sz="2000" b="1" u="sng" dirty="0" smtClean="0">
                <a:latin typeface="Calibri" panose="020F0502020204030204" pitchFamily="34" charset="0"/>
              </a:rPr>
              <a:t>Proposal 6: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</a:rPr>
              <a:t>For non-contention PRACH-based beam recovery request channel, dedicated PRACH resources for beam failure recovery are used irrespective of RS type used for candidate beam identification</a:t>
            </a:r>
          </a:p>
          <a:p>
            <a:pPr lvl="2"/>
            <a:r>
              <a:rPr lang="en-US" sz="2000" dirty="0" smtClean="0">
                <a:latin typeface="Calibri" panose="020F0502020204030204" pitchFamily="34" charset="0"/>
              </a:rPr>
              <a:t>For SSB only or CSI-RS only, a direct association of a SSB or a CSI-RS resource with a subset of dedicated PRACH resources for beam failure recovery is needed</a:t>
            </a:r>
          </a:p>
          <a:p>
            <a:pPr lvl="3"/>
            <a:r>
              <a:rPr lang="en-US" dirty="0" smtClean="0">
                <a:latin typeface="Calibri" panose="020F0502020204030204" pitchFamily="34" charset="0"/>
              </a:rPr>
              <a:t>Note: this doesn’t preclude the case that more than one SSB/CSI-RS resources are associated with the same dedicated PRACH resource based on NW configuration </a:t>
            </a:r>
          </a:p>
          <a:p>
            <a:pPr lvl="2"/>
            <a:r>
              <a:rPr lang="en-US" sz="2000" dirty="0" smtClean="0">
                <a:latin typeface="Calibri" panose="020F0502020204030204" pitchFamily="34" charset="0"/>
              </a:rPr>
              <a:t>For CSI-RS + SSB (if supported), decide on the following</a:t>
            </a:r>
          </a:p>
          <a:p>
            <a:pPr lvl="3"/>
            <a:r>
              <a:rPr lang="en-US" dirty="0" smtClean="0">
                <a:latin typeface="Calibri" panose="020F0502020204030204" pitchFamily="34" charset="0"/>
              </a:rPr>
              <a:t>A direct association of </a:t>
            </a:r>
            <a:r>
              <a:rPr lang="en-US" dirty="0">
                <a:latin typeface="Calibri" panose="020F0502020204030204" pitchFamily="34" charset="0"/>
              </a:rPr>
              <a:t>a SSB </a:t>
            </a:r>
            <a:r>
              <a:rPr lang="en-US" dirty="0" smtClean="0">
                <a:latin typeface="Calibri" panose="020F0502020204030204" pitchFamily="34" charset="0"/>
              </a:rPr>
              <a:t>and </a:t>
            </a:r>
            <a:r>
              <a:rPr lang="en-US" dirty="0">
                <a:latin typeface="Calibri" panose="020F0502020204030204" pitchFamily="34" charset="0"/>
              </a:rPr>
              <a:t>a CSI-RS resource with a subset of dedicated PRACH </a:t>
            </a:r>
            <a:r>
              <a:rPr lang="en-US" dirty="0" smtClean="0">
                <a:latin typeface="Calibri" panose="020F0502020204030204" pitchFamily="34" charset="0"/>
              </a:rPr>
              <a:t>resources </a:t>
            </a:r>
            <a:r>
              <a:rPr lang="en-US" dirty="0">
                <a:latin typeface="Calibri" panose="020F0502020204030204" pitchFamily="34" charset="0"/>
              </a:rPr>
              <a:t>for beam failure </a:t>
            </a:r>
            <a:r>
              <a:rPr lang="en-US" dirty="0" smtClean="0">
                <a:latin typeface="Calibri" panose="020F0502020204030204" pitchFamily="34" charset="0"/>
              </a:rPr>
              <a:t>recovery is needed</a:t>
            </a:r>
          </a:p>
          <a:p>
            <a:pPr lvl="3"/>
            <a:r>
              <a:rPr lang="en-US" dirty="0" smtClean="0">
                <a:latin typeface="Calibri" panose="020F0502020204030204" pitchFamily="34" charset="0"/>
              </a:rPr>
              <a:t>A QCL assumption of an CSI-RS resource and a SSB is needed, where the SSB is associated with a subset of </a:t>
            </a:r>
            <a:r>
              <a:rPr lang="en-US" dirty="0">
                <a:latin typeface="Calibri" panose="020F0502020204030204" pitchFamily="34" charset="0"/>
              </a:rPr>
              <a:t>dedicated PRACH </a:t>
            </a:r>
            <a:r>
              <a:rPr lang="en-US" dirty="0" smtClean="0">
                <a:latin typeface="Calibri" panose="020F0502020204030204" pitchFamily="34" charset="0"/>
              </a:rPr>
              <a:t>resources </a:t>
            </a:r>
            <a:r>
              <a:rPr lang="en-US" dirty="0">
                <a:latin typeface="Calibri" panose="020F0502020204030204" pitchFamily="34" charset="0"/>
              </a:rPr>
              <a:t>for beam failure recovery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311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request transmission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334000"/>
          </a:xfrm>
        </p:spPr>
        <p:txBody>
          <a:bodyPr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>
                <a:highlight>
                  <a:srgbClr val="00FF00"/>
                </a:highlight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hangingPunct="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2000" dirty="0">
                <a:latin typeface="Calibri" panose="020F0502020204030204" pitchFamily="34" charset="0"/>
                <a:ea typeface="MS Mincho" panose="02020609040205080304" pitchFamily="49" charset="-128"/>
              </a:rPr>
              <a:t>RAN1 agrees that the certain number of beam failure recovery request  transmissions is NW configurable by using some parameters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lvl="2" hangingPunct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000" dirty="0">
                <a:latin typeface="Calibri" panose="020F0502020204030204" pitchFamily="34" charset="0"/>
                <a:ea typeface="MS Mincho" panose="02020609040205080304" pitchFamily="49" charset="-128"/>
              </a:rPr>
              <a:t>Parameters used by the NW could be: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lvl="3" hangingPunct="0"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dirty="0">
                <a:latin typeface="Calibri" panose="020F0502020204030204" pitchFamily="34" charset="0"/>
                <a:ea typeface="MS Mincho" panose="02020609040205080304" pitchFamily="49" charset="-128"/>
              </a:rPr>
              <a:t>Number of transmissions</a:t>
            </a:r>
            <a:endParaRPr lang="en-US" dirty="0"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lvl="3" hangingPunct="0"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dirty="0">
                <a:latin typeface="Calibri" panose="020F0502020204030204" pitchFamily="34" charset="0"/>
                <a:ea typeface="MS Mincho" panose="02020609040205080304" pitchFamily="49" charset="-128"/>
              </a:rPr>
              <a:t>Solely based on timer</a:t>
            </a:r>
            <a:endParaRPr lang="en-US" dirty="0"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lvl="3" hangingPunct="0"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dirty="0">
                <a:latin typeface="Calibri" panose="020F0502020204030204" pitchFamily="34" charset="0"/>
                <a:ea typeface="MS Mincho" panose="02020609040205080304" pitchFamily="49" charset="-128"/>
              </a:rPr>
              <a:t>Combination of above</a:t>
            </a:r>
            <a:endParaRPr lang="en-US" dirty="0"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lvl="1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latin typeface="Calibri" panose="020F0502020204030204" pitchFamily="34" charset="0"/>
                <a:ea typeface="SimSun" panose="02010600030101010101" pitchFamily="2" charset="-122"/>
              </a:rPr>
              <a:t>FFS: whether beam failure recovery procedure is influenced by the RLF event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r>
              <a:rPr lang="en-US" sz="2000" b="1" dirty="0" smtClean="0">
                <a:latin typeface="Calibri" panose="020F0502020204030204" pitchFamily="34" charset="0"/>
              </a:rPr>
              <a:t>Proposal 7</a:t>
            </a:r>
            <a:r>
              <a:rPr lang="en-US" sz="2000" dirty="0" smtClean="0">
                <a:latin typeface="Calibri" panose="020F0502020204030204" pitchFamily="34" charset="0"/>
              </a:rPr>
              <a:t>: 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</a:rPr>
              <a:t>For non-contention </a:t>
            </a:r>
            <a:r>
              <a:rPr lang="en-US" sz="2000" dirty="0">
                <a:latin typeface="Calibri" panose="020F0502020204030204" pitchFamily="34" charset="0"/>
              </a:rPr>
              <a:t>PRACH-based beam recovery request </a:t>
            </a:r>
            <a:r>
              <a:rPr lang="en-US" sz="2000" dirty="0" smtClean="0">
                <a:latin typeface="Calibri" panose="020F0502020204030204" pitchFamily="34" charset="0"/>
              </a:rPr>
              <a:t>transmission, reuse the same mechanisms of initial access preamble transmission designs with potentially different parameter values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</a:rPr>
              <a:t>PRACH preamble sequence </a:t>
            </a:r>
            <a:endParaRPr lang="en-US" sz="2000" dirty="0" smtClean="0">
              <a:latin typeface="Calibri" panose="020F0502020204030204" pitchFamily="34" charset="0"/>
            </a:endParaRPr>
          </a:p>
          <a:p>
            <a:pPr lvl="2"/>
            <a:r>
              <a:rPr lang="en-US" sz="2000" dirty="0" smtClean="0">
                <a:latin typeface="Calibri" panose="020F0502020204030204" pitchFamily="34" charset="0"/>
              </a:rPr>
              <a:t>Retransmission number constraint</a:t>
            </a:r>
          </a:p>
          <a:p>
            <a:pPr lvl="2"/>
            <a:r>
              <a:rPr lang="en-US" sz="2000" dirty="0" smtClean="0">
                <a:latin typeface="Calibri" panose="020F0502020204030204" pitchFamily="34" charset="0"/>
              </a:rPr>
              <a:t>Power ramping behavior (e.g. step size, UE </a:t>
            </a:r>
            <a:r>
              <a:rPr lang="en-US" sz="2000" dirty="0" err="1" smtClean="0">
                <a:latin typeface="Calibri" panose="020F0502020204030204" pitchFamily="34" charset="0"/>
              </a:rPr>
              <a:t>Tx</a:t>
            </a:r>
            <a:r>
              <a:rPr lang="en-US" sz="2000" dirty="0" smtClean="0">
                <a:latin typeface="Calibri" panose="020F0502020204030204" pitchFamily="34" charset="0"/>
              </a:rPr>
              <a:t> beam selection)</a:t>
            </a:r>
          </a:p>
        </p:txBody>
      </p:sp>
    </p:spTree>
    <p:extLst>
      <p:ext uri="{BB962C8B-B14F-4D97-AF65-F5344CB8AC3E}">
        <p14:creationId xmlns:p14="http://schemas.microsoft.com/office/powerpoint/2010/main" val="3262970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18916</TotalTime>
  <Words>3012</Words>
  <Application>Microsoft Office PowerPoint</Application>
  <PresentationFormat>On-screen Show (4:3)</PresentationFormat>
  <Paragraphs>359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Batang</vt:lpstr>
      <vt:lpstr>MS Mincho</vt:lpstr>
      <vt:lpstr>ＭＳ Ｐゴシック</vt:lpstr>
      <vt:lpstr>宋体</vt:lpstr>
      <vt:lpstr>宋体</vt:lpstr>
      <vt:lpstr>Arial</vt:lpstr>
      <vt:lpstr>Calibri</vt:lpstr>
      <vt:lpstr>Courier New</vt:lpstr>
      <vt:lpstr>Symbol</vt:lpstr>
      <vt:lpstr>Times New Roman</vt:lpstr>
      <vt:lpstr>Wingdings</vt:lpstr>
      <vt:lpstr>Office Theme</vt:lpstr>
      <vt:lpstr>PowerPoint Presentation</vt:lpstr>
      <vt:lpstr>Introduction</vt:lpstr>
      <vt:lpstr>RS for beam failure detection</vt:lpstr>
      <vt:lpstr>RS for candidate beam identification</vt:lpstr>
      <vt:lpstr>Quality measure for beam failure</vt:lpstr>
      <vt:lpstr>Trigger condition for beam recovery request </vt:lpstr>
      <vt:lpstr>Beam recovery request resource</vt:lpstr>
      <vt:lpstr>Dedicated PRACH resource allocation</vt:lpstr>
      <vt:lpstr>Beam recovery request transmission</vt:lpstr>
      <vt:lpstr>Beam recovery request transmission</vt:lpstr>
      <vt:lpstr>Beam Failure Recovery Response</vt:lpstr>
      <vt:lpstr>Beam recovery request transmission</vt:lpstr>
      <vt:lpstr>Beam Failure Recovery Request and Scheduling Request</vt:lpstr>
      <vt:lpstr>Beam recovery request resource-PUCCH</vt:lpstr>
      <vt:lpstr>gNB-triggered beam failure recovery</vt:lpstr>
      <vt:lpstr>appendix</vt:lpstr>
      <vt:lpstr>Beam Recovery (1/)</vt:lpstr>
      <vt:lpstr>Beam Recovery (2/)</vt:lpstr>
      <vt:lpstr>Beam Recovery (3/)</vt:lpstr>
      <vt:lpstr>Beam Recovery (4/)</vt:lpstr>
      <vt:lpstr>Beam Recovery (5/)</vt:lpstr>
      <vt:lpstr>Beam Recovery (6/)</vt:lpstr>
      <vt:lpstr>Beam Recovery (7/)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724</cp:revision>
  <dcterms:created xsi:type="dcterms:W3CDTF">2016-03-24T01:14:08Z</dcterms:created>
  <dcterms:modified xsi:type="dcterms:W3CDTF">2017-09-20T02:16:37Z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