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82" r:id="rId3"/>
    <p:sldId id="293" r:id="rId4"/>
    <p:sldId id="290" r:id="rId5"/>
    <p:sldId id="29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7" d="100"/>
          <a:sy n="77" d="100"/>
        </p:scale>
        <p:origin x="-129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9842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2017/9/18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power offset of SUL</a:t>
            </a:r>
            <a:endParaRPr lang="en-US" altLang="zh-CN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CMCC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NR#3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R1- 1716766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Nagoya, Japan, 18– 21 September,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19287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smtClean="0">
                <a:latin typeface="Arial" panose="020B0604020202020204" pitchFamily="34" charset="0"/>
              </a:rPr>
              <a:t>6.7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1676400"/>
          <a:ext cx="9144000" cy="29718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971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u="sng">
                          <a:latin typeface="Times"/>
                          <a:ea typeface="Batang"/>
                          <a:cs typeface="Times New Roman"/>
                        </a:rPr>
                        <a:t>Conclusions</a:t>
                      </a:r>
                      <a:r>
                        <a:rPr lang="en-GB" sz="2000" b="1" smtClean="0">
                          <a:latin typeface="Times"/>
                          <a:ea typeface="Batang"/>
                          <a:cs typeface="Times New Roman"/>
                        </a:rPr>
                        <a:t>: on RAN1#88b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Study further at least the following issues when UL carrier in one frequency range and DL NR carrier in a different frequency range: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Potential timing offset due to differences in channel delay profiles between UL and DL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 err="1">
                          <a:latin typeface="Times"/>
                          <a:ea typeface="Batang"/>
                          <a:cs typeface="Times New Roman"/>
                        </a:rPr>
                        <a:t>Pathloss</a:t>
                      </a: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 difference between UL and DL (it is assumed that DL is used by a UE to measure the path loss)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4800" y="1676400"/>
          <a:ext cx="8534400" cy="2971800"/>
        </p:xfrm>
        <a:graphic>
          <a:graphicData uri="http://schemas.openxmlformats.org/drawingml/2006/table">
            <a:tbl>
              <a:tblPr/>
              <a:tblGrid>
                <a:gridCol w="8534400"/>
              </a:tblGrid>
              <a:tr h="2971800"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highlight>
                            <a:srgbClr val="00FF00"/>
                          </a:highlight>
                          <a:latin typeface="Times"/>
                          <a:ea typeface="MS Mincho"/>
                          <a:cs typeface="Times New Roman"/>
                        </a:rPr>
                        <a:t>Agreements: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914400" algn="l"/>
                          <a:tab pos="4572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Each UL carrier (including SUL) available for initial access has its own separate power control configuration.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914400" algn="l"/>
                          <a:tab pos="457200" algn="l"/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Power adjustment for SUL should be taken into account in the uplink power control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The power adjustment for SUL can be used to compensate the difference between a </a:t>
                      </a:r>
                      <a:r>
                        <a:rPr lang="en-US" sz="1800" i="1" dirty="0" err="1" smtClean="0">
                          <a:latin typeface="Times"/>
                          <a:ea typeface="MS Mincho"/>
                          <a:cs typeface="Times New Roman"/>
                        </a:rPr>
                        <a:t>pathloss</a:t>
                      </a: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 estimate for the SUL frequency and the path loss estimated on the DL carrier where the UE receives the RMSI.</a:t>
                      </a:r>
                      <a:endParaRPr lang="en-US" sz="1800" i="1" dirty="0" smtClean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800" i="1" dirty="0" smtClean="0">
                          <a:latin typeface="Times"/>
                          <a:ea typeface="MS Mincho"/>
                          <a:cs typeface="Times New Roman"/>
                        </a:rPr>
                        <a:t>Note: it may be possible to include the power adjustment in P0.</a:t>
                      </a:r>
                      <a:endParaRPr lang="en-US" sz="1800" i="1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406" y="1295400"/>
            <a:ext cx="7983794" cy="4503840"/>
          </a:xfrm>
        </p:spPr>
        <p:txBody>
          <a:bodyPr/>
          <a:lstStyle/>
          <a:p>
            <a:r>
              <a:rPr lang="en-US" altLang="zh-CN" sz="2000" dirty="0" smtClean="0"/>
              <a:t>The difference of </a:t>
            </a:r>
            <a:r>
              <a:rPr lang="en-US" altLang="zh-CN" sz="2000" dirty="0" err="1" smtClean="0"/>
              <a:t>pathloss</a:t>
            </a:r>
            <a:r>
              <a:rPr lang="en-US" altLang="zh-CN" sz="2000" dirty="0" smtClean="0"/>
              <a:t> and </a:t>
            </a:r>
            <a:r>
              <a:rPr lang="en-US" altLang="zh-CN" sz="2000" smtClean="0"/>
              <a:t>penetration loss can </a:t>
            </a:r>
            <a:r>
              <a:rPr lang="en-US" altLang="zh-CN" sz="2000" dirty="0" smtClean="0"/>
              <a:t>be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1828800"/>
          <a:ext cx="8153401" cy="2677370"/>
        </p:xfrm>
        <a:graphic>
          <a:graphicData uri="http://schemas.openxmlformats.org/drawingml/2006/table">
            <a:tbl>
              <a:tblPr/>
              <a:tblGrid>
                <a:gridCol w="1345686"/>
                <a:gridCol w="2656739"/>
                <a:gridCol w="2191817"/>
                <a:gridCol w="1959159"/>
              </a:tblGrid>
              <a:tr h="30776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华文细黑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3.5 GHz (Baseline)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 GHz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 MHz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Penetration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Propagation 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-12.8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84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Difference 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For PRACH/PUSCH/SRS on an SUL carrier associated with a NR DL/UL carrier, the </a:t>
            </a:r>
            <a:r>
              <a:rPr lang="en-US" altLang="zh-CN" sz="2800" dirty="0" smtClean="0"/>
              <a:t>range of the following values </a:t>
            </a:r>
            <a:r>
              <a:rPr lang="en-US" altLang="zh-CN" sz="2800" dirty="0" smtClean="0"/>
              <a:t>shall be sufficiently large to compensate the </a:t>
            </a:r>
            <a:r>
              <a:rPr lang="en-US" altLang="zh-CN" sz="2800" dirty="0" err="1" smtClean="0"/>
              <a:t>pathloss</a:t>
            </a:r>
            <a:r>
              <a:rPr lang="en-US" altLang="zh-CN" sz="2800" dirty="0" smtClean="0"/>
              <a:t> difference between the SUL carrier and the NR DL/UL carrier</a:t>
            </a:r>
          </a:p>
          <a:p>
            <a:pPr lvl="1"/>
            <a:r>
              <a:rPr lang="en-US" altLang="zh-CN" sz="2400" dirty="0" smtClean="0"/>
              <a:t>Received </a:t>
            </a:r>
            <a:r>
              <a:rPr lang="en-US" altLang="zh-CN" sz="2400" dirty="0" smtClean="0"/>
              <a:t>target power for PRACH power control,</a:t>
            </a:r>
          </a:p>
          <a:p>
            <a:pPr lvl="1"/>
            <a:r>
              <a:rPr lang="en-US" altLang="zh-CN" sz="2400" dirty="0" smtClean="0"/>
              <a:t>Po </a:t>
            </a:r>
            <a:r>
              <a:rPr lang="en-US" altLang="zh-CN" sz="2400" dirty="0" smtClean="0"/>
              <a:t>for PUCCH power control, PUSCH power </a:t>
            </a:r>
            <a:r>
              <a:rPr lang="en-US" altLang="zh-CN" sz="2400" dirty="0" smtClean="0"/>
              <a:t>control, </a:t>
            </a:r>
            <a:r>
              <a:rPr lang="en-US" altLang="zh-CN" sz="2400" dirty="0" smtClean="0"/>
              <a:t>and SRS power control</a:t>
            </a:r>
          </a:p>
          <a:p>
            <a:r>
              <a:rPr lang="en-US" altLang="zh-CN" dirty="0" smtClean="0"/>
              <a:t>FFS maximum </a:t>
            </a:r>
            <a:r>
              <a:rPr lang="en-US" altLang="zh-CN" dirty="0" err="1" smtClean="0"/>
              <a:t>pathloss</a:t>
            </a:r>
            <a:r>
              <a:rPr lang="en-US" altLang="zh-CN" dirty="0" smtClean="0"/>
              <a:t> difference to be compensated</a:t>
            </a:r>
          </a:p>
        </p:txBody>
      </p:sp>
    </p:spTree>
    <p:extLst>
      <p:ext uri="{BB962C8B-B14F-4D97-AF65-F5344CB8AC3E}">
        <p14:creationId xmlns:p14="http://schemas.microsoft.com/office/powerpoint/2010/main" xmlns="" val="20542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24376</TotalTime>
  <Words>540</Words>
  <Application>Microsoft Office PowerPoint</Application>
  <PresentationFormat>On-screen Show (4:3)</PresentationFormat>
  <Paragraphs>60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power offset of SUL</vt:lpstr>
      <vt:lpstr>Background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W90975</cp:lastModifiedBy>
  <cp:revision>1022</cp:revision>
  <dcterms:created xsi:type="dcterms:W3CDTF">2010-05-12T23:28:36Z</dcterms:created>
  <dcterms:modified xsi:type="dcterms:W3CDTF">2017-09-18T07:52:17Z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(3)y0dWKNwT+/4c33LXnSaVUgOJ3DDKuNDJ/yZ6VGUpwKU2cQhcLSOtsRTRPHaVz4Q2vhz1FOMw
aTRmrPY4B/Guq1Fb8ACtuyNqbjoSUXDBDNsf4zGxgVDoogS0eDhOLtx9nRSeTtNN6u3Xg4qt
Ewnn+BRl3dGs9DCeWEiFmAcocVlEzNzxL0Ps7G1bRa9v+878cAD/FmX7KjbI1khRQUc+7WVa
nIcN8DLS0w1Qii34V7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nQI2gxkNM2rw/Op+J5AzvIELjcKCnzMJIOpxT280ZFzXy7LO73+V8V
cAWM95aOwAvcPy2uTp9onZfC0jGtrfen3fehUSeihs2c+MizI5K/CV2gqcd/T1VBsVXAOUzq
lCTg1z6BIYRrU/pqP2+CxGdv2NJASLyjqQtMxaEuKmbAK+k5Nt+/Kv8s0VPbqTjXDwPyRBdE
snL8WSIJTYgmJyjhkHy9kvX1C+BW4KmH4Abz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NQ7d+EkYozcYCDDt1GheOoX8pXL50SpJeFYB
ex9SeYWbYEzO33OfZNLPFwps2Ow/q/BiuxL3+Zd0MTHXl+RVkaQ=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1505716880</vt:lpwstr>
  </property>
</Properties>
</file>