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63" r:id="rId2"/>
    <p:sldId id="283" r:id="rId3"/>
    <p:sldId id="285" r:id="rId4"/>
    <p:sldId id="290" r:id="rId5"/>
    <p:sldId id="289" r:id="rId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FF66"/>
    <a:srgbClr val="C0C0C0"/>
    <a:srgbClr val="EEECE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387" autoAdjust="0"/>
    <p:restoredTop sz="94434" autoAdjust="0"/>
  </p:normalViewPr>
  <p:slideViewPr>
    <p:cSldViewPr>
      <p:cViewPr>
        <p:scale>
          <a:sx n="130" d="100"/>
          <a:sy n="130" d="100"/>
        </p:scale>
        <p:origin x="378" y="1506"/>
      </p:cViewPr>
      <p:guideLst>
        <p:guide orient="horz" pos="2448"/>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defRPr>
            </a:lvl1pPr>
          </a:lstStyle>
          <a:p>
            <a:pPr>
              <a:defRPr/>
            </a:pPr>
            <a:endParaRPr lang="zh-CN" alt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defRPr>
            </a:lvl1pPr>
          </a:lstStyle>
          <a:p>
            <a:pPr>
              <a:defRPr/>
            </a:pPr>
            <a:fld id="{2EB3E7CE-55D9-4929-A95A-2E6C856A968A}" type="datetimeFigureOut">
              <a:rPr lang="zh-CN" altLang="en-US"/>
              <a:pPr>
                <a:defRPr/>
              </a:pPr>
              <a:t>2017/9/19</a:t>
            </a:fld>
            <a:endParaRPr lang="en-US" altLang="zh-C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defRPr>
            </a:lvl1pPr>
          </a:lstStyle>
          <a:p>
            <a:pPr>
              <a:defRPr/>
            </a:pPr>
            <a:endParaRPr lang="zh-CN" alt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E8F0E52A-A577-4F2A-B98C-B17CB3BAFEA5}" type="slidenum">
              <a:rPr lang="zh-CN" altLang="en-US"/>
              <a:pPr>
                <a:defRPr/>
              </a:pPr>
              <a:t>‹#›</a:t>
            </a:fld>
            <a:endParaRPr lang="en-US" altLang="zh-CN"/>
          </a:p>
        </p:txBody>
      </p:sp>
    </p:spTree>
    <p:extLst>
      <p:ext uri="{BB962C8B-B14F-4D97-AF65-F5344CB8AC3E}">
        <p14:creationId xmlns:p14="http://schemas.microsoft.com/office/powerpoint/2010/main" xmlns="" val="303655539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zh-CN"/>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461E29F-0FB0-432F-8CF3-399035B8DFAD}" type="slidenum">
              <a:rPr lang="zh-CN" altLang="en-US" smtClean="0">
                <a:latin typeface="Calibri" panose="020F0502020204030204" pitchFamily="34" charset="0"/>
              </a:rPr>
              <a:pPr/>
              <a:t>1</a:t>
            </a:fld>
            <a:endParaRPr lang="en-US" altLang="zh-CN">
              <a:latin typeface="Calibri" panose="020F0502020204030204" pitchFamily="34" charset="0"/>
            </a:endParaRPr>
          </a:p>
        </p:txBody>
      </p:sp>
    </p:spTree>
    <p:extLst>
      <p:ext uri="{BB962C8B-B14F-4D97-AF65-F5344CB8AC3E}">
        <p14:creationId xmlns:p14="http://schemas.microsoft.com/office/powerpoint/2010/main" xmlns="" val="21274931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B328800F-63C3-4172-93B6-6DFDEFAD5B04}" type="datetimeFigureOut">
              <a:rPr lang="zh-CN" altLang="en-US"/>
              <a:pPr>
                <a:defRPr/>
              </a:pPr>
              <a:t>2017/9/19</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B7775D50-B99B-4E30-B515-E2E6FC2DF9CC}" type="slidenum">
              <a:rPr lang="zh-CN" altLang="en-US"/>
              <a:pPr>
                <a:defRPr/>
              </a:pPr>
              <a:t>‹#›</a:t>
            </a:fld>
            <a:endParaRPr lang="en-US" altLang="zh-CN"/>
          </a:p>
        </p:txBody>
      </p:sp>
    </p:spTree>
    <p:extLst>
      <p:ext uri="{BB962C8B-B14F-4D97-AF65-F5344CB8AC3E}">
        <p14:creationId xmlns:p14="http://schemas.microsoft.com/office/powerpoint/2010/main" xmlns="" val="23683578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BC1A7821-FFC0-4149-96F7-2E0723E8AE21}" type="datetimeFigureOut">
              <a:rPr lang="zh-CN" altLang="en-US"/>
              <a:pPr>
                <a:defRPr/>
              </a:pPr>
              <a:t>2017/9/19</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F46B52E9-A3CA-4AC4-9FE0-3E3D13CA95C3}" type="slidenum">
              <a:rPr lang="zh-CN" altLang="en-US"/>
              <a:pPr>
                <a:defRPr/>
              </a:pPr>
              <a:t>‹#›</a:t>
            </a:fld>
            <a:endParaRPr lang="en-US" altLang="zh-CN"/>
          </a:p>
        </p:txBody>
      </p:sp>
    </p:spTree>
    <p:extLst>
      <p:ext uri="{BB962C8B-B14F-4D97-AF65-F5344CB8AC3E}">
        <p14:creationId xmlns:p14="http://schemas.microsoft.com/office/powerpoint/2010/main" xmlns="" val="6263308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BFD3F5AC-51C1-45EE-BEE2-C99735ECC4EF}" type="datetimeFigureOut">
              <a:rPr lang="zh-CN" altLang="en-US"/>
              <a:pPr>
                <a:defRPr/>
              </a:pPr>
              <a:t>2017/9/19</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A185B99B-5744-4000-A044-71465C90254E}" type="slidenum">
              <a:rPr lang="zh-CN" altLang="en-US"/>
              <a:pPr>
                <a:defRPr/>
              </a:pPr>
              <a:t>‹#›</a:t>
            </a:fld>
            <a:endParaRPr lang="en-US" altLang="zh-CN"/>
          </a:p>
        </p:txBody>
      </p:sp>
    </p:spTree>
    <p:extLst>
      <p:ext uri="{BB962C8B-B14F-4D97-AF65-F5344CB8AC3E}">
        <p14:creationId xmlns:p14="http://schemas.microsoft.com/office/powerpoint/2010/main" xmlns="" val="22708418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fld id="{635F94A0-9C24-452F-91A4-29F6B90BDA8B}" type="datetimeFigureOut">
              <a:rPr lang="zh-CN" altLang="en-US"/>
              <a:pPr>
                <a:defRPr/>
              </a:pPr>
              <a:t>2017/9/19</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2AEF796A-8CC7-41C4-96BA-FD085955B558}" type="slidenum">
              <a:rPr lang="zh-CN" altLang="en-US"/>
              <a:pPr>
                <a:defRPr/>
              </a:pPr>
              <a:t>‹#›</a:t>
            </a:fld>
            <a:endParaRPr lang="en-US" altLang="zh-CN"/>
          </a:p>
        </p:txBody>
      </p:sp>
    </p:spTree>
    <p:extLst>
      <p:ext uri="{BB962C8B-B14F-4D97-AF65-F5344CB8AC3E}">
        <p14:creationId xmlns:p14="http://schemas.microsoft.com/office/powerpoint/2010/main" xmlns="" val="2093778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5AE30F55-DC00-43EA-8C25-CAF2F38BDBD6}" type="datetimeFigureOut">
              <a:rPr lang="zh-CN" altLang="en-US"/>
              <a:pPr>
                <a:defRPr/>
              </a:pPr>
              <a:t>2017/9/19</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EB43321E-EB14-4580-8FFF-0D01C8042517}" type="slidenum">
              <a:rPr lang="zh-CN" altLang="en-US"/>
              <a:pPr>
                <a:defRPr/>
              </a:pPr>
              <a:t>‹#›</a:t>
            </a:fld>
            <a:endParaRPr lang="en-US" altLang="zh-CN"/>
          </a:p>
        </p:txBody>
      </p:sp>
    </p:spTree>
    <p:extLst>
      <p:ext uri="{BB962C8B-B14F-4D97-AF65-F5344CB8AC3E}">
        <p14:creationId xmlns:p14="http://schemas.microsoft.com/office/powerpoint/2010/main" xmlns="" val="5550181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257E1F8-FACC-435E-AE32-CCC156EB7C32}" type="datetimeFigureOut">
              <a:rPr lang="zh-CN" altLang="en-US"/>
              <a:pPr>
                <a:defRPr/>
              </a:pPr>
              <a:t>2017/9/19</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1017FC47-B8E5-43A2-9A99-8D1CAAD49033}" type="slidenum">
              <a:rPr lang="zh-CN" altLang="en-US"/>
              <a:pPr>
                <a:defRPr/>
              </a:pPr>
              <a:t>‹#›</a:t>
            </a:fld>
            <a:endParaRPr lang="en-US" altLang="zh-CN"/>
          </a:p>
        </p:txBody>
      </p:sp>
    </p:spTree>
    <p:extLst>
      <p:ext uri="{BB962C8B-B14F-4D97-AF65-F5344CB8AC3E}">
        <p14:creationId xmlns:p14="http://schemas.microsoft.com/office/powerpoint/2010/main" xmlns="" val="38075757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8AA0CBB0-5A6F-47D2-8B85-C718C79A099D}" type="datetimeFigureOut">
              <a:rPr lang="zh-CN" altLang="en-US"/>
              <a:pPr>
                <a:defRPr/>
              </a:pPr>
              <a:t>2017/9/19</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9585995C-4DFF-48DF-9068-B3D32331E879}" type="slidenum">
              <a:rPr lang="zh-CN" altLang="en-US"/>
              <a:pPr>
                <a:defRPr/>
              </a:pPr>
              <a:t>‹#›</a:t>
            </a:fld>
            <a:endParaRPr lang="en-US" altLang="zh-CN"/>
          </a:p>
        </p:txBody>
      </p:sp>
    </p:spTree>
    <p:extLst>
      <p:ext uri="{BB962C8B-B14F-4D97-AF65-F5344CB8AC3E}">
        <p14:creationId xmlns:p14="http://schemas.microsoft.com/office/powerpoint/2010/main" xmlns="" val="16495649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55D61A44-1307-49D9-A333-57212265D2C0}" type="datetimeFigureOut">
              <a:rPr lang="zh-CN" altLang="en-US"/>
              <a:pPr>
                <a:defRPr/>
              </a:pPr>
              <a:t>2017/9/19</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72759161-8B10-40A8-8DD4-4ABD4378098E}" type="slidenum">
              <a:rPr lang="zh-CN" altLang="en-US"/>
              <a:pPr>
                <a:defRPr/>
              </a:pPr>
              <a:t>‹#›</a:t>
            </a:fld>
            <a:endParaRPr lang="en-US" altLang="zh-CN"/>
          </a:p>
        </p:txBody>
      </p:sp>
    </p:spTree>
    <p:extLst>
      <p:ext uri="{BB962C8B-B14F-4D97-AF65-F5344CB8AC3E}">
        <p14:creationId xmlns:p14="http://schemas.microsoft.com/office/powerpoint/2010/main" xmlns="" val="11257331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345FB02-17A4-4D71-B2F1-20E8B6EE3312}" type="datetimeFigureOut">
              <a:rPr lang="zh-CN" altLang="en-US"/>
              <a:pPr>
                <a:defRPr/>
              </a:pPr>
              <a:t>2017/9/19</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pPr>
              <a:defRPr/>
            </a:pPr>
            <a:fld id="{32AC0633-F9DC-4F30-8615-403DE0CD6CEA}" type="slidenum">
              <a:rPr lang="zh-CN" altLang="en-US"/>
              <a:pPr>
                <a:defRPr/>
              </a:pPr>
              <a:t>‹#›</a:t>
            </a:fld>
            <a:endParaRPr lang="en-US" altLang="zh-CN"/>
          </a:p>
        </p:txBody>
      </p:sp>
    </p:spTree>
    <p:extLst>
      <p:ext uri="{BB962C8B-B14F-4D97-AF65-F5344CB8AC3E}">
        <p14:creationId xmlns:p14="http://schemas.microsoft.com/office/powerpoint/2010/main" xmlns="" val="1692440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29EA788C-1025-41A8-A5F1-2A89BEA07BB7}" type="datetimeFigureOut">
              <a:rPr lang="zh-CN" altLang="en-US"/>
              <a:pPr>
                <a:defRPr/>
              </a:pPr>
              <a:t>2017/9/19</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BD6FE295-1657-49C0-8630-9F336D936AAD}" type="slidenum">
              <a:rPr lang="zh-CN" altLang="en-US"/>
              <a:pPr>
                <a:defRPr/>
              </a:pPr>
              <a:t>‹#›</a:t>
            </a:fld>
            <a:endParaRPr lang="en-US" altLang="zh-CN"/>
          </a:p>
        </p:txBody>
      </p:sp>
    </p:spTree>
    <p:extLst>
      <p:ext uri="{BB962C8B-B14F-4D97-AF65-F5344CB8AC3E}">
        <p14:creationId xmlns:p14="http://schemas.microsoft.com/office/powerpoint/2010/main" xmlns="" val="18522670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67B20194-C22A-428D-A6EC-1CCD7D6DB38A}" type="datetimeFigureOut">
              <a:rPr lang="zh-CN" altLang="en-US"/>
              <a:pPr>
                <a:defRPr/>
              </a:pPr>
              <a:t>2017/9/19</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D1E09C19-07DC-4ED1-883C-75EE86FA145E}" type="slidenum">
              <a:rPr lang="zh-CN" altLang="en-US"/>
              <a:pPr>
                <a:defRPr/>
              </a:pPr>
              <a:t>‹#›</a:t>
            </a:fld>
            <a:endParaRPr lang="en-US" altLang="zh-CN"/>
          </a:p>
        </p:txBody>
      </p:sp>
    </p:spTree>
    <p:extLst>
      <p:ext uri="{BB962C8B-B14F-4D97-AF65-F5344CB8AC3E}">
        <p14:creationId xmlns:p14="http://schemas.microsoft.com/office/powerpoint/2010/main" xmlns="" val="20103407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defRPr>
            </a:lvl1pPr>
          </a:lstStyle>
          <a:p>
            <a:pPr>
              <a:defRPr/>
            </a:pPr>
            <a:fld id="{8DE4799D-BF59-45AD-9FAB-7329FBF84453}" type="datetimeFigureOut">
              <a:rPr lang="zh-CN" altLang="en-US"/>
              <a:pPr>
                <a:defRPr/>
              </a:pPr>
              <a:t>2017/9/19</a:t>
            </a:fld>
            <a:endParaRPr lang="en-US" altLang="zh-CN"/>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latin typeface="Calibri" pitchFamily="34" charset="0"/>
              </a:defRPr>
            </a:lvl1pPr>
          </a:lstStyle>
          <a:p>
            <a:pPr>
              <a:defRPr/>
            </a:pPr>
            <a:endParaRPr lang="zh-CN" alt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086DBE97-EF71-44DC-898D-89D27A0EEDAD}"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762000" y="2286000"/>
            <a:ext cx="7848600" cy="1828800"/>
          </a:xfrm>
        </p:spPr>
        <p:txBody>
          <a:bodyPr/>
          <a:lstStyle/>
          <a:p>
            <a:pPr eaLnBrk="1" hangingPunct="1"/>
            <a:r>
              <a:rPr lang="en-US" altLang="zh-CN" dirty="0" smtClean="0">
                <a:latin typeface="Times New Roman" panose="02020603050405020304" pitchFamily="18" charset="0"/>
                <a:cs typeface="Times New Roman" panose="02020603050405020304" pitchFamily="18" charset="0"/>
              </a:rPr>
              <a:t>WF on uplink operation with SUL</a:t>
            </a:r>
            <a:endParaRPr lang="en-US" altLang="zh-CN" dirty="0">
              <a:latin typeface="Times New Roman" panose="02020603050405020304" pitchFamily="18" charset="0"/>
              <a:cs typeface="Times New Roman" panose="02020603050405020304" pitchFamily="18" charset="0"/>
            </a:endParaRPr>
          </a:p>
        </p:txBody>
      </p:sp>
      <p:sp>
        <p:nvSpPr>
          <p:cNvPr id="3075" name="Subtitle 2"/>
          <p:cNvSpPr>
            <a:spLocks noGrp="1"/>
          </p:cNvSpPr>
          <p:nvPr>
            <p:ph type="subTitle" idx="1"/>
          </p:nvPr>
        </p:nvSpPr>
        <p:spPr>
          <a:xfrm>
            <a:off x="381000" y="4495800"/>
            <a:ext cx="8382000" cy="2057400"/>
          </a:xfrm>
        </p:spPr>
        <p:txBody>
          <a:bodyPr/>
          <a:lstStyle/>
          <a:p>
            <a:pPr eaLnBrk="1" hangingPunct="1"/>
            <a:r>
              <a:rPr lang="en-US" altLang="zh-CN" sz="2400" dirty="0">
                <a:solidFill>
                  <a:schemeClr val="tx1"/>
                </a:solidFill>
                <a:latin typeface="Times New Roman" panose="02020603050405020304" pitchFamily="18" charset="0"/>
                <a:cs typeface="Times New Roman" panose="02020603050405020304" pitchFamily="18" charset="0"/>
              </a:rPr>
              <a:t>Huawei, </a:t>
            </a:r>
            <a:r>
              <a:rPr lang="en-US" altLang="zh-CN" sz="2400" dirty="0" smtClean="0">
                <a:solidFill>
                  <a:schemeClr val="tx1"/>
                </a:solidFill>
                <a:latin typeface="Times New Roman" panose="02020603050405020304" pitchFamily="18" charset="0"/>
                <a:cs typeface="Times New Roman" panose="02020603050405020304" pitchFamily="18" charset="0"/>
              </a:rPr>
              <a:t>HiSilicon, China Telecom, Deutsche Telekom</a:t>
            </a:r>
            <a:r>
              <a:rPr lang="en-US" altLang="zh-CN" sz="2400" smtClean="0">
                <a:solidFill>
                  <a:schemeClr val="tx1"/>
                </a:solidFill>
                <a:latin typeface="Times New Roman" panose="02020603050405020304" pitchFamily="18" charset="0"/>
                <a:cs typeface="Times New Roman" panose="02020603050405020304" pitchFamily="18" charset="0"/>
              </a:rPr>
              <a:t>, Orange, [</a:t>
            </a:r>
            <a:r>
              <a:rPr lang="en-US" altLang="zh-CN" sz="2400" dirty="0" err="1" smtClean="0">
                <a:solidFill>
                  <a:schemeClr val="tx1"/>
                </a:solidFill>
                <a:latin typeface="Times New Roman" panose="02020603050405020304" pitchFamily="18" charset="0"/>
                <a:cs typeface="Times New Roman" panose="02020603050405020304" pitchFamily="18" charset="0"/>
              </a:rPr>
              <a:t>MediaTek</a:t>
            </a:r>
            <a:r>
              <a:rPr lang="en-US" altLang="zh-CN" sz="2400" dirty="0" smtClean="0">
                <a:solidFill>
                  <a:schemeClr val="tx1"/>
                </a:solidFill>
                <a:latin typeface="Times New Roman" panose="02020603050405020304" pitchFamily="18" charset="0"/>
                <a:cs typeface="Times New Roman" panose="02020603050405020304" pitchFamily="18" charset="0"/>
              </a:rPr>
              <a:t>, CMCC, Intel, Nokia, Ericsson] </a:t>
            </a:r>
            <a:endParaRPr lang="en-GB" altLang="zh-CN" sz="2400" dirty="0">
              <a:solidFill>
                <a:schemeClr val="tx1"/>
              </a:solidFill>
              <a:latin typeface="Times New Roman" panose="02020603050405020304" pitchFamily="18" charset="0"/>
              <a:cs typeface="Times New Roman" panose="02020603050405020304" pitchFamily="18" charset="0"/>
            </a:endParaRPr>
          </a:p>
        </p:txBody>
      </p:sp>
      <p:sp>
        <p:nvSpPr>
          <p:cNvPr id="3076" name="Rectangle 4"/>
          <p:cNvSpPr>
            <a:spLocks noChangeArrowheads="1"/>
          </p:cNvSpPr>
          <p:nvPr/>
        </p:nvSpPr>
        <p:spPr bwMode="auto">
          <a:xfrm>
            <a:off x="0" y="76885"/>
            <a:ext cx="9144000"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r>
              <a:rPr lang="en-US" altLang="ko-KR" sz="1800" b="1" dirty="0" smtClean="0">
                <a:latin typeface="Arial" panose="020B0604020202020204" pitchFamily="34" charset="0"/>
                <a:cs typeface="Times New Roman" panose="02020603050405020304" pitchFamily="18" charset="0"/>
              </a:rPr>
              <a:t>3GPP TSG RAN WG1 meeting NR#3</a:t>
            </a:r>
            <a:r>
              <a:rPr lang="en-GB" altLang="ko-KR" sz="1800" b="1" dirty="0">
                <a:latin typeface="Arial" panose="020B0604020202020204" pitchFamily="34" charset="0"/>
                <a:cs typeface="Times New Roman" panose="02020603050405020304" pitchFamily="18" charset="0"/>
              </a:rPr>
              <a:t>		 </a:t>
            </a:r>
            <a:r>
              <a:rPr lang="en-GB" altLang="ko-KR" sz="1800" b="1" dirty="0" smtClean="0">
                <a:latin typeface="Arial" panose="020B0604020202020204" pitchFamily="34" charset="0"/>
                <a:cs typeface="Times New Roman" panose="02020603050405020304" pitchFamily="18" charset="0"/>
              </a:rPr>
              <a:t>                          </a:t>
            </a:r>
            <a:r>
              <a:rPr lang="en-US" altLang="zh-CN" sz="1800" b="1" smtClean="0">
                <a:latin typeface="Arial" panose="020B0604020202020204" pitchFamily="34" charset="0"/>
                <a:ea typeface="Malgun Gothic" panose="020B0503020000020004" pitchFamily="34" charset="-127"/>
                <a:cs typeface="Times New Roman" panose="02020603050405020304" pitchFamily="18" charset="0"/>
              </a:rPr>
              <a:t>R1- </a:t>
            </a:r>
            <a:r>
              <a:rPr lang="en-US" altLang="zh-CN" sz="1800" b="1" smtClean="0">
                <a:latin typeface="Arial" panose="020B0604020202020204" pitchFamily="34" charset="0"/>
                <a:ea typeface="Malgun Gothic" panose="020B0503020000020004" pitchFamily="34" charset="-127"/>
                <a:cs typeface="Times New Roman" panose="02020603050405020304" pitchFamily="18" charset="0"/>
              </a:rPr>
              <a:t>1716722</a:t>
            </a:r>
            <a:endParaRPr lang="en-US" altLang="ko-KR" sz="1800" b="1" dirty="0">
              <a:solidFill>
                <a:srgbClr val="FF0000"/>
              </a:solidFill>
              <a:latin typeface="Arial" panose="020B0604020202020204" pitchFamily="34" charset="0"/>
              <a:cs typeface="Times New Roman" panose="02020603050405020304" pitchFamily="18" charset="0"/>
            </a:endParaRPr>
          </a:p>
          <a:p>
            <a:pPr eaLnBrk="1">
              <a:spcBef>
                <a:spcPct val="0"/>
              </a:spcBef>
              <a:buFontTx/>
              <a:buNone/>
            </a:pPr>
            <a:r>
              <a:rPr lang="en-US" sz="1800" b="1" dirty="0" smtClean="0"/>
              <a:t>Nagoya, Japan, 18– 21 September, </a:t>
            </a:r>
            <a:r>
              <a:rPr lang="en-US" sz="1800" b="1" dirty="0"/>
              <a:t>2017</a:t>
            </a:r>
            <a:endParaRPr lang="zh-CN" altLang="zh-CN" sz="1800" b="1" dirty="0">
              <a:latin typeface="Arial" panose="020B0604020202020204" pitchFamily="34" charset="0"/>
              <a:cs typeface="Times New Roman" panose="02020603050405020304" pitchFamily="18" charset="0"/>
            </a:endParaRPr>
          </a:p>
        </p:txBody>
      </p:sp>
      <p:sp>
        <p:nvSpPr>
          <p:cNvPr id="3077" name="TextBox 4"/>
          <p:cNvSpPr txBox="1">
            <a:spLocks noChangeArrowheads="1"/>
          </p:cNvSpPr>
          <p:nvPr/>
        </p:nvSpPr>
        <p:spPr bwMode="auto">
          <a:xfrm>
            <a:off x="76200" y="838200"/>
            <a:ext cx="1928733"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ko-KR" sz="1800" dirty="0">
                <a:latin typeface="Arial" panose="020B0604020202020204" pitchFamily="34" charset="0"/>
              </a:rPr>
              <a:t>Agenda item: </a:t>
            </a:r>
            <a:r>
              <a:rPr lang="en-US" altLang="ko-KR" sz="1800" dirty="0" smtClean="0">
                <a:latin typeface="Arial" panose="020B0604020202020204" pitchFamily="34" charset="0"/>
              </a:rPr>
              <a:t>6.6</a:t>
            </a:r>
            <a:endParaRPr lang="ko-KR" altLang="en-US" sz="1800" dirty="0">
              <a:latin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63550" y="304800"/>
            <a:ext cx="8229600" cy="609600"/>
          </a:xfrm>
        </p:spPr>
        <p:txBody>
          <a:bodyPr/>
          <a:lstStyle/>
          <a:p>
            <a:r>
              <a:rPr lang="en-US" altLang="zh-CN" dirty="0" smtClean="0"/>
              <a:t>Background</a:t>
            </a:r>
            <a:endParaRPr lang="en-US" altLang="zh-CN" dirty="0"/>
          </a:p>
        </p:txBody>
      </p:sp>
      <p:sp>
        <p:nvSpPr>
          <p:cNvPr id="6147" name="Content Placeholder 2"/>
          <p:cNvSpPr>
            <a:spLocks noGrp="1"/>
          </p:cNvSpPr>
          <p:nvPr>
            <p:ph idx="1"/>
          </p:nvPr>
        </p:nvSpPr>
        <p:spPr>
          <a:xfrm>
            <a:off x="457200" y="1371600"/>
            <a:ext cx="8229600" cy="4800600"/>
          </a:xfrm>
        </p:spPr>
        <p:txBody>
          <a:bodyPr/>
          <a:lstStyle/>
          <a:p>
            <a:pPr marL="0" indent="0">
              <a:spcAft>
                <a:spcPts val="900"/>
              </a:spcAft>
              <a:buNone/>
            </a:pPr>
            <a:r>
              <a:rPr lang="en-GB" altLang="zh-CN" sz="2400" dirty="0">
                <a:highlight>
                  <a:srgbClr val="00FF00"/>
                </a:highlight>
                <a:latin typeface="Times New Roman" panose="02020603050405020304" pitchFamily="18" charset="0"/>
              </a:rPr>
              <a:t>Agreements</a:t>
            </a:r>
            <a:r>
              <a:rPr lang="en-GB" altLang="zh-CN" sz="2400" dirty="0">
                <a:latin typeface="Times New Roman" panose="02020603050405020304" pitchFamily="18" charset="0"/>
              </a:rPr>
              <a:t>:</a:t>
            </a:r>
            <a:endParaRPr lang="zh-CN" altLang="zh-CN" sz="2400" dirty="0">
              <a:latin typeface="Times New Roman" panose="02020603050405020304" pitchFamily="18" charset="0"/>
            </a:endParaRPr>
          </a:p>
          <a:p>
            <a:pPr lvl="0">
              <a:spcAft>
                <a:spcPts val="0"/>
              </a:spcAft>
              <a:tabLst>
                <a:tab pos="457200" algn="l"/>
              </a:tabLst>
            </a:pPr>
            <a:r>
              <a:rPr lang="en-GB" altLang="zh-CN" sz="2400" i="1" dirty="0">
                <a:latin typeface="Times New Roman" panose="02020603050405020304" pitchFamily="18" charset="0"/>
                <a:cs typeface="Times New Roman" panose="02020603050405020304" pitchFamily="18" charset="0"/>
              </a:rPr>
              <a:t>Specify mechanisms for supporting supplementary Uplink frequency </a:t>
            </a:r>
            <a:endParaRPr lang="zh-CN" altLang="zh-CN" sz="2400" i="1" dirty="0">
              <a:latin typeface="Times New Roman" panose="02020603050405020304" pitchFamily="18" charset="0"/>
              <a:cs typeface="Times New Roman" panose="02020603050405020304" pitchFamily="18" charset="0"/>
            </a:endParaRPr>
          </a:p>
          <a:p>
            <a:pPr lvl="1">
              <a:spcAft>
                <a:spcPts val="0"/>
              </a:spcAft>
              <a:tabLst>
                <a:tab pos="914400" algn="l"/>
              </a:tabLst>
            </a:pPr>
            <a:r>
              <a:rPr lang="en-GB" altLang="zh-CN" sz="2000" i="1" dirty="0">
                <a:latin typeface="Times New Roman" panose="02020603050405020304" pitchFamily="18" charset="0"/>
                <a:cs typeface="Times New Roman" panose="02020603050405020304" pitchFamily="18" charset="0"/>
              </a:rPr>
              <a:t>Note: SUL herein refers to the case when there is only UL resource for a carrier from NR perspective</a:t>
            </a:r>
            <a:endParaRPr lang="zh-CN" altLang="zh-CN" sz="2000" i="1" dirty="0">
              <a:latin typeface="Times New Roman" panose="02020603050405020304" pitchFamily="18" charset="0"/>
              <a:cs typeface="Times New Roman" panose="02020603050405020304" pitchFamily="18" charset="0"/>
            </a:endParaRPr>
          </a:p>
          <a:p>
            <a:pPr lvl="1">
              <a:spcAft>
                <a:spcPts val="0"/>
              </a:spcAft>
              <a:tabLst>
                <a:tab pos="914400" algn="l"/>
              </a:tabLst>
            </a:pPr>
            <a:r>
              <a:rPr lang="en-GB" altLang="zh-CN" sz="2000" i="1" dirty="0">
                <a:latin typeface="Times New Roman" panose="02020603050405020304" pitchFamily="18" charset="0"/>
                <a:cs typeface="Times New Roman" panose="02020603050405020304" pitchFamily="18" charset="0"/>
              </a:rPr>
              <a:t>Use SUL as complimentary access link (including from random access point of view) to NR TDD and to NR FDD, where the UE may select PRACH resources either in the NR TDD/FDD uplink frequency or the SUL frequency. </a:t>
            </a:r>
            <a:endParaRPr lang="zh-CN" altLang="zh-CN" sz="2000" i="1" dirty="0">
              <a:latin typeface="Times New Roman" panose="02020603050405020304" pitchFamily="18" charset="0"/>
              <a:cs typeface="Times New Roman" panose="02020603050405020304" pitchFamily="18" charset="0"/>
            </a:endParaRPr>
          </a:p>
          <a:p>
            <a:pPr lvl="1">
              <a:spcAft>
                <a:spcPts val="0"/>
              </a:spcAft>
              <a:tabLst>
                <a:tab pos="914400" algn="l"/>
              </a:tabLst>
            </a:pPr>
            <a:r>
              <a:rPr lang="en-GB" altLang="zh-CN" sz="2000" i="1" dirty="0">
                <a:latin typeface="Times New Roman" panose="02020603050405020304" pitchFamily="18" charset="0"/>
                <a:cs typeface="Times New Roman" panose="02020603050405020304" pitchFamily="18" charset="0"/>
              </a:rPr>
              <a:t>Note: The SUL frequency can be a frequency shared with LTE UL(at least for the case when NR spectrum is below 6 </a:t>
            </a:r>
            <a:r>
              <a:rPr lang="en-GB" altLang="zh-CN" sz="2000" i="1" dirty="0" err="1">
                <a:latin typeface="Times New Roman" panose="02020603050405020304" pitchFamily="18" charset="0"/>
                <a:cs typeface="Times New Roman" panose="02020603050405020304" pitchFamily="18" charset="0"/>
              </a:rPr>
              <a:t>Ghz</a:t>
            </a:r>
            <a:r>
              <a:rPr lang="en-GB" altLang="zh-CN" sz="2000" i="1" dirty="0">
                <a:latin typeface="Times New Roman" panose="02020603050405020304" pitchFamily="18" charset="0"/>
                <a:cs typeface="Times New Roman" panose="02020603050405020304" pitchFamily="18" charset="0"/>
              </a:rPr>
              <a:t>).</a:t>
            </a:r>
            <a:endParaRPr lang="zh-CN" altLang="zh-CN" sz="2000" i="1" dirty="0">
              <a:latin typeface="Times New Roman" panose="02020603050405020304" pitchFamily="18" charset="0"/>
              <a:cs typeface="Times New Roman" panose="02020603050405020304" pitchFamily="18" charset="0"/>
            </a:endParaRPr>
          </a:p>
          <a:p>
            <a:pPr lvl="2">
              <a:spcAft>
                <a:spcPts val="0"/>
              </a:spcAft>
              <a:tabLst>
                <a:tab pos="1371600" algn="l"/>
              </a:tabLst>
            </a:pPr>
            <a:r>
              <a:rPr lang="en-US" altLang="zh-CN" sz="1800" i="1" dirty="0">
                <a:latin typeface="Times New Roman" panose="02020603050405020304" pitchFamily="18" charset="0"/>
                <a:cs typeface="Times New Roman" panose="02020603050405020304" pitchFamily="18" charset="0"/>
              </a:rPr>
              <a:t>Minimize impact to NR physical layer design to enable this co-existence</a:t>
            </a:r>
            <a:endParaRPr lang="zh-CN" altLang="zh-CN" sz="1800" i="1" dirty="0">
              <a:latin typeface="Times New Roman" panose="02020603050405020304" pitchFamily="18" charset="0"/>
              <a:cs typeface="Times New Roman" panose="02020603050405020304" pitchFamily="18" charset="0"/>
            </a:endParaRPr>
          </a:p>
          <a:p>
            <a:pPr lvl="1">
              <a:spcAft>
                <a:spcPts val="0"/>
              </a:spcAft>
              <a:tabLst>
                <a:tab pos="914400" algn="l"/>
              </a:tabLst>
            </a:pPr>
            <a:r>
              <a:rPr lang="en-GB" altLang="zh-CN" sz="2000" i="1" dirty="0">
                <a:latin typeface="Times New Roman" panose="02020603050405020304" pitchFamily="18" charset="0"/>
                <a:cs typeface="Times New Roman" panose="02020603050405020304" pitchFamily="18" charset="0"/>
              </a:rPr>
              <a:t>Note: whether or not UE has to support simultaneous transmission on uplink frequencies is a separate discussion</a:t>
            </a:r>
            <a:endParaRPr lang="zh-CN" altLang="zh-CN" sz="2000"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9398982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63550" y="304800"/>
            <a:ext cx="8229600" cy="609600"/>
          </a:xfrm>
        </p:spPr>
        <p:txBody>
          <a:bodyPr/>
          <a:lstStyle/>
          <a:p>
            <a:r>
              <a:rPr lang="en-US" altLang="zh-CN" dirty="0" smtClean="0"/>
              <a:t>Background</a:t>
            </a:r>
            <a:endParaRPr lang="en-US" altLang="zh-CN" dirty="0"/>
          </a:p>
        </p:txBody>
      </p:sp>
      <p:sp>
        <p:nvSpPr>
          <p:cNvPr id="6147" name="Content Placeholder 2"/>
          <p:cNvSpPr>
            <a:spLocks noGrp="1"/>
          </p:cNvSpPr>
          <p:nvPr>
            <p:ph idx="1"/>
          </p:nvPr>
        </p:nvSpPr>
        <p:spPr>
          <a:xfrm>
            <a:off x="457200" y="1371600"/>
            <a:ext cx="8229600" cy="4800600"/>
          </a:xfrm>
        </p:spPr>
        <p:txBody>
          <a:bodyPr/>
          <a:lstStyle/>
          <a:p>
            <a:pPr marL="914400" marR="0" indent="-914400">
              <a:spcBef>
                <a:spcPts val="0"/>
              </a:spcBef>
              <a:spcAft>
                <a:spcPts val="0"/>
              </a:spcAft>
              <a:buNone/>
            </a:pPr>
            <a:r>
              <a:rPr lang="en-US" sz="2400" u="sng" dirty="0" smtClean="0">
                <a:highlight>
                  <a:srgbClr val="00FF00"/>
                </a:highlight>
                <a:latin typeface="Times"/>
                <a:ea typeface="MS Mincho"/>
                <a:cs typeface="Times New Roman"/>
              </a:rPr>
              <a:t>Agreements:</a:t>
            </a:r>
            <a:endParaRPr lang="en-US" sz="2400" dirty="0" smtClean="0">
              <a:latin typeface="Times"/>
              <a:ea typeface="Batang"/>
              <a:cs typeface="Times New Roman"/>
            </a:endParaRPr>
          </a:p>
          <a:p>
            <a:pPr lvl="0">
              <a:spcBef>
                <a:spcPts val="0"/>
              </a:spcBef>
              <a:spcAft>
                <a:spcPts val="0"/>
              </a:spcAft>
              <a:buFont typeface="Arial"/>
              <a:buChar char="•"/>
              <a:tabLst>
                <a:tab pos="457200" algn="l"/>
              </a:tabLst>
            </a:pPr>
            <a:r>
              <a:rPr lang="en-GB" sz="2400" i="1" dirty="0" smtClean="0">
                <a:latin typeface="Times"/>
                <a:ea typeface="MS Mincho"/>
                <a:cs typeface="Times New Roman"/>
              </a:rPr>
              <a:t>For NR standalone operation for a UE, </a:t>
            </a:r>
            <a:endParaRPr lang="en-US" sz="2400" i="1" dirty="0" smtClean="0">
              <a:latin typeface="Times"/>
              <a:ea typeface="Batang"/>
              <a:cs typeface="Times New Roman"/>
            </a:endParaRPr>
          </a:p>
          <a:p>
            <a:pPr lvl="1">
              <a:spcBef>
                <a:spcPts val="0"/>
              </a:spcBef>
              <a:spcAft>
                <a:spcPts val="0"/>
              </a:spcAft>
              <a:buFont typeface="Arial"/>
              <a:buChar char="–"/>
              <a:tabLst>
                <a:tab pos="914400" algn="l"/>
              </a:tabLst>
            </a:pPr>
            <a:r>
              <a:rPr lang="en-US" sz="2000" i="1" dirty="0" smtClean="0">
                <a:latin typeface="Times"/>
                <a:ea typeface="MS Mincho"/>
                <a:cs typeface="Times New Roman"/>
              </a:rPr>
              <a:t>NR supports that the UE is </a:t>
            </a:r>
            <a:r>
              <a:rPr lang="en-GB" sz="2000" i="1" dirty="0" smtClean="0">
                <a:latin typeface="Times"/>
                <a:ea typeface="MS Mincho"/>
                <a:cs typeface="Times New Roman"/>
              </a:rPr>
              <a:t>allowed to transmit on UL carriers on different frequency ranges but the UE has the capability to only transmit on one of the carriers at a given time in the following case:</a:t>
            </a:r>
            <a:endParaRPr lang="en-US" sz="2000" i="1" dirty="0" smtClean="0">
              <a:latin typeface="Times"/>
              <a:ea typeface="Batang"/>
              <a:cs typeface="Times New Roman"/>
            </a:endParaRPr>
          </a:p>
          <a:p>
            <a:pPr lvl="2">
              <a:spcBef>
                <a:spcPts val="0"/>
              </a:spcBef>
              <a:spcAft>
                <a:spcPts val="0"/>
              </a:spcAft>
              <a:buFont typeface="Arial"/>
              <a:buChar char="•"/>
              <a:tabLst>
                <a:tab pos="1371600" algn="l"/>
              </a:tabLst>
            </a:pPr>
            <a:r>
              <a:rPr lang="en-US" sz="1800" i="1" dirty="0" smtClean="0">
                <a:latin typeface="Times"/>
                <a:ea typeface="MS Mincho"/>
                <a:cs typeface="Times New Roman"/>
              </a:rPr>
              <a:t>case of SRS carrier switching with at least one of the frequency ranges agreed for LTE-NR UL sharing by RAN4 </a:t>
            </a:r>
            <a:r>
              <a:rPr lang="en-GB" sz="1800" i="1" dirty="0" smtClean="0">
                <a:latin typeface="Times"/>
                <a:ea typeface="MS Mincho"/>
                <a:cs typeface="Times New Roman"/>
              </a:rPr>
              <a:t>(e.g. refer to R4-1704411</a:t>
            </a:r>
            <a:r>
              <a:rPr lang="en-US" sz="1800" i="1" dirty="0" smtClean="0">
                <a:latin typeface="Times"/>
                <a:ea typeface="MS Mincho"/>
                <a:cs typeface="Times New Roman"/>
              </a:rPr>
              <a:t>)</a:t>
            </a:r>
            <a:endParaRPr lang="en-US" sz="1800" i="1" dirty="0">
              <a:latin typeface="Times"/>
              <a:ea typeface="Batang"/>
              <a:cs typeface="Times New Roman"/>
            </a:endParaRPr>
          </a:p>
        </p:txBody>
      </p:sp>
    </p:spTree>
    <p:extLst>
      <p:ext uri="{BB962C8B-B14F-4D97-AF65-F5344CB8AC3E}">
        <p14:creationId xmlns:p14="http://schemas.microsoft.com/office/powerpoint/2010/main" xmlns="" val="29398982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Rectangle 2"/>
          <p:cNvSpPr txBox="1">
            <a:spLocks noChangeArrowheads="1"/>
          </p:cNvSpPr>
          <p:nvPr/>
        </p:nvSpPr>
        <p:spPr bwMode="auto">
          <a:xfrm>
            <a:off x="300210" y="685800"/>
            <a:ext cx="8462789" cy="11429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marL="0" lvl="1" defTabSz="914012">
              <a:lnSpc>
                <a:spcPct val="120000"/>
              </a:lnSpc>
              <a:buClrTx/>
              <a:defRPr/>
            </a:pPr>
            <a:r>
              <a:rPr lang="en-US" altLang="zh-CN" b="0" dirty="0" smtClean="0">
                <a:solidFill>
                  <a:srgbClr val="000000"/>
                </a:solidFill>
                <a:ea typeface="微软雅黑" panose="020B0503020204020204" pitchFamily="34" charset="-122"/>
                <a:cs typeface="Arial" pitchFamily="34" charset="0"/>
              </a:rPr>
              <a:t>UEs can </a:t>
            </a:r>
            <a:r>
              <a:rPr lang="en-US" altLang="zh-CN" dirty="0" smtClean="0">
                <a:solidFill>
                  <a:srgbClr val="000000"/>
                </a:solidFill>
                <a:ea typeface="微软雅黑" panose="020B0503020204020204" pitchFamily="34" charset="-122"/>
                <a:cs typeface="Arial" pitchFamily="34" charset="0"/>
              </a:rPr>
              <a:t>gain both </a:t>
            </a:r>
            <a:r>
              <a:rPr lang="en-US" altLang="zh-CN" b="0" dirty="0" smtClean="0">
                <a:solidFill>
                  <a:srgbClr val="000000"/>
                </a:solidFill>
                <a:ea typeface="微软雅黑" panose="020B0503020204020204" pitchFamily="34" charset="-122"/>
                <a:cs typeface="Arial" pitchFamily="34" charset="0"/>
              </a:rPr>
              <a:t>NR low latency and NR </a:t>
            </a:r>
            <a:r>
              <a:rPr lang="en-US" altLang="zh-CN" dirty="0" smtClean="0">
                <a:solidFill>
                  <a:srgbClr val="000000"/>
                </a:solidFill>
                <a:ea typeface="微软雅黑" panose="020B0503020204020204" pitchFamily="34" charset="-122"/>
                <a:cs typeface="Arial" pitchFamily="34" charset="0"/>
              </a:rPr>
              <a:t>high UL throughput </a:t>
            </a:r>
            <a:r>
              <a:rPr lang="en-US" altLang="zh-CN" b="0" dirty="0" smtClean="0">
                <a:solidFill>
                  <a:srgbClr val="000000"/>
                </a:solidFill>
                <a:ea typeface="微软雅黑" panose="020B0503020204020204" pitchFamily="34" charset="-122"/>
                <a:cs typeface="Arial" pitchFamily="34" charset="0"/>
              </a:rPr>
              <a:t>with</a:t>
            </a:r>
          </a:p>
          <a:p>
            <a:pPr marL="0" lvl="1" indent="-182880" defTabSz="914012">
              <a:lnSpc>
                <a:spcPct val="120000"/>
              </a:lnSpc>
              <a:buClrTx/>
              <a:buFont typeface="Arial" pitchFamily="34" charset="0"/>
              <a:buChar char="•"/>
              <a:defRPr/>
            </a:pPr>
            <a:r>
              <a:rPr lang="en-US" altLang="zh-CN" b="0" dirty="0" smtClean="0">
                <a:solidFill>
                  <a:srgbClr val="000000"/>
                </a:solidFill>
                <a:ea typeface="微软雅黑" panose="020B0503020204020204" pitchFamily="34" charset="-122"/>
                <a:cs typeface="Arial" pitchFamily="34" charset="0"/>
              </a:rPr>
              <a:t>PUCCH configured on SUL</a:t>
            </a:r>
          </a:p>
          <a:p>
            <a:pPr marL="0" lvl="1" indent="-182880" defTabSz="914012">
              <a:lnSpc>
                <a:spcPct val="120000"/>
              </a:lnSpc>
              <a:buClrTx/>
              <a:buFont typeface="Arial" pitchFamily="34" charset="0"/>
              <a:buChar char="•"/>
              <a:defRPr/>
            </a:pPr>
            <a:r>
              <a:rPr lang="en-US" altLang="zh-CN" b="0" dirty="0" smtClean="0">
                <a:solidFill>
                  <a:srgbClr val="000000"/>
                </a:solidFill>
                <a:ea typeface="微软雅黑" panose="020B0503020204020204" pitchFamily="34" charset="-122"/>
                <a:cs typeface="Arial" pitchFamily="34" charset="0"/>
              </a:rPr>
              <a:t>PUSCH configured on DL/UL frequency</a:t>
            </a:r>
            <a:endParaRPr lang="en-US" altLang="zh-CN" sz="1600" b="0" dirty="0" smtClean="0">
              <a:solidFill>
                <a:srgbClr val="000000"/>
              </a:solidFill>
              <a:ea typeface="微软雅黑" panose="020B0503020204020204" pitchFamily="34" charset="-122"/>
              <a:cs typeface="Arial" pitchFamily="34" charset="0"/>
            </a:endParaRPr>
          </a:p>
        </p:txBody>
      </p:sp>
      <p:sp>
        <p:nvSpPr>
          <p:cNvPr id="83" name="椭圆 60"/>
          <p:cNvSpPr/>
          <p:nvPr/>
        </p:nvSpPr>
        <p:spPr>
          <a:xfrm>
            <a:off x="1735717" y="2105009"/>
            <a:ext cx="5346762" cy="823016"/>
          </a:xfrm>
          <a:prstGeom prst="ellipse">
            <a:avLst/>
          </a:prstGeom>
          <a:solidFill>
            <a:srgbClr val="00CC66"/>
          </a:solidFill>
          <a:ln w="9525">
            <a:noFill/>
            <a:round/>
            <a:headEnd/>
            <a:tailEnd/>
          </a:ln>
        </p:spPr>
        <p:txBody>
          <a:bodyPr rtlCol="0" anchor="ctr"/>
          <a:lstStyle/>
          <a:p>
            <a:pPr marL="165100" indent="-165100" algn="ctr" defTabSz="784225">
              <a:lnSpc>
                <a:spcPct val="105000"/>
              </a:lnSpc>
              <a:spcBef>
                <a:spcPct val="20000"/>
              </a:spcBef>
              <a:buClr>
                <a:srgbClr val="333399"/>
              </a:buClr>
              <a:buSzPct val="50000"/>
              <a:buFont typeface="Wingdings" pitchFamily="2" charset="2"/>
              <a:buChar char="l"/>
            </a:pPr>
            <a:endParaRPr lang="zh-CN" altLang="en-US" sz="1600" b="1" dirty="0" smtClean="0">
              <a:solidFill>
                <a:schemeClr val="bg1"/>
              </a:solidFill>
              <a:latin typeface="华文楷体" pitchFamily="2" charset="-122"/>
              <a:ea typeface="华文楷体" pitchFamily="2" charset="-122"/>
            </a:endParaRPr>
          </a:p>
        </p:txBody>
      </p:sp>
      <p:sp>
        <p:nvSpPr>
          <p:cNvPr id="99" name="椭圆 69"/>
          <p:cNvSpPr/>
          <p:nvPr/>
        </p:nvSpPr>
        <p:spPr>
          <a:xfrm>
            <a:off x="1733952" y="2113858"/>
            <a:ext cx="3607514" cy="823016"/>
          </a:xfrm>
          <a:prstGeom prst="ellipse">
            <a:avLst/>
          </a:prstGeom>
          <a:solidFill>
            <a:srgbClr val="00B0F0"/>
          </a:solidFill>
          <a:ln w="9525">
            <a:noFill/>
            <a:round/>
            <a:headEnd/>
            <a:tailEnd/>
          </a:ln>
        </p:spPr>
        <p:txBody>
          <a:bodyPr rtlCol="0" anchor="ctr"/>
          <a:lstStyle/>
          <a:p>
            <a:pPr marL="165100" indent="-165100" algn="ctr" defTabSz="784225">
              <a:lnSpc>
                <a:spcPct val="105000"/>
              </a:lnSpc>
              <a:spcBef>
                <a:spcPct val="20000"/>
              </a:spcBef>
              <a:buClr>
                <a:srgbClr val="333399"/>
              </a:buClr>
              <a:buSzPct val="50000"/>
              <a:buFont typeface="Wingdings" pitchFamily="2" charset="2"/>
              <a:buChar char="l"/>
            </a:pPr>
            <a:endParaRPr lang="zh-CN" altLang="en-US" sz="1600" b="1" dirty="0" smtClean="0">
              <a:solidFill>
                <a:schemeClr val="bg1"/>
              </a:solidFill>
              <a:latin typeface="华文楷体" pitchFamily="2" charset="-122"/>
              <a:ea typeface="华文楷体" pitchFamily="2" charset="-122"/>
            </a:endParaRPr>
          </a:p>
        </p:txBody>
      </p:sp>
      <p:sp>
        <p:nvSpPr>
          <p:cNvPr id="100" name="TextBox 99"/>
          <p:cNvSpPr txBox="1"/>
          <p:nvPr/>
        </p:nvSpPr>
        <p:spPr>
          <a:xfrm>
            <a:off x="2646465" y="2158442"/>
            <a:ext cx="1535339" cy="584775"/>
          </a:xfrm>
          <a:prstGeom prst="rect">
            <a:avLst/>
          </a:prstGeom>
          <a:noFill/>
        </p:spPr>
        <p:txBody>
          <a:bodyPr wrap="square" rtlCol="0">
            <a:spAutoFit/>
          </a:bodyPr>
          <a:lstStyle/>
          <a:p>
            <a:r>
              <a:rPr lang="en-US" sz="1600" dirty="0" smtClean="0">
                <a:solidFill>
                  <a:schemeClr val="bg1"/>
                </a:solidFill>
              </a:rPr>
              <a:t>3.5 GHz UL Coverage</a:t>
            </a:r>
            <a:endParaRPr lang="en-US" sz="1600" dirty="0">
              <a:solidFill>
                <a:schemeClr val="bg1"/>
              </a:solidFill>
            </a:endParaRPr>
          </a:p>
        </p:txBody>
      </p:sp>
      <p:sp>
        <p:nvSpPr>
          <p:cNvPr id="101" name="TextBox 100"/>
          <p:cNvSpPr txBox="1"/>
          <p:nvPr/>
        </p:nvSpPr>
        <p:spPr>
          <a:xfrm>
            <a:off x="5263297" y="2170312"/>
            <a:ext cx="1535339" cy="584775"/>
          </a:xfrm>
          <a:prstGeom prst="rect">
            <a:avLst/>
          </a:prstGeom>
          <a:noFill/>
        </p:spPr>
        <p:txBody>
          <a:bodyPr wrap="square" rtlCol="0">
            <a:spAutoFit/>
          </a:bodyPr>
          <a:lstStyle/>
          <a:p>
            <a:r>
              <a:rPr lang="en-US" sz="1600" dirty="0" smtClean="0">
                <a:solidFill>
                  <a:schemeClr val="bg1"/>
                </a:solidFill>
              </a:rPr>
              <a:t>1.8 GHz UL Coverage</a:t>
            </a:r>
            <a:endParaRPr lang="en-US" sz="1600" dirty="0">
              <a:solidFill>
                <a:schemeClr val="bg1"/>
              </a:solidFill>
            </a:endParaRPr>
          </a:p>
        </p:txBody>
      </p:sp>
      <p:sp>
        <p:nvSpPr>
          <p:cNvPr id="188" name="矩形 115"/>
          <p:cNvSpPr/>
          <p:nvPr/>
        </p:nvSpPr>
        <p:spPr bwMode="auto">
          <a:xfrm>
            <a:off x="1388872" y="1918440"/>
            <a:ext cx="6038690" cy="1281960"/>
          </a:xfrm>
          <a:prstGeom prst="rect">
            <a:avLst/>
          </a:prstGeom>
          <a:noFill/>
          <a:ln w="25400" cap="flat" cmpd="sng" algn="ctr">
            <a:solidFill>
              <a:schemeClr val="tx1"/>
            </a:solidFill>
            <a:prstDash val="solid"/>
            <a:round/>
            <a:headEnd type="none" w="med" len="med"/>
            <a:tailEnd type="none" w="med" len="med"/>
          </a:ln>
          <a:effectLst/>
        </p:spPr>
        <p:txBody>
          <a:bodyPr vert="horz" wrap="square" lIns="68544" tIns="34272" rIns="68544" bIns="34272" numCol="1" rtlCol="0" anchor="t" anchorCtr="0" compatLnSpc="1">
            <a:prstTxWarp prst="textNoShape">
              <a:avLst/>
            </a:prstTxWarp>
          </a:bodyPr>
          <a:lstStyle/>
          <a:p>
            <a:pPr defTabSz="685434"/>
            <a:endParaRPr lang="en-US" sz="2000">
              <a:solidFill>
                <a:srgbClr val="000000"/>
              </a:solidFill>
              <a:ea typeface="SimSun" pitchFamily="2" charset="-122"/>
            </a:endParaRPr>
          </a:p>
        </p:txBody>
      </p:sp>
      <p:sp>
        <p:nvSpPr>
          <p:cNvPr id="91" name="Title 1"/>
          <p:cNvSpPr txBox="1">
            <a:spLocks/>
          </p:cNvSpPr>
          <p:nvPr/>
        </p:nvSpPr>
        <p:spPr bwMode="auto">
          <a:xfrm>
            <a:off x="463550" y="0"/>
            <a:ext cx="8229600" cy="609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4400" b="0" i="0" u="none" strike="noStrike" kern="1200" cap="none" spc="0" normalizeH="0" baseline="0" noProof="0" dirty="0" smtClean="0">
                <a:ln>
                  <a:noFill/>
                </a:ln>
                <a:solidFill>
                  <a:schemeClr val="tx1"/>
                </a:solidFill>
                <a:effectLst/>
                <a:uLnTx/>
                <a:uFillTx/>
                <a:latin typeface="+mj-lt"/>
                <a:ea typeface="+mj-ea"/>
                <a:cs typeface="+mj-cs"/>
              </a:rPr>
              <a:t>Background</a:t>
            </a:r>
            <a:endParaRPr kumimoji="0" lang="en-US" altLang="zh-CN"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102" name="矩形 115"/>
          <p:cNvSpPr/>
          <p:nvPr/>
        </p:nvSpPr>
        <p:spPr bwMode="auto">
          <a:xfrm>
            <a:off x="152400" y="3691304"/>
            <a:ext cx="4417742" cy="3014296"/>
          </a:xfrm>
          <a:prstGeom prst="rect">
            <a:avLst/>
          </a:prstGeom>
          <a:noFill/>
          <a:ln w="25400" cap="flat" cmpd="sng" algn="ctr">
            <a:solidFill>
              <a:schemeClr val="tx1"/>
            </a:solidFill>
            <a:prstDash val="solid"/>
            <a:round/>
            <a:headEnd type="none" w="med" len="med"/>
            <a:tailEnd type="none" w="med" len="med"/>
          </a:ln>
          <a:effectLst/>
        </p:spPr>
        <p:txBody>
          <a:bodyPr vert="horz" wrap="square" lIns="68544" tIns="34272" rIns="68544" bIns="34272" numCol="1" rtlCol="0" anchor="t" anchorCtr="0" compatLnSpc="1">
            <a:prstTxWarp prst="textNoShape">
              <a:avLst/>
            </a:prstTxWarp>
          </a:bodyPr>
          <a:lstStyle/>
          <a:p>
            <a:pPr defTabSz="685434"/>
            <a:endParaRPr lang="en-US" sz="2000">
              <a:solidFill>
                <a:srgbClr val="000000"/>
              </a:solidFill>
              <a:ea typeface="SimSun" pitchFamily="2" charset="-122"/>
            </a:endParaRPr>
          </a:p>
        </p:txBody>
      </p:sp>
      <p:sp>
        <p:nvSpPr>
          <p:cNvPr id="105" name="TextBox 91"/>
          <p:cNvSpPr txBox="1"/>
          <p:nvPr/>
        </p:nvSpPr>
        <p:spPr>
          <a:xfrm>
            <a:off x="152400" y="3733938"/>
            <a:ext cx="4394138" cy="307777"/>
          </a:xfrm>
          <a:prstGeom prst="rect">
            <a:avLst/>
          </a:prstGeom>
          <a:solidFill>
            <a:schemeClr val="accent5">
              <a:lumMod val="40000"/>
              <a:lumOff val="60000"/>
              <a:alpha val="50000"/>
            </a:schemeClr>
          </a:solidFill>
          <a:ln>
            <a:noFill/>
          </a:ln>
        </p:spPr>
        <p:txBody>
          <a:bodyPr wrap="square" rtlCol="0">
            <a:spAutoFit/>
          </a:bodyPr>
          <a:lstStyle/>
          <a:p>
            <a:pPr algn="ctr"/>
            <a:r>
              <a:rPr lang="en-US" altLang="zh-CN" sz="1400" b="1" dirty="0" smtClean="0">
                <a:cs typeface="Calibri" panose="020F0502020204030204" pitchFamily="34" charset="0"/>
              </a:rPr>
              <a:t>NR UE @ cell  center</a:t>
            </a:r>
          </a:p>
        </p:txBody>
      </p:sp>
      <p:sp>
        <p:nvSpPr>
          <p:cNvPr id="195" name="矩形 91"/>
          <p:cNvSpPr/>
          <p:nvPr/>
        </p:nvSpPr>
        <p:spPr bwMode="auto">
          <a:xfrm>
            <a:off x="4832364" y="3687588"/>
            <a:ext cx="4159236" cy="3018012"/>
          </a:xfrm>
          <a:prstGeom prst="rect">
            <a:avLst/>
          </a:prstGeom>
          <a:noFill/>
          <a:ln w="25400" cap="flat" cmpd="sng" algn="ctr">
            <a:solidFill>
              <a:schemeClr val="tx1"/>
            </a:solidFill>
            <a:prstDash val="solid"/>
            <a:round/>
            <a:headEnd type="none" w="med" len="med"/>
            <a:tailEnd type="none" w="med" len="med"/>
          </a:ln>
          <a:effectLst/>
        </p:spPr>
        <p:txBody>
          <a:bodyPr vert="horz" wrap="square" lIns="68544" tIns="34272" rIns="68544" bIns="34272" numCol="1" rtlCol="0" anchor="t" anchorCtr="0" compatLnSpc="1">
            <a:prstTxWarp prst="textNoShape">
              <a:avLst/>
            </a:prstTxWarp>
          </a:bodyPr>
          <a:lstStyle/>
          <a:p>
            <a:pPr defTabSz="685434"/>
            <a:endParaRPr lang="en-US" sz="2000">
              <a:solidFill>
                <a:srgbClr val="000000"/>
              </a:solidFill>
              <a:ea typeface="SimSun" pitchFamily="2" charset="-122"/>
            </a:endParaRPr>
          </a:p>
        </p:txBody>
      </p:sp>
      <p:sp>
        <p:nvSpPr>
          <p:cNvPr id="196" name="TextBox 91"/>
          <p:cNvSpPr txBox="1"/>
          <p:nvPr/>
        </p:nvSpPr>
        <p:spPr>
          <a:xfrm>
            <a:off x="4865804" y="3741373"/>
            <a:ext cx="4125796" cy="307777"/>
          </a:xfrm>
          <a:prstGeom prst="rect">
            <a:avLst/>
          </a:prstGeom>
          <a:solidFill>
            <a:schemeClr val="accent5">
              <a:lumMod val="40000"/>
              <a:lumOff val="60000"/>
              <a:alpha val="50000"/>
            </a:schemeClr>
          </a:solidFill>
          <a:ln>
            <a:noFill/>
          </a:ln>
        </p:spPr>
        <p:txBody>
          <a:bodyPr wrap="square" rtlCol="0">
            <a:spAutoFit/>
          </a:bodyPr>
          <a:lstStyle/>
          <a:p>
            <a:pPr algn="ctr"/>
            <a:r>
              <a:rPr lang="en-US" altLang="zh-CN" sz="1400" b="1" dirty="0" smtClean="0">
                <a:cs typeface="Calibri" panose="020F0502020204030204" pitchFamily="34" charset="0"/>
              </a:rPr>
              <a:t>NR UE @ cell  edge</a:t>
            </a:r>
          </a:p>
        </p:txBody>
      </p:sp>
      <p:cxnSp>
        <p:nvCxnSpPr>
          <p:cNvPr id="220" name="直接箭头连接符 162"/>
          <p:cNvCxnSpPr>
            <a:stCxn id="99" idx="4"/>
          </p:cNvCxnSpPr>
          <p:nvPr/>
        </p:nvCxnSpPr>
        <p:spPr bwMode="auto">
          <a:xfrm flipH="1">
            <a:off x="1959054" y="2936874"/>
            <a:ext cx="1578655" cy="736046"/>
          </a:xfrm>
          <a:prstGeom prst="straightConnector1">
            <a:avLst/>
          </a:prstGeom>
          <a:noFill/>
          <a:ln w="25400">
            <a:solidFill>
              <a:schemeClr val="tx1"/>
            </a:solidFill>
            <a:tailEnd type="triangle"/>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221" name="直接箭头连接符 165"/>
          <p:cNvCxnSpPr/>
          <p:nvPr/>
        </p:nvCxnSpPr>
        <p:spPr bwMode="auto">
          <a:xfrm>
            <a:off x="5867400" y="2895600"/>
            <a:ext cx="1477693" cy="755017"/>
          </a:xfrm>
          <a:prstGeom prst="straightConnector1">
            <a:avLst/>
          </a:prstGeom>
          <a:noFill/>
          <a:ln w="25400">
            <a:solidFill>
              <a:schemeClr val="tx1"/>
            </a:solidFill>
            <a:tailEnd type="triangle"/>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292" name="Group 291"/>
          <p:cNvGrpSpPr/>
          <p:nvPr/>
        </p:nvGrpSpPr>
        <p:grpSpPr>
          <a:xfrm>
            <a:off x="5007280" y="4038600"/>
            <a:ext cx="3679520" cy="1295400"/>
            <a:chOff x="5514895" y="3733800"/>
            <a:chExt cx="3679520" cy="1295400"/>
          </a:xfrm>
        </p:grpSpPr>
        <p:sp>
          <p:nvSpPr>
            <p:cNvPr id="231" name="TextBox 230"/>
            <p:cNvSpPr txBox="1"/>
            <p:nvPr/>
          </p:nvSpPr>
          <p:spPr>
            <a:xfrm>
              <a:off x="5514895" y="3962400"/>
              <a:ext cx="792205" cy="523220"/>
            </a:xfrm>
            <a:prstGeom prst="rect">
              <a:avLst/>
            </a:prstGeom>
            <a:noFill/>
          </p:spPr>
          <p:txBody>
            <a:bodyPr wrap="none" rtlCol="0">
              <a:spAutoFit/>
            </a:bodyPr>
            <a:lstStyle/>
            <a:p>
              <a:r>
                <a:rPr lang="en-US" altLang="zh-CN" sz="1400" dirty="0" smtClean="0"/>
                <a:t>3.5GHz</a:t>
              </a:r>
            </a:p>
            <a:p>
              <a:r>
                <a:rPr lang="en-US" altLang="zh-CN" sz="1400" dirty="0" smtClean="0"/>
                <a:t>TDD</a:t>
              </a:r>
              <a:endParaRPr lang="zh-CN" altLang="en-US" sz="1400" dirty="0"/>
            </a:p>
          </p:txBody>
        </p:sp>
        <p:sp>
          <p:nvSpPr>
            <p:cNvPr id="233" name="TextBox 232"/>
            <p:cNvSpPr txBox="1"/>
            <p:nvPr/>
          </p:nvSpPr>
          <p:spPr>
            <a:xfrm>
              <a:off x="5514895" y="4495800"/>
              <a:ext cx="792205" cy="523220"/>
            </a:xfrm>
            <a:prstGeom prst="rect">
              <a:avLst/>
            </a:prstGeom>
            <a:noFill/>
          </p:spPr>
          <p:txBody>
            <a:bodyPr wrap="none" rtlCol="0">
              <a:spAutoFit/>
            </a:bodyPr>
            <a:lstStyle/>
            <a:p>
              <a:pPr algn="ctr"/>
              <a:r>
                <a:rPr lang="en-US" altLang="zh-CN" sz="1400" dirty="0" smtClean="0"/>
                <a:t>1.8GHz</a:t>
              </a:r>
            </a:p>
            <a:p>
              <a:pPr algn="ctr"/>
              <a:r>
                <a:rPr lang="en-US" altLang="zh-CN" sz="1400" dirty="0" smtClean="0"/>
                <a:t>SUL</a:t>
              </a:r>
              <a:endParaRPr lang="zh-CN" altLang="en-US" sz="1400" dirty="0"/>
            </a:p>
          </p:txBody>
        </p:sp>
        <p:sp>
          <p:nvSpPr>
            <p:cNvPr id="234" name="矩形 393"/>
            <p:cNvSpPr/>
            <p:nvPr/>
          </p:nvSpPr>
          <p:spPr>
            <a:xfrm>
              <a:off x="6237058" y="4038259"/>
              <a:ext cx="518270" cy="378577"/>
            </a:xfrm>
            <a:prstGeom prst="rect">
              <a:avLst/>
            </a:prstGeom>
            <a:solidFill>
              <a:srgbClr val="92D050"/>
            </a:solidFill>
            <a:ln w="9525">
              <a:solidFill>
                <a:schemeClr val="tx1"/>
              </a:solidFill>
            </a:ln>
          </p:spPr>
          <p:txBody>
            <a:bodyPr rtlCol="0" anchor="ctr"/>
            <a:lstStyle/>
            <a:p>
              <a:pPr algn="ctr" defTabSz="673100">
                <a:spcAft>
                  <a:spcPts val="0"/>
                </a:spcAft>
                <a:buClr>
                  <a:srgbClr val="595959"/>
                </a:buClr>
                <a:buSzPct val="100000"/>
              </a:pPr>
              <a:r>
                <a:rPr lang="en-US" altLang="zh-CN" sz="700" b="1" dirty="0" smtClean="0">
                  <a:solidFill>
                    <a:schemeClr val="bg1"/>
                  </a:solidFill>
                  <a:latin typeface="Times New Roman" pitchFamily="18" charset="0"/>
                  <a:ea typeface="+mn-ea"/>
                  <a:cs typeface="Times New Roman" pitchFamily="18" charset="0"/>
                </a:rPr>
                <a:t>PDCCH</a:t>
              </a:r>
              <a:br>
                <a:rPr lang="en-US" altLang="zh-CN" sz="700" b="1" dirty="0" smtClean="0">
                  <a:solidFill>
                    <a:schemeClr val="bg1"/>
                  </a:solidFill>
                  <a:latin typeface="Times New Roman" pitchFamily="18" charset="0"/>
                  <a:ea typeface="+mn-ea"/>
                  <a:cs typeface="Times New Roman" pitchFamily="18" charset="0"/>
                </a:rPr>
              </a:br>
              <a:r>
                <a:rPr lang="en-US" altLang="zh-CN" sz="700" b="1" dirty="0" smtClean="0">
                  <a:solidFill>
                    <a:schemeClr val="bg1"/>
                  </a:solidFill>
                  <a:latin typeface="Times New Roman" pitchFamily="18" charset="0"/>
                  <a:ea typeface="+mn-ea"/>
                  <a:cs typeface="Times New Roman" pitchFamily="18" charset="0"/>
                </a:rPr>
                <a:t>PDSCH</a:t>
              </a:r>
            </a:p>
          </p:txBody>
        </p:sp>
        <p:sp>
          <p:nvSpPr>
            <p:cNvPr id="235" name="矩形 394"/>
            <p:cNvSpPr/>
            <p:nvPr/>
          </p:nvSpPr>
          <p:spPr>
            <a:xfrm>
              <a:off x="6755327" y="4038259"/>
              <a:ext cx="518270" cy="378577"/>
            </a:xfrm>
            <a:prstGeom prst="rect">
              <a:avLst/>
            </a:prstGeom>
            <a:solidFill>
              <a:srgbClr val="92D050"/>
            </a:solidFill>
            <a:ln w="9525">
              <a:solidFill>
                <a:schemeClr val="tx1"/>
              </a:solidFill>
            </a:ln>
          </p:spPr>
          <p:txBody>
            <a:bodyPr rtlCol="0" anchor="ctr"/>
            <a:lstStyle/>
            <a:p>
              <a:pPr algn="ctr" defTabSz="673100">
                <a:spcAft>
                  <a:spcPts val="0"/>
                </a:spcAft>
                <a:buClr>
                  <a:srgbClr val="595959"/>
                </a:buClr>
                <a:buSzPct val="100000"/>
              </a:pPr>
              <a:r>
                <a:rPr lang="en-US" altLang="zh-CN" sz="700" b="1" dirty="0" smtClean="0">
                  <a:solidFill>
                    <a:schemeClr val="bg1"/>
                  </a:solidFill>
                  <a:latin typeface="Times New Roman" pitchFamily="18" charset="0"/>
                  <a:ea typeface="+mn-ea"/>
                  <a:cs typeface="Times New Roman" pitchFamily="18" charset="0"/>
                </a:rPr>
                <a:t>PDCCH</a:t>
              </a:r>
              <a:br>
                <a:rPr lang="en-US" altLang="zh-CN" sz="700" b="1" dirty="0" smtClean="0">
                  <a:solidFill>
                    <a:schemeClr val="bg1"/>
                  </a:solidFill>
                  <a:latin typeface="Times New Roman" pitchFamily="18" charset="0"/>
                  <a:ea typeface="+mn-ea"/>
                  <a:cs typeface="Times New Roman" pitchFamily="18" charset="0"/>
                </a:rPr>
              </a:br>
              <a:r>
                <a:rPr lang="en-US" altLang="zh-CN" sz="700" b="1" dirty="0" smtClean="0">
                  <a:solidFill>
                    <a:schemeClr val="bg1"/>
                  </a:solidFill>
                  <a:latin typeface="Times New Roman" pitchFamily="18" charset="0"/>
                  <a:ea typeface="+mn-ea"/>
                  <a:cs typeface="Times New Roman" pitchFamily="18" charset="0"/>
                </a:rPr>
                <a:t>PDSCH</a:t>
              </a:r>
            </a:p>
          </p:txBody>
        </p:sp>
        <p:sp>
          <p:nvSpPr>
            <p:cNvPr id="236" name="矩形 395"/>
            <p:cNvSpPr/>
            <p:nvPr/>
          </p:nvSpPr>
          <p:spPr>
            <a:xfrm>
              <a:off x="7273596" y="4038259"/>
              <a:ext cx="518270" cy="378577"/>
            </a:xfrm>
            <a:prstGeom prst="rect">
              <a:avLst/>
            </a:prstGeom>
            <a:solidFill>
              <a:srgbClr val="92D050"/>
            </a:solidFill>
            <a:ln w="9525">
              <a:solidFill>
                <a:schemeClr val="tx1"/>
              </a:solidFill>
            </a:ln>
          </p:spPr>
          <p:txBody>
            <a:bodyPr rtlCol="0" anchor="ctr"/>
            <a:lstStyle/>
            <a:p>
              <a:pPr algn="ctr" defTabSz="673100">
                <a:spcAft>
                  <a:spcPts val="0"/>
                </a:spcAft>
                <a:buClr>
                  <a:srgbClr val="595959"/>
                </a:buClr>
                <a:buSzPct val="100000"/>
              </a:pPr>
              <a:r>
                <a:rPr lang="en-US" altLang="zh-CN" sz="700" b="1" dirty="0" smtClean="0">
                  <a:solidFill>
                    <a:schemeClr val="bg1"/>
                  </a:solidFill>
                  <a:latin typeface="Times New Roman" pitchFamily="18" charset="0"/>
                  <a:ea typeface="+mn-ea"/>
                  <a:cs typeface="Times New Roman" pitchFamily="18" charset="0"/>
                </a:rPr>
                <a:t>PDCCH</a:t>
              </a:r>
              <a:br>
                <a:rPr lang="en-US" altLang="zh-CN" sz="700" b="1" dirty="0" smtClean="0">
                  <a:solidFill>
                    <a:schemeClr val="bg1"/>
                  </a:solidFill>
                  <a:latin typeface="Times New Roman" pitchFamily="18" charset="0"/>
                  <a:ea typeface="+mn-ea"/>
                  <a:cs typeface="Times New Roman" pitchFamily="18" charset="0"/>
                </a:rPr>
              </a:br>
              <a:r>
                <a:rPr lang="en-US" altLang="zh-CN" sz="700" b="1" dirty="0" smtClean="0">
                  <a:solidFill>
                    <a:schemeClr val="bg1"/>
                  </a:solidFill>
                  <a:latin typeface="Times New Roman" pitchFamily="18" charset="0"/>
                  <a:ea typeface="+mn-ea"/>
                  <a:cs typeface="Times New Roman" pitchFamily="18" charset="0"/>
                </a:rPr>
                <a:t>PDSCH</a:t>
              </a:r>
            </a:p>
          </p:txBody>
        </p:sp>
        <p:sp>
          <p:nvSpPr>
            <p:cNvPr id="237" name="矩形 396"/>
            <p:cNvSpPr/>
            <p:nvPr/>
          </p:nvSpPr>
          <p:spPr>
            <a:xfrm>
              <a:off x="7791866" y="4038259"/>
              <a:ext cx="518270" cy="378577"/>
            </a:xfrm>
            <a:prstGeom prst="rect">
              <a:avLst/>
            </a:prstGeom>
            <a:solidFill>
              <a:srgbClr val="92D050"/>
            </a:solidFill>
            <a:ln w="9525">
              <a:solidFill>
                <a:schemeClr val="tx1"/>
              </a:solidFill>
            </a:ln>
          </p:spPr>
          <p:txBody>
            <a:bodyPr rtlCol="0" anchor="ctr"/>
            <a:lstStyle/>
            <a:p>
              <a:pPr algn="ctr" defTabSz="673100">
                <a:spcAft>
                  <a:spcPts val="0"/>
                </a:spcAft>
                <a:buClr>
                  <a:srgbClr val="595959"/>
                </a:buClr>
                <a:buSzPct val="100000"/>
              </a:pPr>
              <a:r>
                <a:rPr lang="en-US" altLang="zh-CN" sz="700" b="1" dirty="0" smtClean="0">
                  <a:solidFill>
                    <a:schemeClr val="bg1"/>
                  </a:solidFill>
                  <a:latin typeface="Times New Roman" pitchFamily="18" charset="0"/>
                  <a:ea typeface="+mn-ea"/>
                  <a:cs typeface="Times New Roman" pitchFamily="18" charset="0"/>
                </a:rPr>
                <a:t>PDCCH</a:t>
              </a:r>
              <a:br>
                <a:rPr lang="en-US" altLang="zh-CN" sz="700" b="1" dirty="0" smtClean="0">
                  <a:solidFill>
                    <a:schemeClr val="bg1"/>
                  </a:solidFill>
                  <a:latin typeface="Times New Roman" pitchFamily="18" charset="0"/>
                  <a:ea typeface="+mn-ea"/>
                  <a:cs typeface="Times New Roman" pitchFamily="18" charset="0"/>
                </a:rPr>
              </a:br>
              <a:r>
                <a:rPr lang="en-US" altLang="zh-CN" sz="700" b="1" dirty="0" smtClean="0">
                  <a:solidFill>
                    <a:schemeClr val="bg1"/>
                  </a:solidFill>
                  <a:latin typeface="Times New Roman" pitchFamily="18" charset="0"/>
                  <a:ea typeface="+mn-ea"/>
                  <a:cs typeface="Times New Roman" pitchFamily="18" charset="0"/>
                </a:rPr>
                <a:t>PDSCH</a:t>
              </a:r>
            </a:p>
          </p:txBody>
        </p:sp>
        <p:sp>
          <p:nvSpPr>
            <p:cNvPr id="238" name="矩形 397"/>
            <p:cNvSpPr/>
            <p:nvPr/>
          </p:nvSpPr>
          <p:spPr>
            <a:xfrm>
              <a:off x="8310136" y="4038259"/>
              <a:ext cx="518270" cy="378577"/>
            </a:xfrm>
            <a:prstGeom prst="rect">
              <a:avLst/>
            </a:prstGeom>
            <a:noFill/>
            <a:ln w="9525">
              <a:solidFill>
                <a:schemeClr val="tx1"/>
              </a:solidFill>
            </a:ln>
          </p:spPr>
          <p:txBody>
            <a:bodyPr rtlCol="0" anchor="ctr"/>
            <a:lstStyle/>
            <a:p>
              <a:pPr algn="ctr" defTabSz="673100">
                <a:spcAft>
                  <a:spcPts val="0"/>
                </a:spcAft>
                <a:buClr>
                  <a:srgbClr val="595959"/>
                </a:buClr>
                <a:buSzPct val="100000"/>
              </a:pPr>
              <a:r>
                <a:rPr lang="en-US" altLang="zh-CN" sz="700" b="1" dirty="0" smtClean="0">
                  <a:latin typeface="Times New Roman" pitchFamily="18" charset="0"/>
                  <a:ea typeface="+mn-ea"/>
                  <a:cs typeface="Times New Roman" pitchFamily="18" charset="0"/>
                </a:rPr>
                <a:t>SRS</a:t>
              </a:r>
            </a:p>
          </p:txBody>
        </p:sp>
        <p:sp>
          <p:nvSpPr>
            <p:cNvPr id="254" name="矩形 413"/>
            <p:cNvSpPr/>
            <p:nvPr/>
          </p:nvSpPr>
          <p:spPr>
            <a:xfrm>
              <a:off x="6237058" y="4583261"/>
              <a:ext cx="518270" cy="378577"/>
            </a:xfrm>
            <a:prstGeom prst="rect">
              <a:avLst/>
            </a:prstGeom>
            <a:solidFill>
              <a:srgbClr val="00B050"/>
            </a:solidFill>
            <a:ln w="9525">
              <a:solidFill>
                <a:schemeClr val="tx1"/>
              </a:solidFill>
            </a:ln>
          </p:spPr>
          <p:txBody>
            <a:bodyPr rtlCol="0" anchor="ctr"/>
            <a:lstStyle/>
            <a:p>
              <a:pPr algn="ctr" defTabSz="673100">
                <a:spcAft>
                  <a:spcPts val="0"/>
                </a:spcAft>
                <a:buClr>
                  <a:srgbClr val="595959"/>
                </a:buClr>
                <a:buSzPct val="100000"/>
              </a:pPr>
              <a:r>
                <a:rPr lang="en-US" altLang="zh-CN" sz="700" b="1" dirty="0" smtClean="0">
                  <a:solidFill>
                    <a:schemeClr val="bg1"/>
                  </a:solidFill>
                  <a:latin typeface="Times New Roman" pitchFamily="18" charset="0"/>
                  <a:cs typeface="Times New Roman" pitchFamily="18" charset="0"/>
                </a:rPr>
                <a:t>PUSCH</a:t>
              </a:r>
              <a:br>
                <a:rPr lang="en-US" altLang="zh-CN" sz="700" b="1" dirty="0" smtClean="0">
                  <a:solidFill>
                    <a:schemeClr val="bg1"/>
                  </a:solidFill>
                  <a:latin typeface="Times New Roman" pitchFamily="18" charset="0"/>
                  <a:cs typeface="Times New Roman" pitchFamily="18" charset="0"/>
                </a:rPr>
              </a:br>
              <a:r>
                <a:rPr lang="en-US" altLang="zh-CN" sz="700" b="1" dirty="0" smtClean="0">
                  <a:solidFill>
                    <a:schemeClr val="bg1"/>
                  </a:solidFill>
                  <a:latin typeface="Times New Roman" pitchFamily="18" charset="0"/>
                  <a:cs typeface="Times New Roman" pitchFamily="18" charset="0"/>
                </a:rPr>
                <a:t>PUCCH</a:t>
              </a:r>
            </a:p>
          </p:txBody>
        </p:sp>
        <p:sp>
          <p:nvSpPr>
            <p:cNvPr id="255" name="矩形 414"/>
            <p:cNvSpPr/>
            <p:nvPr/>
          </p:nvSpPr>
          <p:spPr>
            <a:xfrm>
              <a:off x="6755327" y="4583261"/>
              <a:ext cx="518270" cy="378577"/>
            </a:xfrm>
            <a:prstGeom prst="rect">
              <a:avLst/>
            </a:prstGeom>
            <a:solidFill>
              <a:srgbClr val="00B050"/>
            </a:solidFill>
            <a:ln w="9525">
              <a:solidFill>
                <a:schemeClr val="tx1"/>
              </a:solidFill>
            </a:ln>
          </p:spPr>
          <p:txBody>
            <a:bodyPr rtlCol="0" anchor="ctr"/>
            <a:lstStyle/>
            <a:p>
              <a:pPr algn="ctr" defTabSz="673100">
                <a:spcAft>
                  <a:spcPts val="0"/>
                </a:spcAft>
                <a:buClr>
                  <a:srgbClr val="595959"/>
                </a:buClr>
                <a:buSzPct val="100000"/>
              </a:pPr>
              <a:r>
                <a:rPr lang="en-US" altLang="zh-CN" sz="700" b="1" dirty="0" smtClean="0">
                  <a:solidFill>
                    <a:schemeClr val="bg1"/>
                  </a:solidFill>
                  <a:latin typeface="Times New Roman" pitchFamily="18" charset="0"/>
                  <a:ea typeface="+mn-ea"/>
                  <a:cs typeface="Times New Roman" pitchFamily="18" charset="0"/>
                </a:rPr>
                <a:t>PUSCH</a:t>
              </a:r>
              <a:br>
                <a:rPr lang="en-US" altLang="zh-CN" sz="700" b="1" dirty="0" smtClean="0">
                  <a:solidFill>
                    <a:schemeClr val="bg1"/>
                  </a:solidFill>
                  <a:latin typeface="Times New Roman" pitchFamily="18" charset="0"/>
                  <a:ea typeface="+mn-ea"/>
                  <a:cs typeface="Times New Roman" pitchFamily="18" charset="0"/>
                </a:rPr>
              </a:br>
              <a:r>
                <a:rPr lang="en-US" altLang="zh-CN" sz="700" b="1" dirty="0" smtClean="0">
                  <a:solidFill>
                    <a:schemeClr val="bg1"/>
                  </a:solidFill>
                  <a:latin typeface="Times New Roman" pitchFamily="18" charset="0"/>
                  <a:ea typeface="+mn-ea"/>
                  <a:cs typeface="Times New Roman" pitchFamily="18" charset="0"/>
                </a:rPr>
                <a:t>PUCCH</a:t>
              </a:r>
            </a:p>
          </p:txBody>
        </p:sp>
        <p:sp>
          <p:nvSpPr>
            <p:cNvPr id="256" name="矩形 415"/>
            <p:cNvSpPr/>
            <p:nvPr/>
          </p:nvSpPr>
          <p:spPr>
            <a:xfrm>
              <a:off x="7273596" y="4583261"/>
              <a:ext cx="518270" cy="378577"/>
            </a:xfrm>
            <a:prstGeom prst="rect">
              <a:avLst/>
            </a:prstGeom>
            <a:solidFill>
              <a:srgbClr val="00B050"/>
            </a:solidFill>
            <a:ln w="9525">
              <a:solidFill>
                <a:schemeClr val="tx1"/>
              </a:solidFill>
            </a:ln>
          </p:spPr>
          <p:txBody>
            <a:bodyPr rtlCol="0" anchor="ctr"/>
            <a:lstStyle/>
            <a:p>
              <a:pPr algn="ctr" defTabSz="673100">
                <a:spcAft>
                  <a:spcPts val="0"/>
                </a:spcAft>
                <a:buClr>
                  <a:srgbClr val="595959"/>
                </a:buClr>
                <a:buSzPct val="100000"/>
              </a:pPr>
              <a:r>
                <a:rPr lang="en-US" altLang="zh-CN" sz="700" b="1" dirty="0" smtClean="0">
                  <a:solidFill>
                    <a:schemeClr val="bg1"/>
                  </a:solidFill>
                  <a:latin typeface="Times New Roman" pitchFamily="18" charset="0"/>
                  <a:ea typeface="+mn-ea"/>
                  <a:cs typeface="Times New Roman" pitchFamily="18" charset="0"/>
                </a:rPr>
                <a:t>PUSCH</a:t>
              </a:r>
              <a:br>
                <a:rPr lang="en-US" altLang="zh-CN" sz="700" b="1" dirty="0" smtClean="0">
                  <a:solidFill>
                    <a:schemeClr val="bg1"/>
                  </a:solidFill>
                  <a:latin typeface="Times New Roman" pitchFamily="18" charset="0"/>
                  <a:ea typeface="+mn-ea"/>
                  <a:cs typeface="Times New Roman" pitchFamily="18" charset="0"/>
                </a:rPr>
              </a:br>
              <a:r>
                <a:rPr lang="en-US" altLang="zh-CN" sz="700" b="1" dirty="0" smtClean="0">
                  <a:solidFill>
                    <a:schemeClr val="bg1"/>
                  </a:solidFill>
                  <a:latin typeface="Times New Roman" pitchFamily="18" charset="0"/>
                  <a:ea typeface="+mn-ea"/>
                  <a:cs typeface="Times New Roman" pitchFamily="18" charset="0"/>
                </a:rPr>
                <a:t>PUCCH</a:t>
              </a:r>
            </a:p>
          </p:txBody>
        </p:sp>
        <p:sp>
          <p:nvSpPr>
            <p:cNvPr id="257" name="矩形 416"/>
            <p:cNvSpPr/>
            <p:nvPr/>
          </p:nvSpPr>
          <p:spPr>
            <a:xfrm>
              <a:off x="7791866" y="4583261"/>
              <a:ext cx="518270" cy="378577"/>
            </a:xfrm>
            <a:prstGeom prst="rect">
              <a:avLst/>
            </a:prstGeom>
            <a:solidFill>
              <a:srgbClr val="00B050"/>
            </a:solidFill>
            <a:ln w="9525">
              <a:solidFill>
                <a:schemeClr val="tx1"/>
              </a:solidFill>
            </a:ln>
          </p:spPr>
          <p:txBody>
            <a:bodyPr rtlCol="0" anchor="ctr"/>
            <a:lstStyle/>
            <a:p>
              <a:pPr algn="ctr" defTabSz="673100">
                <a:spcAft>
                  <a:spcPts val="0"/>
                </a:spcAft>
                <a:buClr>
                  <a:srgbClr val="595959"/>
                </a:buClr>
                <a:buSzPct val="100000"/>
              </a:pPr>
              <a:r>
                <a:rPr lang="en-US" altLang="zh-CN" sz="700" b="1" dirty="0" smtClean="0">
                  <a:solidFill>
                    <a:schemeClr val="bg1"/>
                  </a:solidFill>
                  <a:latin typeface="Times New Roman" pitchFamily="18" charset="0"/>
                  <a:ea typeface="+mn-ea"/>
                  <a:cs typeface="Times New Roman" pitchFamily="18" charset="0"/>
                </a:rPr>
                <a:t>PUSCH</a:t>
              </a:r>
              <a:br>
                <a:rPr lang="en-US" altLang="zh-CN" sz="700" b="1" dirty="0" smtClean="0">
                  <a:solidFill>
                    <a:schemeClr val="bg1"/>
                  </a:solidFill>
                  <a:latin typeface="Times New Roman" pitchFamily="18" charset="0"/>
                  <a:ea typeface="+mn-ea"/>
                  <a:cs typeface="Times New Roman" pitchFamily="18" charset="0"/>
                </a:rPr>
              </a:br>
              <a:r>
                <a:rPr lang="en-US" altLang="zh-CN" sz="700" b="1" dirty="0" smtClean="0">
                  <a:solidFill>
                    <a:schemeClr val="bg1"/>
                  </a:solidFill>
                  <a:latin typeface="Times New Roman" pitchFamily="18" charset="0"/>
                  <a:ea typeface="+mn-ea"/>
                  <a:cs typeface="Times New Roman" pitchFamily="18" charset="0"/>
                </a:rPr>
                <a:t>PUCCH</a:t>
              </a:r>
            </a:p>
          </p:txBody>
        </p:sp>
        <p:sp>
          <p:nvSpPr>
            <p:cNvPr id="258" name="矩形 417"/>
            <p:cNvSpPr/>
            <p:nvPr/>
          </p:nvSpPr>
          <p:spPr>
            <a:xfrm>
              <a:off x="8310136" y="4583261"/>
              <a:ext cx="518270" cy="378577"/>
            </a:xfrm>
            <a:prstGeom prst="rect">
              <a:avLst/>
            </a:prstGeom>
            <a:solidFill>
              <a:srgbClr val="00B050"/>
            </a:solidFill>
            <a:ln w="9525">
              <a:solidFill>
                <a:schemeClr val="tx1"/>
              </a:solidFill>
            </a:ln>
          </p:spPr>
          <p:txBody>
            <a:bodyPr rtlCol="0" anchor="ctr"/>
            <a:lstStyle/>
            <a:p>
              <a:pPr algn="ctr" defTabSz="673100">
                <a:spcAft>
                  <a:spcPts val="0"/>
                </a:spcAft>
                <a:buClr>
                  <a:srgbClr val="595959"/>
                </a:buClr>
                <a:buSzPct val="100000"/>
              </a:pPr>
              <a:r>
                <a:rPr lang="en-US" altLang="zh-CN" sz="700" b="1" dirty="0" smtClean="0">
                  <a:solidFill>
                    <a:schemeClr val="bg1"/>
                  </a:solidFill>
                  <a:latin typeface="Times New Roman" pitchFamily="18" charset="0"/>
                  <a:cs typeface="Times New Roman" pitchFamily="18" charset="0"/>
                </a:rPr>
                <a:t>PUSCH</a:t>
              </a:r>
              <a:br>
                <a:rPr lang="en-US" altLang="zh-CN" sz="700" b="1" dirty="0" smtClean="0">
                  <a:solidFill>
                    <a:schemeClr val="bg1"/>
                  </a:solidFill>
                  <a:latin typeface="Times New Roman" pitchFamily="18" charset="0"/>
                  <a:cs typeface="Times New Roman" pitchFamily="18" charset="0"/>
                </a:rPr>
              </a:br>
              <a:r>
                <a:rPr lang="en-US" altLang="zh-CN" sz="700" b="1" dirty="0" smtClean="0">
                  <a:solidFill>
                    <a:schemeClr val="bg1"/>
                  </a:solidFill>
                  <a:latin typeface="Times New Roman" pitchFamily="18" charset="0"/>
                  <a:cs typeface="Times New Roman" pitchFamily="18" charset="0"/>
                </a:rPr>
                <a:t>PUCCH</a:t>
              </a:r>
            </a:p>
          </p:txBody>
        </p:sp>
        <p:sp>
          <p:nvSpPr>
            <p:cNvPr id="266" name="圆角矩形 425"/>
            <p:cNvSpPr/>
            <p:nvPr/>
          </p:nvSpPr>
          <p:spPr>
            <a:xfrm>
              <a:off x="5564761" y="3914140"/>
              <a:ext cx="3629654" cy="1115060"/>
            </a:xfrm>
            <a:prstGeom prst="roundRect">
              <a:avLst/>
            </a:prstGeom>
            <a:noFill/>
            <a:ln w="9525">
              <a:solidFill>
                <a:schemeClr val="tx1"/>
              </a:solidFill>
            </a:ln>
          </p:spPr>
          <p:txBody>
            <a:bodyPr rtlCol="0" anchor="ctr"/>
            <a:lstStyle/>
            <a:p>
              <a:pPr marL="180975" indent="-180975" algn="ctr" defTabSz="673100">
                <a:lnSpc>
                  <a:spcPct val="120000"/>
                </a:lnSpc>
                <a:spcAft>
                  <a:spcPts val="600"/>
                </a:spcAft>
                <a:buClr>
                  <a:srgbClr val="595959"/>
                </a:buClr>
                <a:buSzPct val="100000"/>
              </a:pPr>
              <a:endParaRPr lang="zh-CN" altLang="en-US" sz="1400" b="1" dirty="0" smtClean="0">
                <a:latin typeface="+mn-ea"/>
                <a:ea typeface="+mn-ea"/>
              </a:endParaRPr>
            </a:p>
          </p:txBody>
        </p:sp>
        <p:sp>
          <p:nvSpPr>
            <p:cNvPr id="230" name="TextBox 229"/>
            <p:cNvSpPr txBox="1"/>
            <p:nvPr/>
          </p:nvSpPr>
          <p:spPr>
            <a:xfrm>
              <a:off x="6840827" y="3733800"/>
              <a:ext cx="1595309" cy="369332"/>
            </a:xfrm>
            <a:prstGeom prst="rect">
              <a:avLst/>
            </a:prstGeom>
            <a:noFill/>
          </p:spPr>
          <p:txBody>
            <a:bodyPr wrap="none" rtlCol="0">
              <a:spAutoFit/>
            </a:bodyPr>
            <a:lstStyle/>
            <a:p>
              <a:r>
                <a:rPr lang="en-US" altLang="zh-CN" b="1" dirty="0" smtClean="0">
                  <a:solidFill>
                    <a:schemeClr val="tx2"/>
                  </a:solidFill>
                </a:rPr>
                <a:t>Operation #2</a:t>
              </a:r>
              <a:endParaRPr lang="zh-CN" altLang="en-US" b="1" dirty="0">
                <a:solidFill>
                  <a:schemeClr val="tx2"/>
                </a:solidFill>
              </a:endParaRPr>
            </a:p>
          </p:txBody>
        </p:sp>
        <p:sp>
          <p:nvSpPr>
            <p:cNvPr id="275" name="矩形 95"/>
            <p:cNvSpPr/>
            <p:nvPr/>
          </p:nvSpPr>
          <p:spPr>
            <a:xfrm>
              <a:off x="8764486" y="4038600"/>
              <a:ext cx="59562" cy="374904"/>
            </a:xfrm>
            <a:prstGeom prst="rect">
              <a:avLst/>
            </a:prstGeom>
            <a:solidFill>
              <a:srgbClr val="00B050"/>
            </a:solidFill>
            <a:ln w="9525">
              <a:solidFill>
                <a:schemeClr val="tx1"/>
              </a:solidFill>
            </a:ln>
          </p:spPr>
          <p:txBody>
            <a:bodyPr rtlCol="0" anchor="ctr"/>
            <a:lstStyle/>
            <a:p>
              <a:pPr algn="ctr" defTabSz="673100">
                <a:spcAft>
                  <a:spcPts val="0"/>
                </a:spcAft>
                <a:buClr>
                  <a:srgbClr val="595959"/>
                </a:buClr>
                <a:buSzPct val="100000"/>
              </a:pPr>
              <a:endParaRPr lang="en-US" altLang="zh-CN" sz="700" b="1" dirty="0" smtClean="0">
                <a:solidFill>
                  <a:schemeClr val="bg1"/>
                </a:solidFill>
                <a:latin typeface="Times New Roman" pitchFamily="18" charset="0"/>
                <a:ea typeface="+mn-ea"/>
                <a:cs typeface="Times New Roman" pitchFamily="18" charset="0"/>
              </a:endParaRPr>
            </a:p>
          </p:txBody>
        </p:sp>
      </p:grpSp>
      <p:sp>
        <p:nvSpPr>
          <p:cNvPr id="294" name="TextBox 293"/>
          <p:cNvSpPr txBox="1"/>
          <p:nvPr/>
        </p:nvSpPr>
        <p:spPr>
          <a:xfrm>
            <a:off x="304800" y="4267200"/>
            <a:ext cx="792205" cy="523220"/>
          </a:xfrm>
          <a:prstGeom prst="rect">
            <a:avLst/>
          </a:prstGeom>
          <a:noFill/>
        </p:spPr>
        <p:txBody>
          <a:bodyPr wrap="none" rtlCol="0">
            <a:spAutoFit/>
          </a:bodyPr>
          <a:lstStyle/>
          <a:p>
            <a:r>
              <a:rPr lang="en-US" altLang="zh-CN" sz="1400" dirty="0" smtClean="0"/>
              <a:t>3.5GHz</a:t>
            </a:r>
          </a:p>
          <a:p>
            <a:r>
              <a:rPr lang="en-US" altLang="zh-CN" sz="1400" dirty="0" smtClean="0"/>
              <a:t>TDD</a:t>
            </a:r>
            <a:endParaRPr lang="zh-CN" altLang="en-US" sz="1400" dirty="0"/>
          </a:p>
        </p:txBody>
      </p:sp>
      <p:sp>
        <p:nvSpPr>
          <p:cNvPr id="295" name="TextBox 294"/>
          <p:cNvSpPr txBox="1"/>
          <p:nvPr/>
        </p:nvSpPr>
        <p:spPr>
          <a:xfrm>
            <a:off x="304800" y="4800600"/>
            <a:ext cx="792205" cy="523220"/>
          </a:xfrm>
          <a:prstGeom prst="rect">
            <a:avLst/>
          </a:prstGeom>
          <a:noFill/>
        </p:spPr>
        <p:txBody>
          <a:bodyPr wrap="none" rtlCol="0">
            <a:spAutoFit/>
          </a:bodyPr>
          <a:lstStyle/>
          <a:p>
            <a:pPr algn="ctr"/>
            <a:r>
              <a:rPr lang="en-US" altLang="zh-CN" sz="1400" dirty="0" smtClean="0"/>
              <a:t>1.8GHz</a:t>
            </a:r>
          </a:p>
          <a:p>
            <a:pPr algn="ctr"/>
            <a:r>
              <a:rPr lang="en-US" altLang="zh-CN" sz="1400" dirty="0" smtClean="0"/>
              <a:t>SUL</a:t>
            </a:r>
            <a:endParaRPr lang="zh-CN" altLang="en-US" sz="1400" dirty="0"/>
          </a:p>
        </p:txBody>
      </p:sp>
      <p:sp>
        <p:nvSpPr>
          <p:cNvPr id="296" name="矩形 393"/>
          <p:cNvSpPr/>
          <p:nvPr/>
        </p:nvSpPr>
        <p:spPr>
          <a:xfrm>
            <a:off x="1026963" y="4343059"/>
            <a:ext cx="518270" cy="378577"/>
          </a:xfrm>
          <a:prstGeom prst="rect">
            <a:avLst/>
          </a:prstGeom>
          <a:solidFill>
            <a:srgbClr val="92D050"/>
          </a:solidFill>
          <a:ln w="9525">
            <a:solidFill>
              <a:schemeClr val="tx1"/>
            </a:solidFill>
          </a:ln>
        </p:spPr>
        <p:txBody>
          <a:bodyPr rtlCol="0" anchor="ctr"/>
          <a:lstStyle/>
          <a:p>
            <a:pPr algn="ctr" defTabSz="673100">
              <a:spcAft>
                <a:spcPts val="0"/>
              </a:spcAft>
              <a:buClr>
                <a:srgbClr val="595959"/>
              </a:buClr>
              <a:buSzPct val="100000"/>
            </a:pPr>
            <a:r>
              <a:rPr lang="en-US" altLang="zh-CN" sz="700" b="1" dirty="0" smtClean="0">
                <a:solidFill>
                  <a:schemeClr val="bg1"/>
                </a:solidFill>
                <a:latin typeface="Times New Roman" pitchFamily="18" charset="0"/>
                <a:ea typeface="+mn-ea"/>
                <a:cs typeface="Times New Roman" pitchFamily="18" charset="0"/>
              </a:rPr>
              <a:t>PDCCH</a:t>
            </a:r>
            <a:br>
              <a:rPr lang="en-US" altLang="zh-CN" sz="700" b="1" dirty="0" smtClean="0">
                <a:solidFill>
                  <a:schemeClr val="bg1"/>
                </a:solidFill>
                <a:latin typeface="Times New Roman" pitchFamily="18" charset="0"/>
                <a:ea typeface="+mn-ea"/>
                <a:cs typeface="Times New Roman" pitchFamily="18" charset="0"/>
              </a:rPr>
            </a:br>
            <a:r>
              <a:rPr lang="en-US" altLang="zh-CN" sz="700" b="1" dirty="0" smtClean="0">
                <a:solidFill>
                  <a:schemeClr val="bg1"/>
                </a:solidFill>
                <a:latin typeface="Times New Roman" pitchFamily="18" charset="0"/>
                <a:ea typeface="+mn-ea"/>
                <a:cs typeface="Times New Roman" pitchFamily="18" charset="0"/>
              </a:rPr>
              <a:t>PDSCH</a:t>
            </a:r>
          </a:p>
        </p:txBody>
      </p:sp>
      <p:sp>
        <p:nvSpPr>
          <p:cNvPr id="297" name="矩形 394"/>
          <p:cNvSpPr/>
          <p:nvPr/>
        </p:nvSpPr>
        <p:spPr>
          <a:xfrm>
            <a:off x="1545232" y="4343059"/>
            <a:ext cx="518270" cy="378577"/>
          </a:xfrm>
          <a:prstGeom prst="rect">
            <a:avLst/>
          </a:prstGeom>
          <a:solidFill>
            <a:srgbClr val="92D050"/>
          </a:solidFill>
          <a:ln w="9525">
            <a:solidFill>
              <a:schemeClr val="tx1"/>
            </a:solidFill>
          </a:ln>
        </p:spPr>
        <p:txBody>
          <a:bodyPr rtlCol="0" anchor="ctr"/>
          <a:lstStyle/>
          <a:p>
            <a:pPr algn="ctr" defTabSz="673100">
              <a:spcAft>
                <a:spcPts val="0"/>
              </a:spcAft>
              <a:buClr>
                <a:srgbClr val="595959"/>
              </a:buClr>
              <a:buSzPct val="100000"/>
            </a:pPr>
            <a:r>
              <a:rPr lang="en-US" altLang="zh-CN" sz="700" b="1" dirty="0" smtClean="0">
                <a:solidFill>
                  <a:schemeClr val="bg1"/>
                </a:solidFill>
                <a:latin typeface="Times New Roman" pitchFamily="18" charset="0"/>
                <a:ea typeface="+mn-ea"/>
                <a:cs typeface="Times New Roman" pitchFamily="18" charset="0"/>
              </a:rPr>
              <a:t>PDCCH</a:t>
            </a:r>
            <a:br>
              <a:rPr lang="en-US" altLang="zh-CN" sz="700" b="1" dirty="0" smtClean="0">
                <a:solidFill>
                  <a:schemeClr val="bg1"/>
                </a:solidFill>
                <a:latin typeface="Times New Roman" pitchFamily="18" charset="0"/>
                <a:ea typeface="+mn-ea"/>
                <a:cs typeface="Times New Roman" pitchFamily="18" charset="0"/>
              </a:rPr>
            </a:br>
            <a:r>
              <a:rPr lang="en-US" altLang="zh-CN" sz="700" b="1" dirty="0" smtClean="0">
                <a:solidFill>
                  <a:schemeClr val="bg1"/>
                </a:solidFill>
                <a:latin typeface="Times New Roman" pitchFamily="18" charset="0"/>
                <a:ea typeface="+mn-ea"/>
                <a:cs typeface="Times New Roman" pitchFamily="18" charset="0"/>
              </a:rPr>
              <a:t>PDSCH</a:t>
            </a:r>
          </a:p>
        </p:txBody>
      </p:sp>
      <p:sp>
        <p:nvSpPr>
          <p:cNvPr id="298" name="矩形 395"/>
          <p:cNvSpPr/>
          <p:nvPr/>
        </p:nvSpPr>
        <p:spPr>
          <a:xfrm>
            <a:off x="2063501" y="4343059"/>
            <a:ext cx="518270" cy="378577"/>
          </a:xfrm>
          <a:prstGeom prst="rect">
            <a:avLst/>
          </a:prstGeom>
          <a:solidFill>
            <a:srgbClr val="92D050"/>
          </a:solidFill>
          <a:ln w="9525">
            <a:solidFill>
              <a:schemeClr val="tx1"/>
            </a:solidFill>
          </a:ln>
        </p:spPr>
        <p:txBody>
          <a:bodyPr rtlCol="0" anchor="ctr"/>
          <a:lstStyle/>
          <a:p>
            <a:pPr algn="ctr" defTabSz="673100">
              <a:spcAft>
                <a:spcPts val="0"/>
              </a:spcAft>
              <a:buClr>
                <a:srgbClr val="595959"/>
              </a:buClr>
              <a:buSzPct val="100000"/>
            </a:pPr>
            <a:r>
              <a:rPr lang="en-US" altLang="zh-CN" sz="700" b="1" dirty="0" smtClean="0">
                <a:solidFill>
                  <a:schemeClr val="bg1"/>
                </a:solidFill>
                <a:latin typeface="Times New Roman" pitchFamily="18" charset="0"/>
                <a:ea typeface="+mn-ea"/>
                <a:cs typeface="Times New Roman" pitchFamily="18" charset="0"/>
              </a:rPr>
              <a:t>PDCCH</a:t>
            </a:r>
            <a:br>
              <a:rPr lang="en-US" altLang="zh-CN" sz="700" b="1" dirty="0" smtClean="0">
                <a:solidFill>
                  <a:schemeClr val="bg1"/>
                </a:solidFill>
                <a:latin typeface="Times New Roman" pitchFamily="18" charset="0"/>
                <a:ea typeface="+mn-ea"/>
                <a:cs typeface="Times New Roman" pitchFamily="18" charset="0"/>
              </a:rPr>
            </a:br>
            <a:r>
              <a:rPr lang="en-US" altLang="zh-CN" sz="700" b="1" dirty="0" smtClean="0">
                <a:solidFill>
                  <a:schemeClr val="bg1"/>
                </a:solidFill>
                <a:latin typeface="Times New Roman" pitchFamily="18" charset="0"/>
                <a:ea typeface="+mn-ea"/>
                <a:cs typeface="Times New Roman" pitchFamily="18" charset="0"/>
              </a:rPr>
              <a:t>PDSCH</a:t>
            </a:r>
          </a:p>
        </p:txBody>
      </p:sp>
      <p:sp>
        <p:nvSpPr>
          <p:cNvPr id="299" name="矩形 396"/>
          <p:cNvSpPr/>
          <p:nvPr/>
        </p:nvSpPr>
        <p:spPr>
          <a:xfrm>
            <a:off x="2581771" y="4343059"/>
            <a:ext cx="518270" cy="378577"/>
          </a:xfrm>
          <a:prstGeom prst="rect">
            <a:avLst/>
          </a:prstGeom>
          <a:solidFill>
            <a:srgbClr val="92D050"/>
          </a:solidFill>
          <a:ln w="9525">
            <a:solidFill>
              <a:schemeClr val="tx1"/>
            </a:solidFill>
          </a:ln>
        </p:spPr>
        <p:txBody>
          <a:bodyPr rtlCol="0" anchor="ctr"/>
          <a:lstStyle/>
          <a:p>
            <a:pPr algn="ctr" defTabSz="673100">
              <a:spcAft>
                <a:spcPts val="0"/>
              </a:spcAft>
              <a:buClr>
                <a:srgbClr val="595959"/>
              </a:buClr>
              <a:buSzPct val="100000"/>
            </a:pPr>
            <a:r>
              <a:rPr lang="en-US" altLang="zh-CN" sz="700" b="1" dirty="0" smtClean="0">
                <a:solidFill>
                  <a:schemeClr val="bg1"/>
                </a:solidFill>
                <a:latin typeface="Times New Roman" pitchFamily="18" charset="0"/>
                <a:ea typeface="+mn-ea"/>
                <a:cs typeface="Times New Roman" pitchFamily="18" charset="0"/>
              </a:rPr>
              <a:t>PDCCH</a:t>
            </a:r>
            <a:br>
              <a:rPr lang="en-US" altLang="zh-CN" sz="700" b="1" dirty="0" smtClean="0">
                <a:solidFill>
                  <a:schemeClr val="bg1"/>
                </a:solidFill>
                <a:latin typeface="Times New Roman" pitchFamily="18" charset="0"/>
                <a:ea typeface="+mn-ea"/>
                <a:cs typeface="Times New Roman" pitchFamily="18" charset="0"/>
              </a:rPr>
            </a:br>
            <a:r>
              <a:rPr lang="en-US" altLang="zh-CN" sz="700" b="1" dirty="0" smtClean="0">
                <a:solidFill>
                  <a:schemeClr val="bg1"/>
                </a:solidFill>
                <a:latin typeface="Times New Roman" pitchFamily="18" charset="0"/>
                <a:ea typeface="+mn-ea"/>
                <a:cs typeface="Times New Roman" pitchFamily="18" charset="0"/>
              </a:rPr>
              <a:t>PDSCH</a:t>
            </a:r>
          </a:p>
        </p:txBody>
      </p:sp>
      <p:sp>
        <p:nvSpPr>
          <p:cNvPr id="300" name="矩形 397"/>
          <p:cNvSpPr/>
          <p:nvPr/>
        </p:nvSpPr>
        <p:spPr>
          <a:xfrm>
            <a:off x="3100041" y="4343059"/>
            <a:ext cx="518270" cy="378577"/>
          </a:xfrm>
          <a:prstGeom prst="rect">
            <a:avLst/>
          </a:prstGeom>
          <a:solidFill>
            <a:srgbClr val="00B050"/>
          </a:solidFill>
          <a:ln w="9525">
            <a:solidFill>
              <a:schemeClr val="tx1"/>
            </a:solidFill>
          </a:ln>
        </p:spPr>
        <p:txBody>
          <a:bodyPr rtlCol="0" anchor="ctr"/>
          <a:lstStyle/>
          <a:p>
            <a:pPr algn="ctr" defTabSz="673100">
              <a:spcAft>
                <a:spcPts val="0"/>
              </a:spcAft>
              <a:buClr>
                <a:srgbClr val="595959"/>
              </a:buClr>
              <a:buSzPct val="100000"/>
            </a:pPr>
            <a:r>
              <a:rPr lang="en-US" altLang="zh-CN" sz="700" b="1" dirty="0" smtClean="0">
                <a:solidFill>
                  <a:schemeClr val="bg1"/>
                </a:solidFill>
                <a:latin typeface="Times New Roman" pitchFamily="18" charset="0"/>
                <a:cs typeface="Times New Roman" pitchFamily="18" charset="0"/>
              </a:rPr>
              <a:t>PUSCH</a:t>
            </a:r>
            <a:br>
              <a:rPr lang="en-US" altLang="zh-CN" sz="700" b="1" dirty="0" smtClean="0">
                <a:solidFill>
                  <a:schemeClr val="bg1"/>
                </a:solidFill>
                <a:latin typeface="Times New Roman" pitchFamily="18" charset="0"/>
                <a:cs typeface="Times New Roman" pitchFamily="18" charset="0"/>
              </a:rPr>
            </a:br>
            <a:r>
              <a:rPr lang="en-US" altLang="zh-CN" sz="700" b="1" dirty="0" smtClean="0">
                <a:solidFill>
                  <a:schemeClr val="bg1"/>
                </a:solidFill>
                <a:latin typeface="Times New Roman" pitchFamily="18" charset="0"/>
                <a:cs typeface="Times New Roman" pitchFamily="18" charset="0"/>
              </a:rPr>
              <a:t>SRS</a:t>
            </a:r>
          </a:p>
        </p:txBody>
      </p:sp>
      <p:sp>
        <p:nvSpPr>
          <p:cNvPr id="301" name="矩形 413"/>
          <p:cNvSpPr/>
          <p:nvPr/>
        </p:nvSpPr>
        <p:spPr>
          <a:xfrm>
            <a:off x="1026963" y="4888061"/>
            <a:ext cx="518270" cy="378577"/>
          </a:xfrm>
          <a:prstGeom prst="rect">
            <a:avLst/>
          </a:prstGeom>
          <a:solidFill>
            <a:srgbClr val="00B050"/>
          </a:solidFill>
          <a:ln w="9525">
            <a:solidFill>
              <a:schemeClr val="tx1"/>
            </a:solidFill>
          </a:ln>
        </p:spPr>
        <p:txBody>
          <a:bodyPr rtlCol="0" anchor="ctr"/>
          <a:lstStyle/>
          <a:p>
            <a:pPr algn="ctr" defTabSz="673100">
              <a:spcAft>
                <a:spcPts val="0"/>
              </a:spcAft>
              <a:buClr>
                <a:srgbClr val="595959"/>
              </a:buClr>
              <a:buSzPct val="100000"/>
            </a:pPr>
            <a:r>
              <a:rPr lang="en-US" altLang="zh-CN" sz="700" b="1" dirty="0" smtClean="0">
                <a:solidFill>
                  <a:schemeClr val="bg1"/>
                </a:solidFill>
                <a:latin typeface="Times New Roman" pitchFamily="18" charset="0"/>
                <a:cs typeface="Times New Roman" pitchFamily="18" charset="0"/>
              </a:rPr>
              <a:t>PUCCH</a:t>
            </a:r>
          </a:p>
        </p:txBody>
      </p:sp>
      <p:sp>
        <p:nvSpPr>
          <p:cNvPr id="302" name="矩形 414"/>
          <p:cNvSpPr/>
          <p:nvPr/>
        </p:nvSpPr>
        <p:spPr>
          <a:xfrm>
            <a:off x="1545232" y="4888061"/>
            <a:ext cx="518270" cy="378577"/>
          </a:xfrm>
          <a:prstGeom prst="rect">
            <a:avLst/>
          </a:prstGeom>
          <a:solidFill>
            <a:srgbClr val="00B050"/>
          </a:solidFill>
          <a:ln w="9525">
            <a:solidFill>
              <a:schemeClr val="tx1"/>
            </a:solidFill>
          </a:ln>
        </p:spPr>
        <p:txBody>
          <a:bodyPr rtlCol="0" anchor="ctr"/>
          <a:lstStyle/>
          <a:p>
            <a:pPr algn="ctr" defTabSz="673100">
              <a:spcAft>
                <a:spcPts val="0"/>
              </a:spcAft>
              <a:buClr>
                <a:srgbClr val="595959"/>
              </a:buClr>
              <a:buSzPct val="100000"/>
            </a:pPr>
            <a:r>
              <a:rPr lang="en-US" altLang="zh-CN" sz="700" b="1" dirty="0" smtClean="0">
                <a:solidFill>
                  <a:schemeClr val="bg1"/>
                </a:solidFill>
                <a:latin typeface="Times New Roman" pitchFamily="18" charset="0"/>
                <a:ea typeface="+mn-ea"/>
                <a:cs typeface="Times New Roman" pitchFamily="18" charset="0"/>
              </a:rPr>
              <a:t>PUCCH</a:t>
            </a:r>
          </a:p>
        </p:txBody>
      </p:sp>
      <p:sp>
        <p:nvSpPr>
          <p:cNvPr id="303" name="矩形 415"/>
          <p:cNvSpPr/>
          <p:nvPr/>
        </p:nvSpPr>
        <p:spPr>
          <a:xfrm>
            <a:off x="2063501" y="4888061"/>
            <a:ext cx="518270" cy="378577"/>
          </a:xfrm>
          <a:prstGeom prst="rect">
            <a:avLst/>
          </a:prstGeom>
          <a:solidFill>
            <a:srgbClr val="00B050"/>
          </a:solidFill>
          <a:ln w="9525">
            <a:solidFill>
              <a:schemeClr val="tx1"/>
            </a:solidFill>
          </a:ln>
        </p:spPr>
        <p:txBody>
          <a:bodyPr rtlCol="0" anchor="ctr"/>
          <a:lstStyle/>
          <a:p>
            <a:pPr algn="ctr" defTabSz="673100">
              <a:spcAft>
                <a:spcPts val="0"/>
              </a:spcAft>
              <a:buClr>
                <a:srgbClr val="595959"/>
              </a:buClr>
              <a:buSzPct val="100000"/>
            </a:pPr>
            <a:r>
              <a:rPr lang="en-US" altLang="zh-CN" sz="700" b="1" dirty="0" smtClean="0">
                <a:solidFill>
                  <a:schemeClr val="bg1"/>
                </a:solidFill>
                <a:latin typeface="Times New Roman" pitchFamily="18" charset="0"/>
                <a:ea typeface="+mn-ea"/>
                <a:cs typeface="Times New Roman" pitchFamily="18" charset="0"/>
              </a:rPr>
              <a:t>PUCCH</a:t>
            </a:r>
          </a:p>
        </p:txBody>
      </p:sp>
      <p:sp>
        <p:nvSpPr>
          <p:cNvPr id="304" name="矩形 416"/>
          <p:cNvSpPr/>
          <p:nvPr/>
        </p:nvSpPr>
        <p:spPr>
          <a:xfrm>
            <a:off x="2581771" y="4888061"/>
            <a:ext cx="518270" cy="378577"/>
          </a:xfrm>
          <a:prstGeom prst="rect">
            <a:avLst/>
          </a:prstGeom>
          <a:solidFill>
            <a:srgbClr val="00B050"/>
          </a:solidFill>
          <a:ln w="9525">
            <a:solidFill>
              <a:schemeClr val="tx1"/>
            </a:solidFill>
          </a:ln>
        </p:spPr>
        <p:txBody>
          <a:bodyPr rtlCol="0" anchor="ctr"/>
          <a:lstStyle/>
          <a:p>
            <a:pPr algn="ctr" defTabSz="673100">
              <a:spcAft>
                <a:spcPts val="0"/>
              </a:spcAft>
              <a:buClr>
                <a:srgbClr val="595959"/>
              </a:buClr>
              <a:buSzPct val="100000"/>
            </a:pPr>
            <a:r>
              <a:rPr lang="en-US" altLang="zh-CN" sz="700" b="1" dirty="0" smtClean="0">
                <a:solidFill>
                  <a:schemeClr val="bg1"/>
                </a:solidFill>
                <a:latin typeface="Times New Roman" pitchFamily="18" charset="0"/>
                <a:ea typeface="+mn-ea"/>
                <a:cs typeface="Times New Roman" pitchFamily="18" charset="0"/>
              </a:rPr>
              <a:t>PUCCH</a:t>
            </a:r>
          </a:p>
        </p:txBody>
      </p:sp>
      <p:sp>
        <p:nvSpPr>
          <p:cNvPr id="305" name="矩形 417"/>
          <p:cNvSpPr/>
          <p:nvPr/>
        </p:nvSpPr>
        <p:spPr>
          <a:xfrm>
            <a:off x="3100041" y="4888061"/>
            <a:ext cx="518270" cy="378577"/>
          </a:xfrm>
          <a:prstGeom prst="rect">
            <a:avLst/>
          </a:prstGeom>
          <a:noFill/>
          <a:ln w="9525">
            <a:solidFill>
              <a:schemeClr val="tx1"/>
            </a:solidFill>
          </a:ln>
        </p:spPr>
        <p:txBody>
          <a:bodyPr rtlCol="0" anchor="ctr"/>
          <a:lstStyle/>
          <a:p>
            <a:pPr algn="ctr" defTabSz="673100">
              <a:spcAft>
                <a:spcPts val="0"/>
              </a:spcAft>
              <a:buClr>
                <a:srgbClr val="595959"/>
              </a:buClr>
              <a:buSzPct val="100000"/>
            </a:pPr>
            <a:r>
              <a:rPr lang="en-US" altLang="zh-CN" sz="600" b="1" dirty="0" smtClean="0">
                <a:latin typeface="Times New Roman" pitchFamily="18" charset="0"/>
                <a:cs typeface="Times New Roman" pitchFamily="18" charset="0"/>
              </a:rPr>
              <a:t>[PUCCH]</a:t>
            </a:r>
          </a:p>
        </p:txBody>
      </p:sp>
      <p:sp>
        <p:nvSpPr>
          <p:cNvPr id="306" name="圆角矩形 425"/>
          <p:cNvSpPr/>
          <p:nvPr/>
        </p:nvSpPr>
        <p:spPr>
          <a:xfrm>
            <a:off x="354666" y="4218940"/>
            <a:ext cx="3629654" cy="1115060"/>
          </a:xfrm>
          <a:prstGeom prst="roundRect">
            <a:avLst/>
          </a:prstGeom>
          <a:noFill/>
          <a:ln w="9525">
            <a:solidFill>
              <a:schemeClr val="tx1"/>
            </a:solidFill>
          </a:ln>
        </p:spPr>
        <p:txBody>
          <a:bodyPr rtlCol="0" anchor="ctr"/>
          <a:lstStyle/>
          <a:p>
            <a:pPr marL="180975" indent="-180975" algn="ctr" defTabSz="673100">
              <a:lnSpc>
                <a:spcPct val="120000"/>
              </a:lnSpc>
              <a:spcAft>
                <a:spcPts val="600"/>
              </a:spcAft>
              <a:buClr>
                <a:srgbClr val="595959"/>
              </a:buClr>
              <a:buSzPct val="100000"/>
            </a:pPr>
            <a:endParaRPr lang="zh-CN" altLang="en-US" sz="1400" b="1" dirty="0" smtClean="0">
              <a:latin typeface="+mn-ea"/>
              <a:ea typeface="+mn-ea"/>
            </a:endParaRPr>
          </a:p>
        </p:txBody>
      </p:sp>
      <p:sp>
        <p:nvSpPr>
          <p:cNvPr id="307" name="TextBox 306"/>
          <p:cNvSpPr txBox="1"/>
          <p:nvPr/>
        </p:nvSpPr>
        <p:spPr>
          <a:xfrm>
            <a:off x="1630732" y="4038600"/>
            <a:ext cx="1723549" cy="369332"/>
          </a:xfrm>
          <a:prstGeom prst="rect">
            <a:avLst/>
          </a:prstGeom>
          <a:noFill/>
        </p:spPr>
        <p:txBody>
          <a:bodyPr wrap="none" rtlCol="0">
            <a:spAutoFit/>
          </a:bodyPr>
          <a:lstStyle/>
          <a:p>
            <a:r>
              <a:rPr lang="en-US" altLang="zh-CN" b="1" dirty="0" smtClean="0">
                <a:solidFill>
                  <a:schemeClr val="tx2"/>
                </a:solidFill>
              </a:rPr>
              <a:t>Operation #1a</a:t>
            </a:r>
            <a:endParaRPr lang="zh-CN" altLang="en-US" b="1" dirty="0">
              <a:solidFill>
                <a:schemeClr val="tx2"/>
              </a:solidFill>
            </a:endParaRPr>
          </a:p>
        </p:txBody>
      </p:sp>
      <p:grpSp>
        <p:nvGrpSpPr>
          <p:cNvPr id="323" name="Group 322"/>
          <p:cNvGrpSpPr/>
          <p:nvPr/>
        </p:nvGrpSpPr>
        <p:grpSpPr>
          <a:xfrm>
            <a:off x="304800" y="5334000"/>
            <a:ext cx="3679520" cy="1295400"/>
            <a:chOff x="178734" y="5029200"/>
            <a:chExt cx="3679520" cy="1295400"/>
          </a:xfrm>
        </p:grpSpPr>
        <p:sp>
          <p:nvSpPr>
            <p:cNvPr id="309" name="TextBox 308"/>
            <p:cNvSpPr txBox="1"/>
            <p:nvPr/>
          </p:nvSpPr>
          <p:spPr>
            <a:xfrm>
              <a:off x="178734" y="5257800"/>
              <a:ext cx="792205" cy="523220"/>
            </a:xfrm>
            <a:prstGeom prst="rect">
              <a:avLst/>
            </a:prstGeom>
            <a:noFill/>
          </p:spPr>
          <p:txBody>
            <a:bodyPr wrap="none" rtlCol="0">
              <a:spAutoFit/>
            </a:bodyPr>
            <a:lstStyle/>
            <a:p>
              <a:r>
                <a:rPr lang="en-US" altLang="zh-CN" sz="1400" dirty="0" smtClean="0"/>
                <a:t>3.5GHz</a:t>
              </a:r>
            </a:p>
            <a:p>
              <a:r>
                <a:rPr lang="en-US" altLang="zh-CN" sz="1400" dirty="0" smtClean="0"/>
                <a:t>TDD</a:t>
              </a:r>
              <a:endParaRPr lang="zh-CN" altLang="en-US" sz="1400" dirty="0"/>
            </a:p>
          </p:txBody>
        </p:sp>
        <p:sp>
          <p:nvSpPr>
            <p:cNvPr id="310" name="TextBox 309"/>
            <p:cNvSpPr txBox="1"/>
            <p:nvPr/>
          </p:nvSpPr>
          <p:spPr>
            <a:xfrm>
              <a:off x="178734" y="5791200"/>
              <a:ext cx="792205" cy="523220"/>
            </a:xfrm>
            <a:prstGeom prst="rect">
              <a:avLst/>
            </a:prstGeom>
            <a:noFill/>
          </p:spPr>
          <p:txBody>
            <a:bodyPr wrap="none" rtlCol="0">
              <a:spAutoFit/>
            </a:bodyPr>
            <a:lstStyle/>
            <a:p>
              <a:pPr algn="ctr"/>
              <a:r>
                <a:rPr lang="en-US" altLang="zh-CN" sz="1400" dirty="0" smtClean="0"/>
                <a:t>1.8GHz</a:t>
              </a:r>
            </a:p>
            <a:p>
              <a:pPr algn="ctr"/>
              <a:r>
                <a:rPr lang="en-US" altLang="zh-CN" sz="1400" dirty="0" smtClean="0"/>
                <a:t>SUL</a:t>
              </a:r>
              <a:endParaRPr lang="zh-CN" altLang="en-US" sz="1400" dirty="0"/>
            </a:p>
          </p:txBody>
        </p:sp>
        <p:sp>
          <p:nvSpPr>
            <p:cNvPr id="311" name="矩形 393"/>
            <p:cNvSpPr/>
            <p:nvPr/>
          </p:nvSpPr>
          <p:spPr>
            <a:xfrm>
              <a:off x="900897" y="5333659"/>
              <a:ext cx="518270" cy="378577"/>
            </a:xfrm>
            <a:prstGeom prst="rect">
              <a:avLst/>
            </a:prstGeom>
            <a:solidFill>
              <a:srgbClr val="92D050"/>
            </a:solidFill>
            <a:ln w="9525">
              <a:solidFill>
                <a:schemeClr val="tx1"/>
              </a:solidFill>
            </a:ln>
          </p:spPr>
          <p:txBody>
            <a:bodyPr rtlCol="0" anchor="ctr"/>
            <a:lstStyle/>
            <a:p>
              <a:pPr algn="ctr" defTabSz="673100">
                <a:spcAft>
                  <a:spcPts val="0"/>
                </a:spcAft>
                <a:buClr>
                  <a:srgbClr val="595959"/>
                </a:buClr>
                <a:buSzPct val="100000"/>
              </a:pPr>
              <a:r>
                <a:rPr lang="en-US" altLang="zh-CN" sz="700" b="1" dirty="0" smtClean="0">
                  <a:solidFill>
                    <a:schemeClr val="bg1"/>
                  </a:solidFill>
                  <a:latin typeface="Times New Roman" pitchFamily="18" charset="0"/>
                  <a:ea typeface="+mn-ea"/>
                  <a:cs typeface="Times New Roman" pitchFamily="18" charset="0"/>
                </a:rPr>
                <a:t>PDCCH</a:t>
              </a:r>
              <a:br>
                <a:rPr lang="en-US" altLang="zh-CN" sz="700" b="1" dirty="0" smtClean="0">
                  <a:solidFill>
                    <a:schemeClr val="bg1"/>
                  </a:solidFill>
                  <a:latin typeface="Times New Roman" pitchFamily="18" charset="0"/>
                  <a:ea typeface="+mn-ea"/>
                  <a:cs typeface="Times New Roman" pitchFamily="18" charset="0"/>
                </a:rPr>
              </a:br>
              <a:r>
                <a:rPr lang="en-US" altLang="zh-CN" sz="700" b="1" dirty="0" smtClean="0">
                  <a:solidFill>
                    <a:schemeClr val="bg1"/>
                  </a:solidFill>
                  <a:latin typeface="Times New Roman" pitchFamily="18" charset="0"/>
                  <a:ea typeface="+mn-ea"/>
                  <a:cs typeface="Times New Roman" pitchFamily="18" charset="0"/>
                </a:rPr>
                <a:t>PDSCH</a:t>
              </a:r>
            </a:p>
          </p:txBody>
        </p:sp>
        <p:sp>
          <p:nvSpPr>
            <p:cNvPr id="312" name="矩形 394"/>
            <p:cNvSpPr/>
            <p:nvPr/>
          </p:nvSpPr>
          <p:spPr>
            <a:xfrm>
              <a:off x="1419166" y="5333659"/>
              <a:ext cx="518270" cy="378577"/>
            </a:xfrm>
            <a:prstGeom prst="rect">
              <a:avLst/>
            </a:prstGeom>
            <a:solidFill>
              <a:srgbClr val="92D050"/>
            </a:solidFill>
            <a:ln w="9525">
              <a:solidFill>
                <a:schemeClr val="tx1"/>
              </a:solidFill>
            </a:ln>
          </p:spPr>
          <p:txBody>
            <a:bodyPr rtlCol="0" anchor="ctr"/>
            <a:lstStyle/>
            <a:p>
              <a:pPr algn="ctr" defTabSz="673100">
                <a:spcAft>
                  <a:spcPts val="0"/>
                </a:spcAft>
                <a:buClr>
                  <a:srgbClr val="595959"/>
                </a:buClr>
                <a:buSzPct val="100000"/>
              </a:pPr>
              <a:r>
                <a:rPr lang="en-US" altLang="zh-CN" sz="700" b="1" dirty="0" smtClean="0">
                  <a:solidFill>
                    <a:schemeClr val="bg1"/>
                  </a:solidFill>
                  <a:latin typeface="Times New Roman" pitchFamily="18" charset="0"/>
                  <a:ea typeface="+mn-ea"/>
                  <a:cs typeface="Times New Roman" pitchFamily="18" charset="0"/>
                </a:rPr>
                <a:t>PDCCH</a:t>
              </a:r>
              <a:br>
                <a:rPr lang="en-US" altLang="zh-CN" sz="700" b="1" dirty="0" smtClean="0">
                  <a:solidFill>
                    <a:schemeClr val="bg1"/>
                  </a:solidFill>
                  <a:latin typeface="Times New Roman" pitchFamily="18" charset="0"/>
                  <a:ea typeface="+mn-ea"/>
                  <a:cs typeface="Times New Roman" pitchFamily="18" charset="0"/>
                </a:rPr>
              </a:br>
              <a:r>
                <a:rPr lang="en-US" altLang="zh-CN" sz="700" b="1" dirty="0" smtClean="0">
                  <a:solidFill>
                    <a:schemeClr val="bg1"/>
                  </a:solidFill>
                  <a:latin typeface="Times New Roman" pitchFamily="18" charset="0"/>
                  <a:ea typeface="+mn-ea"/>
                  <a:cs typeface="Times New Roman" pitchFamily="18" charset="0"/>
                </a:rPr>
                <a:t>PDSCH</a:t>
              </a:r>
            </a:p>
          </p:txBody>
        </p:sp>
        <p:sp>
          <p:nvSpPr>
            <p:cNvPr id="313" name="矩形 395"/>
            <p:cNvSpPr/>
            <p:nvPr/>
          </p:nvSpPr>
          <p:spPr>
            <a:xfrm>
              <a:off x="1937435" y="5333659"/>
              <a:ext cx="518270" cy="378577"/>
            </a:xfrm>
            <a:prstGeom prst="rect">
              <a:avLst/>
            </a:prstGeom>
            <a:solidFill>
              <a:srgbClr val="92D050"/>
            </a:solidFill>
            <a:ln w="9525">
              <a:solidFill>
                <a:schemeClr val="tx1"/>
              </a:solidFill>
            </a:ln>
          </p:spPr>
          <p:txBody>
            <a:bodyPr rtlCol="0" anchor="ctr"/>
            <a:lstStyle/>
            <a:p>
              <a:pPr algn="ctr" defTabSz="673100">
                <a:spcAft>
                  <a:spcPts val="0"/>
                </a:spcAft>
                <a:buClr>
                  <a:srgbClr val="595959"/>
                </a:buClr>
                <a:buSzPct val="100000"/>
              </a:pPr>
              <a:r>
                <a:rPr lang="en-US" altLang="zh-CN" sz="700" b="1" dirty="0" smtClean="0">
                  <a:solidFill>
                    <a:schemeClr val="bg1"/>
                  </a:solidFill>
                  <a:latin typeface="Times New Roman" pitchFamily="18" charset="0"/>
                  <a:ea typeface="+mn-ea"/>
                  <a:cs typeface="Times New Roman" pitchFamily="18" charset="0"/>
                </a:rPr>
                <a:t>PDCCH</a:t>
              </a:r>
              <a:br>
                <a:rPr lang="en-US" altLang="zh-CN" sz="700" b="1" dirty="0" smtClean="0">
                  <a:solidFill>
                    <a:schemeClr val="bg1"/>
                  </a:solidFill>
                  <a:latin typeface="Times New Roman" pitchFamily="18" charset="0"/>
                  <a:ea typeface="+mn-ea"/>
                  <a:cs typeface="Times New Roman" pitchFamily="18" charset="0"/>
                </a:rPr>
              </a:br>
              <a:r>
                <a:rPr lang="en-US" altLang="zh-CN" sz="700" b="1" dirty="0" smtClean="0">
                  <a:solidFill>
                    <a:schemeClr val="bg1"/>
                  </a:solidFill>
                  <a:latin typeface="Times New Roman" pitchFamily="18" charset="0"/>
                  <a:ea typeface="+mn-ea"/>
                  <a:cs typeface="Times New Roman" pitchFamily="18" charset="0"/>
                </a:rPr>
                <a:t>PDSCH</a:t>
              </a:r>
            </a:p>
          </p:txBody>
        </p:sp>
        <p:sp>
          <p:nvSpPr>
            <p:cNvPr id="314" name="矩形 396"/>
            <p:cNvSpPr/>
            <p:nvPr/>
          </p:nvSpPr>
          <p:spPr>
            <a:xfrm>
              <a:off x="2455705" y="5333659"/>
              <a:ext cx="518270" cy="378577"/>
            </a:xfrm>
            <a:prstGeom prst="rect">
              <a:avLst/>
            </a:prstGeom>
            <a:solidFill>
              <a:srgbClr val="92D050"/>
            </a:solidFill>
            <a:ln w="9525">
              <a:solidFill>
                <a:schemeClr val="tx1"/>
              </a:solidFill>
            </a:ln>
          </p:spPr>
          <p:txBody>
            <a:bodyPr rtlCol="0" anchor="ctr"/>
            <a:lstStyle/>
            <a:p>
              <a:pPr algn="ctr" defTabSz="673100">
                <a:spcAft>
                  <a:spcPts val="0"/>
                </a:spcAft>
                <a:buClr>
                  <a:srgbClr val="595959"/>
                </a:buClr>
                <a:buSzPct val="100000"/>
              </a:pPr>
              <a:r>
                <a:rPr lang="en-US" altLang="zh-CN" sz="700" b="1" dirty="0" smtClean="0">
                  <a:solidFill>
                    <a:schemeClr val="bg1"/>
                  </a:solidFill>
                  <a:latin typeface="Times New Roman" pitchFamily="18" charset="0"/>
                  <a:ea typeface="+mn-ea"/>
                  <a:cs typeface="Times New Roman" pitchFamily="18" charset="0"/>
                </a:rPr>
                <a:t>PDCCH</a:t>
              </a:r>
              <a:br>
                <a:rPr lang="en-US" altLang="zh-CN" sz="700" b="1" dirty="0" smtClean="0">
                  <a:solidFill>
                    <a:schemeClr val="bg1"/>
                  </a:solidFill>
                  <a:latin typeface="Times New Roman" pitchFamily="18" charset="0"/>
                  <a:ea typeface="+mn-ea"/>
                  <a:cs typeface="Times New Roman" pitchFamily="18" charset="0"/>
                </a:rPr>
              </a:br>
              <a:r>
                <a:rPr lang="en-US" altLang="zh-CN" sz="700" b="1" dirty="0" smtClean="0">
                  <a:solidFill>
                    <a:schemeClr val="bg1"/>
                  </a:solidFill>
                  <a:latin typeface="Times New Roman" pitchFamily="18" charset="0"/>
                  <a:ea typeface="+mn-ea"/>
                  <a:cs typeface="Times New Roman" pitchFamily="18" charset="0"/>
                </a:rPr>
                <a:t>PDSCH</a:t>
              </a:r>
            </a:p>
          </p:txBody>
        </p:sp>
        <p:sp>
          <p:nvSpPr>
            <p:cNvPr id="315" name="矩形 397"/>
            <p:cNvSpPr/>
            <p:nvPr/>
          </p:nvSpPr>
          <p:spPr>
            <a:xfrm>
              <a:off x="2973975" y="5333659"/>
              <a:ext cx="518270" cy="378577"/>
            </a:xfrm>
            <a:prstGeom prst="rect">
              <a:avLst/>
            </a:prstGeom>
            <a:solidFill>
              <a:srgbClr val="00B050"/>
            </a:solidFill>
            <a:ln w="9525">
              <a:solidFill>
                <a:schemeClr val="tx1"/>
              </a:solidFill>
            </a:ln>
          </p:spPr>
          <p:txBody>
            <a:bodyPr rtlCol="0" anchor="ctr"/>
            <a:lstStyle/>
            <a:p>
              <a:pPr algn="ctr" defTabSz="673100">
                <a:spcAft>
                  <a:spcPts val="0"/>
                </a:spcAft>
                <a:buClr>
                  <a:srgbClr val="595959"/>
                </a:buClr>
                <a:buSzPct val="100000"/>
              </a:pPr>
              <a:r>
                <a:rPr lang="en-US" altLang="zh-CN" sz="700" b="1" dirty="0" smtClean="0">
                  <a:solidFill>
                    <a:schemeClr val="bg1"/>
                  </a:solidFill>
                  <a:latin typeface="Times New Roman" pitchFamily="18" charset="0"/>
                  <a:cs typeface="Times New Roman" pitchFamily="18" charset="0"/>
                </a:rPr>
                <a:t>PUSCH</a:t>
              </a:r>
              <a:br>
                <a:rPr lang="en-US" altLang="zh-CN" sz="700" b="1" dirty="0" smtClean="0">
                  <a:solidFill>
                    <a:schemeClr val="bg1"/>
                  </a:solidFill>
                  <a:latin typeface="Times New Roman" pitchFamily="18" charset="0"/>
                  <a:cs typeface="Times New Roman" pitchFamily="18" charset="0"/>
                </a:rPr>
              </a:br>
              <a:r>
                <a:rPr lang="en-US" altLang="zh-CN" sz="700" b="1" dirty="0" smtClean="0">
                  <a:solidFill>
                    <a:schemeClr val="bg1"/>
                  </a:solidFill>
                  <a:latin typeface="Times New Roman" pitchFamily="18" charset="0"/>
                  <a:cs typeface="Times New Roman" pitchFamily="18" charset="0"/>
                </a:rPr>
                <a:t>PUCCHSRS</a:t>
              </a:r>
            </a:p>
          </p:txBody>
        </p:sp>
        <p:sp>
          <p:nvSpPr>
            <p:cNvPr id="316" name="矩形 413"/>
            <p:cNvSpPr/>
            <p:nvPr/>
          </p:nvSpPr>
          <p:spPr>
            <a:xfrm>
              <a:off x="900897" y="5878661"/>
              <a:ext cx="518270" cy="378577"/>
            </a:xfrm>
            <a:prstGeom prst="rect">
              <a:avLst/>
            </a:prstGeom>
            <a:noFill/>
            <a:ln w="9525">
              <a:solidFill>
                <a:schemeClr val="tx1"/>
              </a:solidFill>
            </a:ln>
          </p:spPr>
          <p:txBody>
            <a:bodyPr rtlCol="0" anchor="ctr"/>
            <a:lstStyle/>
            <a:p>
              <a:pPr algn="ctr" defTabSz="673100">
                <a:spcAft>
                  <a:spcPts val="0"/>
                </a:spcAft>
                <a:buClr>
                  <a:srgbClr val="595959"/>
                </a:buClr>
                <a:buSzPct val="100000"/>
              </a:pPr>
              <a:endParaRPr lang="en-US" altLang="zh-CN" sz="700" b="1" dirty="0" smtClean="0">
                <a:latin typeface="Times New Roman" pitchFamily="18" charset="0"/>
                <a:cs typeface="Times New Roman" pitchFamily="18" charset="0"/>
              </a:endParaRPr>
            </a:p>
          </p:txBody>
        </p:sp>
        <p:sp>
          <p:nvSpPr>
            <p:cNvPr id="317" name="矩形 414"/>
            <p:cNvSpPr/>
            <p:nvPr/>
          </p:nvSpPr>
          <p:spPr>
            <a:xfrm>
              <a:off x="1419166" y="5878661"/>
              <a:ext cx="518270" cy="378577"/>
            </a:xfrm>
            <a:prstGeom prst="rect">
              <a:avLst/>
            </a:prstGeom>
            <a:noFill/>
            <a:ln w="9525">
              <a:solidFill>
                <a:schemeClr val="tx1"/>
              </a:solidFill>
            </a:ln>
          </p:spPr>
          <p:txBody>
            <a:bodyPr rtlCol="0" anchor="ctr"/>
            <a:lstStyle/>
            <a:p>
              <a:pPr algn="ctr" defTabSz="673100">
                <a:spcAft>
                  <a:spcPts val="0"/>
                </a:spcAft>
                <a:buClr>
                  <a:srgbClr val="595959"/>
                </a:buClr>
                <a:buSzPct val="100000"/>
              </a:pPr>
              <a:endParaRPr lang="en-US" altLang="zh-CN" sz="700" b="1" dirty="0" smtClean="0">
                <a:latin typeface="Times New Roman" pitchFamily="18" charset="0"/>
                <a:cs typeface="Times New Roman" pitchFamily="18" charset="0"/>
              </a:endParaRPr>
            </a:p>
          </p:txBody>
        </p:sp>
        <p:sp>
          <p:nvSpPr>
            <p:cNvPr id="318" name="矩形 415"/>
            <p:cNvSpPr/>
            <p:nvPr/>
          </p:nvSpPr>
          <p:spPr>
            <a:xfrm>
              <a:off x="1937435" y="5878661"/>
              <a:ext cx="518270" cy="378577"/>
            </a:xfrm>
            <a:prstGeom prst="rect">
              <a:avLst/>
            </a:prstGeom>
            <a:noFill/>
            <a:ln w="9525">
              <a:solidFill>
                <a:schemeClr val="tx1"/>
              </a:solidFill>
            </a:ln>
          </p:spPr>
          <p:txBody>
            <a:bodyPr rtlCol="0" anchor="ctr"/>
            <a:lstStyle/>
            <a:p>
              <a:pPr algn="ctr" defTabSz="673100">
                <a:spcAft>
                  <a:spcPts val="0"/>
                </a:spcAft>
                <a:buClr>
                  <a:srgbClr val="595959"/>
                </a:buClr>
                <a:buSzPct val="100000"/>
              </a:pPr>
              <a:endParaRPr lang="en-US" altLang="zh-CN" sz="700" b="1" dirty="0" smtClean="0">
                <a:latin typeface="Times New Roman" pitchFamily="18" charset="0"/>
                <a:cs typeface="Times New Roman" pitchFamily="18" charset="0"/>
              </a:endParaRPr>
            </a:p>
          </p:txBody>
        </p:sp>
        <p:sp>
          <p:nvSpPr>
            <p:cNvPr id="319" name="矩形 416"/>
            <p:cNvSpPr/>
            <p:nvPr/>
          </p:nvSpPr>
          <p:spPr>
            <a:xfrm>
              <a:off x="2455705" y="5878661"/>
              <a:ext cx="518270" cy="378577"/>
            </a:xfrm>
            <a:prstGeom prst="rect">
              <a:avLst/>
            </a:prstGeom>
            <a:noFill/>
            <a:ln w="9525">
              <a:solidFill>
                <a:schemeClr val="tx1"/>
              </a:solidFill>
            </a:ln>
          </p:spPr>
          <p:txBody>
            <a:bodyPr rtlCol="0" anchor="ctr"/>
            <a:lstStyle/>
            <a:p>
              <a:pPr algn="ctr" defTabSz="673100">
                <a:spcAft>
                  <a:spcPts val="0"/>
                </a:spcAft>
                <a:buClr>
                  <a:srgbClr val="595959"/>
                </a:buClr>
                <a:buSzPct val="100000"/>
              </a:pPr>
              <a:endParaRPr lang="en-US" altLang="zh-CN" sz="700" b="1" dirty="0" smtClean="0">
                <a:latin typeface="Times New Roman" pitchFamily="18" charset="0"/>
                <a:cs typeface="Times New Roman" pitchFamily="18" charset="0"/>
              </a:endParaRPr>
            </a:p>
          </p:txBody>
        </p:sp>
        <p:sp>
          <p:nvSpPr>
            <p:cNvPr id="320" name="矩形 417"/>
            <p:cNvSpPr/>
            <p:nvPr/>
          </p:nvSpPr>
          <p:spPr>
            <a:xfrm>
              <a:off x="2973975" y="5878661"/>
              <a:ext cx="518270" cy="378577"/>
            </a:xfrm>
            <a:prstGeom prst="rect">
              <a:avLst/>
            </a:prstGeom>
            <a:noFill/>
            <a:ln w="9525">
              <a:solidFill>
                <a:schemeClr val="tx1"/>
              </a:solidFill>
            </a:ln>
          </p:spPr>
          <p:txBody>
            <a:bodyPr rtlCol="0" anchor="ctr"/>
            <a:lstStyle/>
            <a:p>
              <a:pPr algn="ctr" defTabSz="673100">
                <a:spcAft>
                  <a:spcPts val="0"/>
                </a:spcAft>
                <a:buClr>
                  <a:srgbClr val="595959"/>
                </a:buClr>
                <a:buSzPct val="100000"/>
              </a:pPr>
              <a:endParaRPr lang="en-US" altLang="zh-CN" sz="700" b="1" dirty="0" smtClean="0">
                <a:latin typeface="Times New Roman" pitchFamily="18" charset="0"/>
                <a:cs typeface="Times New Roman" pitchFamily="18" charset="0"/>
              </a:endParaRPr>
            </a:p>
          </p:txBody>
        </p:sp>
        <p:sp>
          <p:nvSpPr>
            <p:cNvPr id="321" name="圆角矩形 425"/>
            <p:cNvSpPr/>
            <p:nvPr/>
          </p:nvSpPr>
          <p:spPr>
            <a:xfrm>
              <a:off x="228600" y="5209540"/>
              <a:ext cx="3629654" cy="1115060"/>
            </a:xfrm>
            <a:prstGeom prst="roundRect">
              <a:avLst/>
            </a:prstGeom>
            <a:noFill/>
            <a:ln w="9525">
              <a:solidFill>
                <a:schemeClr val="tx1"/>
              </a:solidFill>
            </a:ln>
          </p:spPr>
          <p:txBody>
            <a:bodyPr rtlCol="0" anchor="ctr"/>
            <a:lstStyle/>
            <a:p>
              <a:pPr marL="180975" indent="-180975" algn="ctr" defTabSz="673100">
                <a:lnSpc>
                  <a:spcPct val="120000"/>
                </a:lnSpc>
                <a:spcAft>
                  <a:spcPts val="600"/>
                </a:spcAft>
                <a:buClr>
                  <a:srgbClr val="595959"/>
                </a:buClr>
                <a:buSzPct val="100000"/>
              </a:pPr>
              <a:endParaRPr lang="zh-CN" altLang="en-US" sz="1400" b="1" dirty="0" smtClean="0">
                <a:latin typeface="+mn-ea"/>
                <a:ea typeface="+mn-ea"/>
              </a:endParaRPr>
            </a:p>
          </p:txBody>
        </p:sp>
        <p:sp>
          <p:nvSpPr>
            <p:cNvPr id="322" name="TextBox 321"/>
            <p:cNvSpPr txBox="1"/>
            <p:nvPr/>
          </p:nvSpPr>
          <p:spPr>
            <a:xfrm>
              <a:off x="1504666" y="5029200"/>
              <a:ext cx="1736373" cy="369332"/>
            </a:xfrm>
            <a:prstGeom prst="rect">
              <a:avLst/>
            </a:prstGeom>
            <a:noFill/>
          </p:spPr>
          <p:txBody>
            <a:bodyPr wrap="none" rtlCol="0">
              <a:spAutoFit/>
            </a:bodyPr>
            <a:lstStyle/>
            <a:p>
              <a:r>
                <a:rPr lang="en-US" altLang="zh-CN" b="1" dirty="0" smtClean="0">
                  <a:solidFill>
                    <a:schemeClr val="tx2"/>
                  </a:solidFill>
                </a:rPr>
                <a:t>Operation #1b</a:t>
              </a:r>
              <a:endParaRPr lang="zh-CN" altLang="en-US" b="1" dirty="0">
                <a:solidFill>
                  <a:schemeClr val="tx2"/>
                </a:solidFill>
              </a:endParaRPr>
            </a:p>
          </p:txBody>
        </p:sp>
      </p:grpSp>
    </p:spTree>
    <p:extLst>
      <p:ext uri="{BB962C8B-B14F-4D97-AF65-F5344CB8AC3E}">
        <p14:creationId xmlns:p14="http://schemas.microsoft.com/office/powerpoint/2010/main" xmlns="" val="2143072842"/>
      </p:ext>
    </p:extLst>
  </p:cSld>
  <p:clrMapOvr>
    <a:masterClrMapping/>
  </p:clrMapOvr>
  <p:transition advClick="0" advTm="8000">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63550" y="304800"/>
            <a:ext cx="8229600" cy="609600"/>
          </a:xfrm>
        </p:spPr>
        <p:txBody>
          <a:bodyPr/>
          <a:lstStyle/>
          <a:p>
            <a:r>
              <a:rPr lang="en-US" altLang="zh-CN" dirty="0" smtClean="0"/>
              <a:t>Proposal</a:t>
            </a:r>
            <a:endParaRPr lang="en-US" altLang="zh-CN" dirty="0"/>
          </a:p>
        </p:txBody>
      </p:sp>
      <p:sp>
        <p:nvSpPr>
          <p:cNvPr id="6147" name="Content Placeholder 2"/>
          <p:cNvSpPr>
            <a:spLocks noGrp="1"/>
          </p:cNvSpPr>
          <p:nvPr>
            <p:ph idx="1"/>
          </p:nvPr>
        </p:nvSpPr>
        <p:spPr>
          <a:xfrm>
            <a:off x="457200" y="1066800"/>
            <a:ext cx="8229600" cy="5486400"/>
          </a:xfrm>
        </p:spPr>
        <p:txBody>
          <a:bodyPr/>
          <a:lstStyle/>
          <a:p>
            <a:r>
              <a:rPr lang="en-US" sz="2400" dirty="0" smtClean="0"/>
              <a:t>For UE operation with one NR DL/UL carrier and one NR SUL carrier, within a single PUCCH group:</a:t>
            </a:r>
            <a:endParaRPr lang="en-US" sz="2400" strike="sngStrike" dirty="0" smtClean="0">
              <a:solidFill>
                <a:srgbClr val="FF0000"/>
              </a:solidFill>
            </a:endParaRPr>
          </a:p>
          <a:p>
            <a:pPr lvl="1"/>
            <a:r>
              <a:rPr lang="en-US" sz="2000" dirty="0" smtClean="0"/>
              <a:t>SUL numerology can be different than the DL numerology of the NR DL/UL carrier</a:t>
            </a:r>
          </a:p>
          <a:p>
            <a:pPr lvl="1"/>
            <a:r>
              <a:rPr lang="en-US" sz="2000" dirty="0" smtClean="0"/>
              <a:t>For NR-PUSCH transmission, decide on one of the following</a:t>
            </a:r>
          </a:p>
          <a:p>
            <a:pPr lvl="2"/>
            <a:r>
              <a:rPr lang="en-US" sz="1600" dirty="0" smtClean="0"/>
              <a:t>Alt1: NR-PUSCH can be configured only on one of the SUL carrier and the NR DL/UL carrier</a:t>
            </a:r>
          </a:p>
          <a:p>
            <a:pPr lvl="2"/>
            <a:r>
              <a:rPr lang="en-US" sz="1600" dirty="0" smtClean="0"/>
              <a:t>Alt2: NR-PUSCH can be configured on both the SUL carrier and the NR DL/UL carrier, or configured to be only on one of the SUL carrier and the NR DL/UL carrier</a:t>
            </a:r>
            <a:endParaRPr lang="en-US" sz="1200" dirty="0" smtClean="0"/>
          </a:p>
          <a:p>
            <a:pPr lvl="1"/>
            <a:r>
              <a:rPr lang="en-US" sz="2000" dirty="0" smtClean="0"/>
              <a:t>NR-PUCCH can be configured only on one of the SUL carrier and the NR DL/UL carrier</a:t>
            </a:r>
          </a:p>
          <a:p>
            <a:pPr lvl="1"/>
            <a:r>
              <a:rPr lang="en-US" sz="2000" dirty="0" smtClean="0"/>
              <a:t>Carrier(s) for NR-PUSCH and carrier for NR-PUCCH are configured independently</a:t>
            </a:r>
          </a:p>
        </p:txBody>
      </p:sp>
    </p:spTree>
    <p:extLst>
      <p:ext uri="{BB962C8B-B14F-4D97-AF65-F5344CB8AC3E}">
        <p14:creationId xmlns:p14="http://schemas.microsoft.com/office/powerpoint/2010/main" xmlns="" val="24934003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25587</TotalTime>
  <Words>455</Words>
  <Application>Microsoft Office PowerPoint</Application>
  <PresentationFormat>On-screen Show (4:3)</PresentationFormat>
  <Paragraphs>75</Paragraphs>
  <Slides>5</Slides>
  <Notes>1</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WF on uplink operation with SUL</vt:lpstr>
      <vt:lpstr>Background</vt:lpstr>
      <vt:lpstr>Background</vt:lpstr>
      <vt:lpstr>Slide 4</vt:lpstr>
      <vt:lpstr>Proposal</vt:lpstr>
    </vt:vector>
  </TitlesOfParts>
  <Company>STA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for PRB bundling in Rel-10</dc:title>
  <dc:creator>Huawei</dc:creator>
  <cp:lastModifiedBy>Frank</cp:lastModifiedBy>
  <cp:revision>894</cp:revision>
  <dcterms:created xsi:type="dcterms:W3CDTF">2010-05-12T23:28:36Z</dcterms:created>
  <dcterms:modified xsi:type="dcterms:W3CDTF">2017-09-19T11:04:04Z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(7)ZDaJcDfI/h29U/hQrMn+/yMrtUvztcqu3qQvcpjZ4oM45vVGPTQcVsmEqAw3599pKWDklKNn_x000d_
TL215yo2vVgxz4IuNhsF5qENXyD1rUVzyIxjHgykVRUSaCkJf61SI3yR2tXOQZvKqS2IsaMf_x000d_
Mz1GuDonVhhgtpuNcNbP/6xRcwzk8bbZ3K7J+QVbfrQLt73JlQcxVKLbpRgTbTikzCsfONYr_x000d_
MmABaRb2iOF4e278X3</vt:lpwstr>
  </property>
  <property fmtid="{D5CDD505-2E9C-101B-9397-08002B2CF9AE}" pid="3" name="_ms_pID_7253431">
    <vt:lpwstr>rE2hRvUK15MqQ1W8ppsD7cK2a7O2eZ11hBhGUjziugDoDIFWiI85ma_x000d_
yoLIeDrYts/KzQCQ4/FIQpDFVv0W8mbHx4qWjWQKeqfc2ra1lw3GpqjvKgFoIL2SvFrpsiVZ_x000d_
N9BHnz/s2vHbNBw9lqfSmPi1bffi5BtzCMdDEEN6dNVXotFGdPtjQjPKASikkvHG4aOxVpLc_x000d_
GDoCUSgCUL9FecXe50cZloDEHeTjFwsbM/0b</vt:lpwstr>
  </property>
  <property fmtid="{D5CDD505-2E9C-101B-9397-08002B2CF9AE}" pid="4" name="_ms_pID_725343_00">
    <vt:lpwstr>_ms_pID_725343</vt:lpwstr>
  </property>
  <property fmtid="{D5CDD505-2E9C-101B-9397-08002B2CF9AE}" pid="5" name="_ms_pID_7253431_00">
    <vt:lpwstr>_ms_pID_7253431</vt:lpwstr>
  </property>
  <property fmtid="{D5CDD505-2E9C-101B-9397-08002B2CF9AE}" pid="6" name="_ms_pID_7253432">
    <vt:lpwstr>+VB9zxW9kVASOwiNWrexiCgHU28FNmWWBr6B_x000d_
JeXZOJGCiWjyhkZOh+26us2ZDb6xVGoVyn/+/sSl+L73gIGBrJ5RHWOMV5D2tjFEYRkHOkeV_x000d_
ZQubCWXpMfr/9Pdw4NQu0CYNFS62NweNWK+trnEdvRmPMAFIo7LAIPyaMODRW38yJMtGjf9L_x000d_
oaD28CX81BcjoLeih8pxejyrQilnkkphkpnhOwgRXprsTFhjvIympC</vt:lpwstr>
  </property>
  <property fmtid="{D5CDD505-2E9C-101B-9397-08002B2CF9AE}" pid="7" name="_ms_pID_7253432_00">
    <vt:lpwstr>_ms_pID_7253432</vt:lpwstr>
  </property>
  <property fmtid="{D5CDD505-2E9C-101B-9397-08002B2CF9AE}" pid="8" name="_ms_pID_7253433">
    <vt:lpwstr>VnhusDJqwR/kWrL88K_x000d_
TD+wB+QQ26xs6KiakUW4tbezriQAPT8IYRu0patkMIe1D9u5vQZkYAUpNa7xQ7PZqBSid0/+_x000d_
dCy4V/62vpmXZoRaomlMmPGsnTDl5QOPFnlkeRM6Wk6q9EgjEWau6Xi4dyGhYw0OM1cU64uo_x000d_
PGSl9cu+JLIZ4mAS5tgtprx2RRzKJnK9VYVgnybXwC7pjd2H34cHrAQAG935bNB3BIovZ7iF</vt:lpwstr>
  </property>
  <property fmtid="{D5CDD505-2E9C-101B-9397-08002B2CF9AE}" pid="9" name="_ms_pID_7253433_00">
    <vt:lpwstr>_ms_pID_7253433</vt:lpwstr>
  </property>
  <property fmtid="{D5CDD505-2E9C-101B-9397-08002B2CF9AE}" pid="10" name="_ms_pID_7253434">
    <vt:lpwstr>_x000d_
70zHvQMDKjnfTkml95PDmXYv7YDw74FebzF6GYm2GQQLXGJ24l83T/MDutR06NscyWlxfc0O_x000d_
G7Glm7yXoo1XyRSxLx9/nUBwj1BA3fefh17TtTurIgjqm/nH/w19LdhRbacNR1KlvbbHitU0_x000d_
C1Z+WKZm5enqqpGElJcA3rBj5pAtYKvnX3ZcEo0kUnYgR1Od+QlWwtGD73B37QrrL7QzB+bY_x000d_
cc2GgMZ5hpuvSnBF</vt:lpwstr>
  </property>
  <property fmtid="{D5CDD505-2E9C-101B-9397-08002B2CF9AE}" pid="11" name="_ms_pID_7253434_00">
    <vt:lpwstr>_ms_pID_7253434</vt:lpwstr>
  </property>
  <property fmtid="{D5CDD505-2E9C-101B-9397-08002B2CF9AE}" pid="12" name="_ms_pID_7253435">
    <vt:lpwstr>WDtN792vDjIkk39mB1r2+uySZMp8tlwFJvM/TlyLh1xdxI6Kv39RWE85_x000d_
nLyZiyDZZrZHMyx958XJ6Xz9DXKbA0T2k/t+wp06uvUJAlybiqXMbYX+i4QoIL8urW/svbB8_x000d_
ZGvHkYTPmt2u2ypEdSgUoi2eUm9OPjlI0kpg9PzxSGC3KQO5aU1aNXyBoQ/0JUn53dE16LsT_x000d_
5uMBoGfCdsR4DIAKUxyFt+ar3E3ZWTgs+C</vt:lpwstr>
  </property>
  <property fmtid="{D5CDD505-2E9C-101B-9397-08002B2CF9AE}" pid="13" name="_ms_pID_7253435_00">
    <vt:lpwstr>_ms_pID_7253435</vt:lpwstr>
  </property>
  <property fmtid="{D5CDD505-2E9C-101B-9397-08002B2CF9AE}" pid="14" name="_ms_pID_7253436">
    <vt:lpwstr>rE4PIb7I7odNEX2WBtqrVPbeLgA4cbKOx+eW5I_x000d_
3Hpm3dHflKyzLrF7FrqW7bx9S7dVYO5w1FG1WC9QnJ0TuI03H8D+g1cAxMVwq3SeiadI+mgz_x000d_
wb4+WCpOi0+w7hB8ZE8ghmEak0cdkZDmMANiOm6qFitIXJxa/20lqCl6EqlnTS7AW2MQ2G4A_x000d_
sDaNSouc4U6Jk3zaDaGHce/IQVcrZUcy0KhmDQ==</vt:lpwstr>
  </property>
  <property fmtid="{D5CDD505-2E9C-101B-9397-08002B2CF9AE}" pid="15" name="_ms_pID_7253436_00">
    <vt:lpwstr>_ms_pID_7253436</vt:lpwstr>
  </property>
  <property fmtid="{D5CDD505-2E9C-101B-9397-08002B2CF9AE}" pid="16" name="_2015_ms_pID_725343">
    <vt:lpwstr>(3)FYl1txQvw2v7P/lWD3krta7/DCV6if1x9GJ2w9CFheZj+0XDPVSnv2XGObsaLAxgd3TqxrRq
dUkK4P37U2zGC8U5ILsNEU/HVNAduGCOObF4/xPpE3CB1g7xqCMgdKcFXBhjKHyK1XSK4erg
mnPBhyD0m3TuE15zyTiPkiKanQQNLkBKP/6+rMenD6MssELEYU2zBeyWAuA3g0eWXiuSSPGs
BU9Lsg0OX04EKIZRCZ</vt:lpwstr>
  </property>
  <property fmtid="{D5CDD505-2E9C-101B-9397-08002B2CF9AE}" pid="17" name="_2015_ms_pID_725343_00">
    <vt:lpwstr>_2015_ms_pID_725343</vt:lpwstr>
  </property>
  <property fmtid="{D5CDD505-2E9C-101B-9397-08002B2CF9AE}" pid="18" name="_2015_ms_pID_7253431">
    <vt:lpwstr>/lKmWqf7pT+XTBK4fMsdI465JJ2aNk1/CtKuAWtaYfY+05FovcAnPF
ceLTAOGQeIugeeTwGX+yH+XQ79cXPDaHxwKbvtwlPH3l9kDntt9Wm/wxXR1qcHqqj0vJlweT
JDrm06dVc4A1FX1a/apxkiyvPnha2WTK4vK8adJ3RwamOlgUdPzg/63rqw0PZu5oYWZXpYNJ
xet+hl3YPU9HcLdCMpHQXGEDho2VnOTCij2j</vt:lpwstr>
  </property>
  <property fmtid="{D5CDD505-2E9C-101B-9397-08002B2CF9AE}" pid="19" name="_2015_ms_pID_7253431_00">
    <vt:lpwstr>_2015_ms_pID_7253431</vt:lpwstr>
  </property>
  <property fmtid="{D5CDD505-2E9C-101B-9397-08002B2CF9AE}" pid="20" name="_2015_ms_pID_7253432">
    <vt:lpwstr>JANyPHUIYbPit8BKAbnPmTFtb5kJn7mgXMFB
O4i/Wk2P13ARBgiMPT2ly0/wZ2TkJpQUyr6kadHiZ0TJquYOQCI=</vt:lpwstr>
  </property>
  <property fmtid="{D5CDD505-2E9C-101B-9397-08002B2CF9AE}" pid="21" name="_2015_ms_pID_7253432_00">
    <vt:lpwstr>_2015_ms_pID_7253432</vt:lpwstr>
  </property>
  <property fmtid="{D5CDD505-2E9C-101B-9397-08002B2CF9AE}" pid="22" name="_readonly">
    <vt:lpwstr/>
  </property>
  <property fmtid="{D5CDD505-2E9C-101B-9397-08002B2CF9AE}" pid="23" name="_change">
    <vt:lpwstr/>
  </property>
  <property fmtid="{D5CDD505-2E9C-101B-9397-08002B2CF9AE}" pid="24" name="_full-control">
    <vt:lpwstr/>
  </property>
  <property fmtid="{D5CDD505-2E9C-101B-9397-08002B2CF9AE}" pid="25" name="sflag">
    <vt:lpwstr>1505819033</vt:lpwstr>
  </property>
</Properties>
</file>