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4" r:id="rId3"/>
    <p:sldId id="291" r:id="rId4"/>
    <p:sldId id="29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85714" autoAdjust="0"/>
  </p:normalViewPr>
  <p:slideViewPr>
    <p:cSldViewPr>
      <p:cViewPr varScale="1">
        <p:scale>
          <a:sx n="96" d="100"/>
          <a:sy n="96" d="100"/>
        </p:scale>
        <p:origin x="216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517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96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0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93230" y="323655"/>
            <a:ext cx="1454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</a:rPr>
              <a:t>R1-1711926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40576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Ad-Hoc#2</a:t>
            </a:r>
          </a:p>
          <a:p>
            <a:pPr>
              <a:defRPr/>
            </a:pPr>
            <a:r>
              <a:rPr lang="en-US" altLang="ko-KR" dirty="0"/>
              <a:t>Qingdao</a:t>
            </a:r>
            <a:r>
              <a:rPr lang="en-US" altLang="zh-CN" dirty="0"/>
              <a:t>, China, 27</a:t>
            </a:r>
            <a:r>
              <a:rPr lang="en-US" altLang="zh-CN" baseline="30000" dirty="0"/>
              <a:t>th</a:t>
            </a:r>
            <a:r>
              <a:rPr lang="en-US" altLang="zh-CN" dirty="0"/>
              <a:t> – 30</a:t>
            </a:r>
            <a:r>
              <a:rPr lang="en-US" altLang="zh-CN" baseline="30000" dirty="0"/>
              <a:t>th</a:t>
            </a:r>
            <a:r>
              <a:rPr lang="en-US" altLang="zh-CN" dirty="0"/>
              <a:t> June 2017</a:t>
            </a:r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/>
              <a:t>5.1.2.4.4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</a:t>
            </a:r>
            <a:r>
              <a:rPr lang="en-US" altLang="zh-CN" sz="4000" dirty="0"/>
              <a:t>PT-RS pattern </a:t>
            </a:r>
            <a:endParaRPr lang="en-US" altLang="zh-CN" sz="4000" dirty="0" smtClean="0"/>
          </a:p>
          <a:p>
            <a:r>
              <a:rPr lang="en-US" altLang="zh-CN" sz="4000" dirty="0" smtClean="0"/>
              <a:t>in the frequency domain</a:t>
            </a:r>
            <a:endParaRPr lang="en-US" altLang="zh-CN" sz="40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I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4449763"/>
          </a:xfrm>
        </p:spPr>
        <p:txBody>
          <a:bodyPr>
            <a:normAutofit/>
          </a:bodyPr>
          <a:lstStyle/>
          <a:p>
            <a:pPr lvl="0"/>
            <a:r>
              <a:rPr lang="en-US" altLang="ko-KR" sz="2000" dirty="0" smtClean="0"/>
              <a:t>In the previous meeting, it was agreed that for </a:t>
            </a:r>
            <a:r>
              <a:rPr lang="en-US" altLang="ko-KR" sz="2000" dirty="0"/>
              <a:t>CP-OFDM and the tables on next page, </a:t>
            </a:r>
            <a:r>
              <a:rPr lang="en-US" altLang="ko-KR" sz="2000" dirty="0" smtClean="0"/>
              <a:t>the </a:t>
            </a:r>
            <a:r>
              <a:rPr lang="en-US" altLang="ko-KR" sz="2000" dirty="0"/>
              <a:t>frequency-densities (FD) of PTRS include occupying one subcarrier (not necessarily in all REs, depending on the time density) in [every RB], </a:t>
            </a:r>
            <a:r>
              <a:rPr lang="en-US" altLang="ko-KR" sz="2000" dirty="0">
                <a:solidFill>
                  <a:srgbClr val="FF0000"/>
                </a:solidFill>
              </a:rPr>
              <a:t>every 2</a:t>
            </a:r>
            <a:r>
              <a:rPr lang="en-US" altLang="ko-KR" sz="2000" baseline="30000" dirty="0">
                <a:solidFill>
                  <a:srgbClr val="FF0000"/>
                </a:solidFill>
              </a:rPr>
              <a:t>nd</a:t>
            </a:r>
            <a:r>
              <a:rPr lang="en-US" altLang="ko-KR" sz="2000" dirty="0">
                <a:solidFill>
                  <a:srgbClr val="FF0000"/>
                </a:solidFill>
              </a:rPr>
              <a:t> RB</a:t>
            </a:r>
            <a:r>
              <a:rPr lang="en-US" altLang="ko-KR" sz="2000" dirty="0"/>
              <a:t>, </a:t>
            </a:r>
            <a:r>
              <a:rPr lang="en-US" altLang="ko-KR" sz="2000" dirty="0">
                <a:solidFill>
                  <a:srgbClr val="FF0000"/>
                </a:solidFill>
              </a:rPr>
              <a:t>every 4</a:t>
            </a:r>
            <a:r>
              <a:rPr lang="en-US" altLang="ko-KR" sz="2000" baseline="30000" dirty="0">
                <a:solidFill>
                  <a:srgbClr val="FF0000"/>
                </a:solidFill>
              </a:rPr>
              <a:t>th</a:t>
            </a:r>
            <a:r>
              <a:rPr lang="en-US" altLang="ko-KR" sz="2000" dirty="0">
                <a:solidFill>
                  <a:srgbClr val="FF0000"/>
                </a:solidFill>
              </a:rPr>
              <a:t> RB</a:t>
            </a:r>
            <a:r>
              <a:rPr lang="en-US" altLang="ko-KR" sz="2000" dirty="0"/>
              <a:t>, [every 8</a:t>
            </a:r>
            <a:r>
              <a:rPr lang="en-US" altLang="ko-KR" sz="2000" baseline="30000" dirty="0"/>
              <a:t>th</a:t>
            </a:r>
            <a:r>
              <a:rPr lang="en-US" altLang="ko-KR" sz="2000" dirty="0"/>
              <a:t> RB, and every 16</a:t>
            </a:r>
            <a:r>
              <a:rPr lang="en-US" altLang="ko-KR" sz="2000" baseline="30000" dirty="0"/>
              <a:t>th</a:t>
            </a:r>
            <a:r>
              <a:rPr lang="en-US" altLang="ko-KR" sz="2000" dirty="0"/>
              <a:t> RB]</a:t>
            </a:r>
            <a:endParaRPr lang="ko-KR" altLang="ko-KR" sz="2000"/>
          </a:p>
          <a:p>
            <a:pPr lvl="1"/>
            <a:r>
              <a:rPr lang="en-US" altLang="ko-KR" sz="1800" dirty="0" smtClean="0"/>
              <a:t>The </a:t>
            </a:r>
            <a:r>
              <a:rPr lang="en-US" altLang="ko-KR" sz="1800" dirty="0"/>
              <a:t>frequency density of PTRS is expected to decrease with increasing the scheduled BW (i.e., the number of scheduled RBs</a:t>
            </a:r>
            <a:r>
              <a:rPr lang="en-US" altLang="ko-KR" sz="1800" dirty="0" smtClean="0"/>
              <a:t>)</a:t>
            </a:r>
          </a:p>
          <a:p>
            <a:endParaRPr lang="en-US" altLang="ko-KR" sz="2200" dirty="0" smtClean="0"/>
          </a:p>
          <a:p>
            <a:r>
              <a:rPr lang="en-US" altLang="ko-KR" sz="2000" dirty="0" smtClean="0"/>
              <a:t>Example</a:t>
            </a:r>
            <a:endParaRPr lang="en-US" altLang="ko-KR" sz="2000" dirty="0"/>
          </a:p>
          <a:p>
            <a:pPr lvl="1"/>
            <a:endParaRPr lang="en-US" altLang="ko-KR" sz="1400" dirty="0" smtClean="0"/>
          </a:p>
        </p:txBody>
      </p:sp>
      <p:sp>
        <p:nvSpPr>
          <p:cNvPr id="4" name="직사각형 3"/>
          <p:cNvSpPr/>
          <p:nvPr/>
        </p:nvSpPr>
        <p:spPr>
          <a:xfrm>
            <a:off x="5257800" y="4185983"/>
            <a:ext cx="3733800" cy="1322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Based on the example, we can obtain</a:t>
            </a:r>
          </a:p>
          <a:p>
            <a:r>
              <a:rPr lang="en-US" altLang="ko-KR" dirty="0" smtClean="0">
                <a:solidFill>
                  <a:schemeClr val="tx1"/>
                </a:solidFill>
              </a:rPr>
              <a:t>for 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=15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altLang="ko-KR" dirty="0" smtClean="0">
                <a:solidFill>
                  <a:schemeClr val="tx1"/>
                </a:solidFill>
              </a:rPr>
              <a:t># of PT-RS=15</a:t>
            </a:r>
          </a:p>
          <a:p>
            <a:r>
              <a:rPr lang="en-US" altLang="ko-KR" dirty="0" smtClean="0">
                <a:solidFill>
                  <a:schemeClr val="tx1"/>
                </a:solidFill>
              </a:rPr>
              <a:t>for 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=16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# of PT-RS=8</a:t>
            </a:r>
          </a:p>
          <a:p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for 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=32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# of PT-RS=8</a:t>
            </a:r>
            <a:endParaRPr lang="ko-KR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285995"/>
              </p:ext>
            </p:extLst>
          </p:nvPr>
        </p:nvGraphicFramePr>
        <p:xfrm>
          <a:off x="685800" y="4376530"/>
          <a:ext cx="4396409" cy="2024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960"/>
                <a:gridCol w="2442449"/>
              </a:tblGrid>
              <a:tr h="40485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Scheduled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en-US" altLang="ko-KR" dirty="0" smtClean="0"/>
                        <a:t>BW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Frequency density</a:t>
                      </a:r>
                    </a:p>
                  </a:txBody>
                  <a:tcPr/>
                </a:tc>
              </a:tr>
              <a:tr h="40485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16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</a:tr>
              <a:tr h="4048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16≤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32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1/2</a:t>
                      </a:r>
                      <a:endParaRPr lang="ko-KR" altLang="en-US" smtClean="0"/>
                    </a:p>
                  </a:txBody>
                  <a:tcPr/>
                </a:tc>
              </a:tr>
              <a:tr h="4048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32≤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64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1/4</a:t>
                      </a:r>
                      <a:endParaRPr lang="ko-KR" altLang="en-US" smtClean="0"/>
                    </a:p>
                  </a:txBody>
                  <a:tcPr/>
                </a:tc>
              </a:tr>
              <a:tr h="4048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…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…</a:t>
                      </a:r>
                      <a:endParaRPr lang="ko-KR" altLang="en-US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16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44497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PT-RS </a:t>
            </a:r>
            <a:r>
              <a:rPr lang="en-US" altLang="ko-KR" sz="2400" dirty="0"/>
              <a:t>frequency density is given by the following </a:t>
            </a:r>
            <a:r>
              <a:rPr lang="en-US" altLang="ko-KR" sz="2400" dirty="0" smtClean="0"/>
              <a:t>table, where Li denotes the total number of PT-RS subcarriers and L</a:t>
            </a:r>
            <a:r>
              <a:rPr lang="en-US" altLang="ko-KR" sz="2400" baseline="-25000" dirty="0" smtClean="0"/>
              <a:t>i</a:t>
            </a:r>
            <a:r>
              <a:rPr lang="en-US" altLang="ko-KR" sz="2400" dirty="0" smtClean="0"/>
              <a:t>&gt;=L</a:t>
            </a:r>
            <a:r>
              <a:rPr lang="en-US" altLang="ko-KR" sz="2400" baseline="-25000" dirty="0" smtClean="0"/>
              <a:t>j</a:t>
            </a:r>
            <a:r>
              <a:rPr lang="en-US" altLang="ko-KR" sz="2400" dirty="0" smtClean="0"/>
              <a:t> for </a:t>
            </a:r>
            <a:r>
              <a:rPr lang="en-US" altLang="ko-KR" sz="2400" dirty="0" err="1" smtClean="0"/>
              <a:t>i</a:t>
            </a:r>
            <a:r>
              <a:rPr lang="en-US" altLang="ko-KR" sz="2400" dirty="0" smtClean="0"/>
              <a:t>&gt;j </a:t>
            </a:r>
            <a:endParaRPr lang="en-US" altLang="ko-KR" sz="2000" dirty="0" smtClean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508666"/>
              </p:ext>
            </p:extLst>
          </p:nvPr>
        </p:nvGraphicFramePr>
        <p:xfrm>
          <a:off x="1828800" y="3124200"/>
          <a:ext cx="4800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667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Scheduled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en-US" altLang="ko-KR" dirty="0" smtClean="0"/>
                        <a:t>BW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Frequency density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BW</a:t>
                      </a:r>
                      <a:r>
                        <a:rPr lang="en-US" altLang="ko-KR" baseline="-250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 or L</a:t>
                      </a:r>
                      <a:r>
                        <a:rPr lang="en-US" altLang="ko-KR" baseline="-25000" dirty="0" smtClean="0"/>
                        <a:t>1</a:t>
                      </a:r>
                      <a:r>
                        <a:rPr lang="en-US" altLang="ko-KR" dirty="0" smtClean="0"/>
                        <a:t>/N</a:t>
                      </a:r>
                      <a:r>
                        <a:rPr lang="en-US" altLang="ko-KR" baseline="-25000" dirty="0" smtClean="0"/>
                        <a:t>R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BW</a:t>
                      </a:r>
                      <a:r>
                        <a:rPr lang="en-US" altLang="ko-KR" baseline="-25000" dirty="0" smtClean="0"/>
                        <a:t>1</a:t>
                      </a:r>
                      <a:r>
                        <a:rPr lang="en-US" altLang="ko-KR" dirty="0" smtClean="0"/>
                        <a:t>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BW</a:t>
                      </a:r>
                      <a:r>
                        <a:rPr lang="en-US" altLang="ko-KR" baseline="-25000" dirty="0" smtClean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</a:t>
                      </a:r>
                      <a:r>
                        <a:rPr lang="en-US" altLang="ko-KR" baseline="-25000" dirty="0" smtClean="0"/>
                        <a:t>2</a:t>
                      </a:r>
                      <a:r>
                        <a:rPr lang="en-US" altLang="ko-KR" dirty="0" smtClean="0"/>
                        <a:t>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BW</a:t>
                      </a:r>
                      <a:r>
                        <a:rPr lang="en-US" altLang="ko-KR" baseline="-25000" dirty="0" smtClean="0"/>
                        <a:t>2</a:t>
                      </a:r>
                      <a:r>
                        <a:rPr lang="en-US" altLang="ko-KR" dirty="0" smtClean="0"/>
                        <a:t>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BW</a:t>
                      </a:r>
                      <a:r>
                        <a:rPr lang="en-US" altLang="ko-KR" baseline="-25000" dirty="0" smtClean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L</a:t>
                      </a:r>
                      <a:r>
                        <a:rPr lang="en-US" altLang="ko-KR" baseline="-25000" dirty="0" smtClean="0"/>
                        <a:t>3</a:t>
                      </a:r>
                      <a:r>
                        <a:rPr lang="en-US" altLang="ko-KR" dirty="0" smtClean="0"/>
                        <a:t>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aseline="-25000" dirty="0" smtClean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…</a:t>
                      </a:r>
                      <a:endParaRPr lang="ko-KR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BW</a:t>
                      </a:r>
                      <a:r>
                        <a:rPr lang="en-US" altLang="ko-KR" baseline="-25000" dirty="0" smtClean="0"/>
                        <a:t>N</a:t>
                      </a:r>
                      <a:r>
                        <a:rPr lang="en-US" altLang="ko-KR" dirty="0" smtClean="0"/>
                        <a:t>≤ N</a:t>
                      </a:r>
                      <a:r>
                        <a:rPr lang="en-US" altLang="ko-KR" baseline="-25000" dirty="0" smtClean="0"/>
                        <a:t>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L</a:t>
                      </a:r>
                      <a:r>
                        <a:rPr lang="en-US" altLang="ko-KR" baseline="-25000" dirty="0" smtClean="0"/>
                        <a:t>N</a:t>
                      </a:r>
                      <a:r>
                        <a:rPr lang="en-US" altLang="ko-KR" dirty="0" smtClean="0"/>
                        <a:t>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077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4449763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Example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5357112" y="2213459"/>
            <a:ext cx="3793515" cy="1092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Based on the example, we can obtain</a:t>
            </a:r>
          </a:p>
          <a:p>
            <a:r>
              <a:rPr lang="en-US" altLang="ko-KR" dirty="0" smtClean="0">
                <a:solidFill>
                  <a:schemeClr val="tx1"/>
                </a:solidFill>
              </a:rPr>
              <a:t>for 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=15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altLang="ko-KR" dirty="0" smtClean="0">
                <a:solidFill>
                  <a:schemeClr val="tx1"/>
                </a:solidFill>
              </a:rPr>
              <a:t># of PT-RS=8</a:t>
            </a:r>
          </a:p>
          <a:p>
            <a:r>
              <a:rPr lang="en-US" altLang="ko-KR" dirty="0" smtClean="0">
                <a:solidFill>
                  <a:schemeClr val="tx1"/>
                </a:solidFill>
              </a:rPr>
              <a:t>for 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=16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# of PT-RS=8</a:t>
            </a:r>
          </a:p>
          <a:p>
            <a:r>
              <a:rPr lang="en-US" altLang="ko-KR" dirty="0">
                <a:solidFill>
                  <a:schemeClr val="tx1"/>
                </a:solidFill>
                <a:sym typeface="Wingdings" panose="05000000000000000000" pitchFamily="2" charset="2"/>
              </a:rPr>
              <a:t>for N</a:t>
            </a:r>
            <a:r>
              <a:rPr lang="en-US" altLang="ko-KR" baseline="-25000" dirty="0">
                <a:solidFill>
                  <a:schemeClr val="tx1"/>
                </a:solidFill>
              </a:rPr>
              <a:t>RB</a:t>
            </a:r>
            <a:r>
              <a:rPr lang="en-US" altLang="ko-KR" dirty="0">
                <a:solidFill>
                  <a:schemeClr val="tx1"/>
                </a:solidFill>
              </a:rPr>
              <a:t>=32 </a:t>
            </a:r>
            <a:r>
              <a:rPr lang="en-US" altLang="ko-KR" dirty="0">
                <a:solidFill>
                  <a:schemeClr val="tx1"/>
                </a:solidFill>
                <a:sym typeface="Wingdings" panose="05000000000000000000" pitchFamily="2" charset="2"/>
              </a:rPr>
              <a:t> # of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PT-RS=12</a:t>
            </a:r>
            <a:endParaRPr lang="ko-KR" altLang="en-US">
              <a:solidFill>
                <a:schemeClr val="tx1"/>
              </a:solidFill>
            </a:endParaRPr>
          </a:p>
          <a:p>
            <a:endParaRPr lang="ko-KR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734726"/>
              </p:ext>
            </p:extLst>
          </p:nvPr>
        </p:nvGraphicFramePr>
        <p:xfrm>
          <a:off x="533400" y="2133600"/>
          <a:ext cx="4800600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667000"/>
              </a:tblGrid>
              <a:tr h="4064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Scheduled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en-US" altLang="ko-KR" dirty="0" smtClean="0"/>
                        <a:t>BW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Frequency density</a:t>
                      </a:r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8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8≤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32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8/N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32≤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48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12/N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smtClean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48≤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64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16/N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smtClean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…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…</a:t>
                      </a:r>
                      <a:endParaRPr lang="ko-KR" altLang="en-US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424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15142</TotalTime>
  <Words>280</Words>
  <Application>Microsoft Office PowerPoint</Application>
  <PresentationFormat>화면 슬라이드 쇼(4:3)</PresentationFormat>
  <Paragraphs>61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ＭＳ Ｐゴシック</vt:lpstr>
      <vt:lpstr>ＭＳ Ｐ明朝</vt:lpstr>
      <vt:lpstr>宋体</vt:lpstr>
      <vt:lpstr>맑은 고딕</vt:lpstr>
      <vt:lpstr>Arial</vt:lpstr>
      <vt:lpstr>Calibri</vt:lpstr>
      <vt:lpstr>Wingdings</vt:lpstr>
      <vt:lpstr>Office Theme</vt:lpstr>
      <vt:lpstr>PowerPoint 프레젠테이션</vt:lpstr>
      <vt:lpstr>Background I</vt:lpstr>
      <vt:lpstr>Proposals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이길봄/선임연구원〉차세대표준(연)ACS팀(kilbom.lee@lge.com)</cp:lastModifiedBy>
  <cp:revision>589</cp:revision>
  <dcterms:created xsi:type="dcterms:W3CDTF">2016-03-24T01:14:08Z</dcterms:created>
  <dcterms:modified xsi:type="dcterms:W3CDTF">2017-06-29T10:58:47Z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