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72" r:id="rId3"/>
    <p:sldId id="285" r:id="rId4"/>
    <p:sldId id="284" r:id="rId5"/>
    <p:sldId id="290" r:id="rId6"/>
    <p:sldId id="289" r:id="rId7"/>
    <p:sldId id="288" r:id="rId8"/>
    <p:sldId id="287"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78" autoAdjust="0"/>
    <p:restoredTop sz="94660"/>
  </p:normalViewPr>
  <p:slideViewPr>
    <p:cSldViewPr>
      <p:cViewPr varScale="1">
        <p:scale>
          <a:sx n="79" d="100"/>
          <a:sy n="79" d="100"/>
        </p:scale>
        <p:origin x="1224" y="96"/>
      </p:cViewPr>
      <p:guideLst>
        <p:guide orient="horz" pos="2160"/>
        <p:guide pos="2880"/>
      </p:guideLst>
    </p:cSldViewPr>
  </p:slideViewPr>
  <p:outlineViewPr>
    <p:cViewPr>
      <p:scale>
        <a:sx n="1" d="2"/>
        <a:sy n="1" d="2"/>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pPr/>
              <a:t>1/20/2017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pPr/>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pPr/>
              <a:t>1/20/2017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497130-609E-44AC-A63A-5224976C0B11}" type="datetimeFigureOut">
              <a:rPr lang="en-US" smtClean="0"/>
              <a:pPr/>
              <a:t>1/20/2017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497130-609E-44AC-A63A-5224976C0B11}" type="datetimeFigureOut">
              <a:rPr lang="en-US" smtClean="0"/>
              <a:pPr/>
              <a:t>1/20/2017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497130-609E-44AC-A63A-5224976C0B11}" type="datetimeFigureOut">
              <a:rPr lang="en-US" smtClean="0"/>
              <a:pPr/>
              <a:t>1/20/2017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pPr/>
              <a:t>1/20/2017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1/20/2017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1/20/2017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pPr/>
              <a:t>1/20/2017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pPr/>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200329"/>
          </a:xfrm>
          <a:prstGeom prst="rect">
            <a:avLst/>
          </a:prstGeom>
        </p:spPr>
        <p:txBody>
          <a:bodyPr wrap="square">
            <a:spAutoFit/>
          </a:bodyPr>
          <a:lstStyle/>
          <a:p>
            <a:r>
              <a:rPr lang="en-GB" sz="2400" b="1" dirty="0" smtClean="0"/>
              <a:t>3GPP TSG RAN WG1 NR Ad-Hoc Meeting</a:t>
            </a:r>
            <a:r>
              <a:rPr lang="en-GB" sz="2400" b="1" dirty="0"/>
              <a:t>	</a:t>
            </a:r>
            <a:r>
              <a:rPr lang="en-GB" sz="2400" b="1" dirty="0" smtClean="0"/>
              <a:t>	   </a:t>
            </a:r>
            <a:r>
              <a:rPr lang="en-GB" sz="2400" b="1" dirty="0" smtClean="0"/>
              <a:t>R1-1701534 </a:t>
            </a:r>
            <a:r>
              <a:rPr lang="en-US" sz="2400" b="1" dirty="0" smtClean="0"/>
              <a:t>Spokane, USA, 16</a:t>
            </a:r>
            <a:r>
              <a:rPr lang="en-US" sz="2400" b="1" baseline="30000" dirty="0" smtClean="0"/>
              <a:t>th</a:t>
            </a:r>
            <a:r>
              <a:rPr lang="en-US" sz="2400" b="1" dirty="0" smtClean="0"/>
              <a:t> </a:t>
            </a:r>
            <a:r>
              <a:rPr lang="en-US" sz="2400" b="1" dirty="0"/>
              <a:t>- </a:t>
            </a:r>
            <a:r>
              <a:rPr lang="en-US" sz="2400" b="1" dirty="0" smtClean="0"/>
              <a:t>20</a:t>
            </a:r>
            <a:r>
              <a:rPr lang="en-US" sz="2400" b="1" baseline="30000" dirty="0" smtClean="0"/>
              <a:t>th</a:t>
            </a:r>
            <a:r>
              <a:rPr lang="en-US" sz="2400" b="1" dirty="0" smtClean="0"/>
              <a:t> January 2017</a:t>
            </a:r>
          </a:p>
          <a:p>
            <a:r>
              <a:rPr kumimoji="1" lang="en-US" altLang="ja-JP" sz="2400" b="1" dirty="0"/>
              <a:t>Agenda item: </a:t>
            </a:r>
            <a:r>
              <a:rPr kumimoji="1" lang="en-US" altLang="ja-JP" sz="2400" b="1" dirty="0" smtClean="0"/>
              <a:t>5.1.6</a:t>
            </a:r>
            <a:endParaRPr kumimoji="1" lang="ja-JP" altLang="en-US" sz="2400" b="1" dirty="0"/>
          </a:p>
        </p:txBody>
      </p:sp>
      <p:sp>
        <p:nvSpPr>
          <p:cNvPr id="2" name="TextBox 1"/>
          <p:cNvSpPr txBox="1"/>
          <p:nvPr/>
        </p:nvSpPr>
        <p:spPr>
          <a:xfrm>
            <a:off x="381000" y="2416314"/>
            <a:ext cx="8382000" cy="707886"/>
          </a:xfrm>
          <a:prstGeom prst="rect">
            <a:avLst/>
          </a:prstGeom>
          <a:noFill/>
        </p:spPr>
        <p:txBody>
          <a:bodyPr wrap="square" rtlCol="0">
            <a:spAutoFit/>
          </a:bodyPr>
          <a:lstStyle/>
          <a:p>
            <a:pPr algn="ctr"/>
            <a:r>
              <a:rPr lang="en-US" sz="4000" dirty="0" smtClean="0"/>
              <a:t>WF on </a:t>
            </a:r>
            <a:r>
              <a:rPr lang="en-US" sz="4000" dirty="0" smtClean="0"/>
              <a:t>Enhanced Modulation Schemes</a:t>
            </a:r>
            <a:endParaRPr lang="en-US" sz="4000" dirty="0"/>
          </a:p>
        </p:txBody>
      </p:sp>
      <p:sp>
        <p:nvSpPr>
          <p:cNvPr id="3" name="TextBox 2"/>
          <p:cNvSpPr txBox="1"/>
          <p:nvPr/>
        </p:nvSpPr>
        <p:spPr>
          <a:xfrm>
            <a:off x="152400" y="3733800"/>
            <a:ext cx="8686800" cy="523220"/>
          </a:xfrm>
          <a:prstGeom prst="rect">
            <a:avLst/>
          </a:prstGeom>
          <a:noFill/>
        </p:spPr>
        <p:txBody>
          <a:bodyPr wrap="square" rtlCol="0">
            <a:spAutoFit/>
          </a:bodyPr>
          <a:lstStyle/>
          <a:p>
            <a:pPr algn="ctr"/>
            <a:r>
              <a:rPr lang="en-US" sz="2800" dirty="0" smtClean="0"/>
              <a:t>Sony, Samsung, </a:t>
            </a:r>
            <a:r>
              <a:rPr lang="en-US" sz="2800" dirty="0" err="1" smtClean="0"/>
              <a:t>InterDigital</a:t>
            </a:r>
            <a:endParaRPr lang="en-US" sz="2800" dirty="0">
              <a:solidFill>
                <a:schemeClr val="bg1">
                  <a:lumMod val="75000"/>
                </a:schemeClr>
              </a:solidFill>
            </a:endParaRPr>
          </a:p>
        </p:txBody>
      </p:sp>
    </p:spTree>
    <p:extLst>
      <p:ext uri="{BB962C8B-B14F-4D97-AF65-F5344CB8AC3E}">
        <p14:creationId xmlns:p14="http://schemas.microsoft.com/office/powerpoint/2010/main" val="10578119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6200"/>
            <a:ext cx="8229600" cy="1143000"/>
          </a:xfrm>
        </p:spPr>
        <p:txBody>
          <a:bodyPr>
            <a:normAutofit/>
          </a:bodyPr>
          <a:lstStyle/>
          <a:p>
            <a:r>
              <a:rPr lang="en-US" altLang="zh-CN" dirty="0" smtClean="0"/>
              <a:t>Background</a:t>
            </a:r>
            <a:endParaRPr lang="zh-CN" altLang="en-US" dirty="0"/>
          </a:p>
        </p:txBody>
      </p:sp>
      <p:sp>
        <p:nvSpPr>
          <p:cNvPr id="12" name="Rectangle 10"/>
          <p:cNvSpPr>
            <a:spLocks noChangeArrowheads="1"/>
          </p:cNvSpPr>
          <p:nvPr/>
        </p:nvSpPr>
        <p:spPr bwMode="auto">
          <a:xfrm>
            <a:off x="152400" y="1135562"/>
            <a:ext cx="8839201" cy="153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In RAN1#86b, the following was agreed on </a:t>
            </a:r>
            <a:r>
              <a:rPr kumimoji="0" lang="en-GB" altLang="ja-JP" sz="1600" b="0" i="0" u="none" strike="noStrike" cap="none" normalizeH="0" baseline="0" dirty="0" smtClean="0">
                <a:ln>
                  <a:noFill/>
                </a:ln>
                <a:solidFill>
                  <a:schemeClr val="tx1"/>
                </a:solidFill>
                <a:effectLst/>
                <a:latin typeface="Arial" panose="020B0604020202020204" pitchFamily="34" charset="0"/>
                <a:ea typeface="MS Mincho" panose="02020609040205080304" pitchFamily="49" charset="-128"/>
              </a:rPr>
              <a:t>modulation </a:t>
            </a:r>
            <a:r>
              <a:rPr kumimoji="0" lang="en-GB" altLang="zh-CN" sz="16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400" b="0" i="0" u="none" strike="noStrike" cap="none" normalizeH="0" baseline="0" dirty="0" smtClean="0">
              <a:ln>
                <a:noFill/>
              </a:ln>
              <a:solidFill>
                <a:schemeClr val="tx1"/>
              </a:solidFill>
              <a:effectLst/>
              <a:latin typeface="Arial" panose="020B0604020202020204" pitchFamily="34" charset="0"/>
            </a:endParaRPr>
          </a:p>
          <a:p>
            <a:pPr lvl="1">
              <a:buFontTx/>
              <a:buChar char="•"/>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The same constellation mapping as used in LTE (QPSK, 16QAM, 64QAM and 256QAM) </a:t>
            </a:r>
          </a:p>
          <a:p>
            <a:pPr lvl="1"/>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is introduced, while not precluding other constellation mappings</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lvl="2">
              <a:buFontTx/>
              <a:buChar char="•"/>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Note that there might be possibility to exclude some of above constellation mapping based on the further study</a:t>
            </a:r>
            <a:endParaRPr kumimoji="0" lang="en-GB" altLang="ja-JP" sz="3600" b="0" i="0" u="none" strike="noStrike" cap="none" normalizeH="0" baseline="0" dirty="0" smtClean="0">
              <a:ln>
                <a:noFill/>
              </a:ln>
              <a:solidFill>
                <a:schemeClr val="tx1"/>
              </a:solidFill>
              <a:effectLst/>
              <a:latin typeface="Arial" panose="020B0604020202020204" pitchFamily="34" charset="0"/>
            </a:endParaRPr>
          </a:p>
        </p:txBody>
      </p:sp>
      <p:sp>
        <p:nvSpPr>
          <p:cNvPr id="13" name="Rectangle 12"/>
          <p:cNvSpPr>
            <a:spLocks noChangeArrowheads="1"/>
          </p:cNvSpPr>
          <p:nvPr/>
        </p:nvSpPr>
        <p:spPr bwMode="auto">
          <a:xfrm>
            <a:off x="533400" y="2732971"/>
            <a:ext cx="5663730"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85800" algn="l"/>
              </a:tabLst>
              <a:defRPr>
                <a:solidFill>
                  <a:schemeClr val="tx1"/>
                </a:solidFill>
                <a:latin typeface="Arial" panose="020B0604020202020204" pitchFamily="34" charset="0"/>
              </a:defRPr>
            </a:lvl1pPr>
            <a:lvl2pPr eaLnBrk="0" fontAlgn="base" hangingPunct="0">
              <a:spcBef>
                <a:spcPct val="0"/>
              </a:spcBef>
              <a:spcAft>
                <a:spcPct val="0"/>
              </a:spcAft>
              <a:tabLst>
                <a:tab pos="685800" algn="l"/>
              </a:tabLst>
              <a:defRPr>
                <a:solidFill>
                  <a:schemeClr val="tx1"/>
                </a:solidFill>
                <a:latin typeface="Arial" panose="020B0604020202020204" pitchFamily="34" charset="0"/>
              </a:defRPr>
            </a:lvl2pPr>
            <a:lvl3pPr eaLnBrk="0" fontAlgn="base" hangingPunct="0">
              <a:spcBef>
                <a:spcPct val="0"/>
              </a:spcBef>
              <a:spcAft>
                <a:spcPct val="0"/>
              </a:spcAft>
              <a:tabLst>
                <a:tab pos="685800" algn="l"/>
              </a:tabLst>
              <a:defRPr>
                <a:solidFill>
                  <a:schemeClr val="tx1"/>
                </a:solidFill>
                <a:latin typeface="Arial" panose="020B0604020202020204" pitchFamily="34" charset="0"/>
              </a:defRPr>
            </a:lvl3pPr>
            <a:lvl4pPr eaLnBrk="0" fontAlgn="base" hangingPunct="0">
              <a:spcBef>
                <a:spcPct val="0"/>
              </a:spcBef>
              <a:spcAft>
                <a:spcPct val="0"/>
              </a:spcAft>
              <a:tabLst>
                <a:tab pos="685800" algn="l"/>
              </a:tabLst>
              <a:defRPr>
                <a:solidFill>
                  <a:schemeClr val="tx1"/>
                </a:solidFill>
                <a:latin typeface="Arial" panose="020B0604020202020204" pitchFamily="34" charset="0"/>
              </a:defRPr>
            </a:lvl4pPr>
            <a:lvl5pPr eaLnBrk="0" fontAlgn="base" hangingPunct="0">
              <a:spcBef>
                <a:spcPct val="0"/>
              </a:spcBef>
              <a:spcAft>
                <a:spcPct val="0"/>
              </a:spcAft>
              <a:tabLst>
                <a:tab pos="685800" algn="l"/>
              </a:tabLst>
              <a:defRPr>
                <a:solidFill>
                  <a:schemeClr val="tx1"/>
                </a:solidFill>
                <a:latin typeface="Arial" panose="020B0604020202020204" pitchFamily="34" charset="0"/>
              </a:defRPr>
            </a:lvl5pPr>
            <a:lvl6pPr eaLnBrk="0" fontAlgn="base" hangingPunct="0">
              <a:spcBef>
                <a:spcPct val="0"/>
              </a:spcBef>
              <a:spcAft>
                <a:spcPct val="0"/>
              </a:spcAft>
              <a:tabLst>
                <a:tab pos="685800" algn="l"/>
              </a:tabLst>
              <a:defRPr>
                <a:solidFill>
                  <a:schemeClr val="tx1"/>
                </a:solidFill>
                <a:latin typeface="Arial" panose="020B0604020202020204" pitchFamily="34" charset="0"/>
              </a:defRPr>
            </a:lvl6pPr>
            <a:lvl7pPr eaLnBrk="0" fontAlgn="base" hangingPunct="0">
              <a:spcBef>
                <a:spcPct val="0"/>
              </a:spcBef>
              <a:spcAft>
                <a:spcPct val="0"/>
              </a:spcAft>
              <a:tabLst>
                <a:tab pos="685800" algn="l"/>
              </a:tabLst>
              <a:defRPr>
                <a:solidFill>
                  <a:schemeClr val="tx1"/>
                </a:solidFill>
                <a:latin typeface="Arial" panose="020B0604020202020204" pitchFamily="34" charset="0"/>
              </a:defRPr>
            </a:lvl7pPr>
            <a:lvl8pPr eaLnBrk="0" fontAlgn="base" hangingPunct="0">
              <a:spcBef>
                <a:spcPct val="0"/>
              </a:spcBef>
              <a:spcAft>
                <a:spcPct val="0"/>
              </a:spcAft>
              <a:tabLst>
                <a:tab pos="685800" algn="l"/>
              </a:tabLst>
              <a:defRPr>
                <a:solidFill>
                  <a:schemeClr val="tx1"/>
                </a:solidFill>
                <a:latin typeface="Arial" panose="020B0604020202020204" pitchFamily="34" charset="0"/>
              </a:defRPr>
            </a:lvl8pPr>
            <a:lvl9pPr eaLnBrk="0" fontAlgn="base" hangingPunct="0">
              <a:spcBef>
                <a:spcPct val="0"/>
              </a:spcBef>
              <a:spcAft>
                <a:spcPct val="0"/>
              </a:spcAft>
              <a:tabLst>
                <a:tab pos="6858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Enhancement modulation schemes for further study include</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Higher order modulation in conjunction with MIMO</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Constellation mapping among subcarriers</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Other constellations (e.g., non-uniform QAM) </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Coded modulations</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Spatial modulation</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Mappings of bits to symbol(s)</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Rotated-QAM up to BPSK, QPSK</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altLang="ja-JP" sz="3600" b="0" i="0" u="none" strike="noStrike" cap="none" normalizeH="0" baseline="0" dirty="0" smtClean="0">
              <a:ln>
                <a:noFill/>
              </a:ln>
              <a:solidFill>
                <a:schemeClr val="tx1"/>
              </a:solidFill>
              <a:effectLst/>
              <a:latin typeface="Arial" panose="020B0604020202020204" pitchFamily="34" charset="0"/>
            </a:endParaRPr>
          </a:p>
        </p:txBody>
      </p:sp>
      <p:sp>
        <p:nvSpPr>
          <p:cNvPr id="14" name="Rectangle 13"/>
          <p:cNvSpPr>
            <a:spLocks noChangeArrowheads="1"/>
          </p:cNvSpPr>
          <p:nvPr/>
        </p:nvSpPr>
        <p:spPr bwMode="auto">
          <a:xfrm>
            <a:off x="1228344" y="4764296"/>
            <a:ext cx="787908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85800" algn="l"/>
              </a:tabLst>
              <a:defRPr>
                <a:solidFill>
                  <a:schemeClr val="tx1"/>
                </a:solidFill>
                <a:latin typeface="Arial" panose="020B0604020202020204" pitchFamily="34" charset="0"/>
              </a:defRPr>
            </a:lvl1pPr>
            <a:lvl2pPr eaLnBrk="0" fontAlgn="base" hangingPunct="0">
              <a:spcBef>
                <a:spcPct val="0"/>
              </a:spcBef>
              <a:spcAft>
                <a:spcPct val="0"/>
              </a:spcAft>
              <a:tabLst>
                <a:tab pos="685800" algn="l"/>
              </a:tabLst>
              <a:defRPr>
                <a:solidFill>
                  <a:schemeClr val="tx1"/>
                </a:solidFill>
                <a:latin typeface="Arial" panose="020B0604020202020204" pitchFamily="34" charset="0"/>
              </a:defRPr>
            </a:lvl2pPr>
            <a:lvl3pPr eaLnBrk="0" fontAlgn="base" hangingPunct="0">
              <a:spcBef>
                <a:spcPct val="0"/>
              </a:spcBef>
              <a:spcAft>
                <a:spcPct val="0"/>
              </a:spcAft>
              <a:tabLst>
                <a:tab pos="685800" algn="l"/>
              </a:tabLst>
              <a:defRPr>
                <a:solidFill>
                  <a:schemeClr val="tx1"/>
                </a:solidFill>
                <a:latin typeface="Arial" panose="020B0604020202020204" pitchFamily="34" charset="0"/>
              </a:defRPr>
            </a:lvl3pPr>
            <a:lvl4pPr eaLnBrk="0" fontAlgn="base" hangingPunct="0">
              <a:spcBef>
                <a:spcPct val="0"/>
              </a:spcBef>
              <a:spcAft>
                <a:spcPct val="0"/>
              </a:spcAft>
              <a:tabLst>
                <a:tab pos="685800" algn="l"/>
              </a:tabLst>
              <a:defRPr>
                <a:solidFill>
                  <a:schemeClr val="tx1"/>
                </a:solidFill>
                <a:latin typeface="Arial" panose="020B0604020202020204" pitchFamily="34" charset="0"/>
              </a:defRPr>
            </a:lvl4pPr>
            <a:lvl5pPr eaLnBrk="0" fontAlgn="base" hangingPunct="0">
              <a:spcBef>
                <a:spcPct val="0"/>
              </a:spcBef>
              <a:spcAft>
                <a:spcPct val="0"/>
              </a:spcAft>
              <a:tabLst>
                <a:tab pos="685800" algn="l"/>
              </a:tabLst>
              <a:defRPr>
                <a:solidFill>
                  <a:schemeClr val="tx1"/>
                </a:solidFill>
                <a:latin typeface="Arial" panose="020B0604020202020204" pitchFamily="34" charset="0"/>
              </a:defRPr>
            </a:lvl5pPr>
            <a:lvl6pPr eaLnBrk="0" fontAlgn="base" hangingPunct="0">
              <a:spcBef>
                <a:spcPct val="0"/>
              </a:spcBef>
              <a:spcAft>
                <a:spcPct val="0"/>
              </a:spcAft>
              <a:tabLst>
                <a:tab pos="685800" algn="l"/>
              </a:tabLst>
              <a:defRPr>
                <a:solidFill>
                  <a:schemeClr val="tx1"/>
                </a:solidFill>
                <a:latin typeface="Arial" panose="020B0604020202020204" pitchFamily="34" charset="0"/>
              </a:defRPr>
            </a:lvl6pPr>
            <a:lvl7pPr eaLnBrk="0" fontAlgn="base" hangingPunct="0">
              <a:spcBef>
                <a:spcPct val="0"/>
              </a:spcBef>
              <a:spcAft>
                <a:spcPct val="0"/>
              </a:spcAft>
              <a:tabLst>
                <a:tab pos="685800" algn="l"/>
              </a:tabLst>
              <a:defRPr>
                <a:solidFill>
                  <a:schemeClr val="tx1"/>
                </a:solidFill>
                <a:latin typeface="Arial" panose="020B0604020202020204" pitchFamily="34" charset="0"/>
              </a:defRPr>
            </a:lvl7pPr>
            <a:lvl8pPr eaLnBrk="0" fontAlgn="base" hangingPunct="0">
              <a:spcBef>
                <a:spcPct val="0"/>
              </a:spcBef>
              <a:spcAft>
                <a:spcPct val="0"/>
              </a:spcAft>
              <a:tabLst>
                <a:tab pos="685800" algn="l"/>
              </a:tabLst>
              <a:defRPr>
                <a:solidFill>
                  <a:schemeClr val="tx1"/>
                </a:solidFill>
                <a:latin typeface="Arial" panose="020B0604020202020204" pitchFamily="34" charset="0"/>
              </a:defRPr>
            </a:lvl8pPr>
            <a:lvl9pPr eaLnBrk="0" fontAlgn="base" hangingPunct="0">
              <a:spcBef>
                <a:spcPct val="0"/>
              </a:spcBef>
              <a:spcAft>
                <a:spcPct val="0"/>
              </a:spcAft>
              <a:tabLst>
                <a:tab pos="6858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altLang="ja-JP" sz="14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-QAM (0&lt;k&lt;=1)</a:t>
            </a:r>
            <a:endParaRPr kumimoji="0" lang="en-GB" altLang="ja-JP" sz="1200" b="0" i="0" u="none" strike="noStrike" cap="none" normalizeH="0" baseline="0" dirty="0" smtClean="0">
              <a:ln>
                <a:noFill/>
              </a:ln>
              <a:solidFill>
                <a:schemeClr val="tx1"/>
              </a:solidFill>
              <a:effectLst/>
              <a:latin typeface="Arial" panose="020B0604020202020204" pitchFamily="34" charset="0"/>
            </a:endParaRPr>
          </a:p>
          <a:p>
            <a:pPr marL="1371600" marR="0" lvl="3"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4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FFS k (e.g., k = 0.5 for BPSK, 0.25 for QPSK)</a:t>
            </a:r>
            <a:endParaRPr kumimoji="0" lang="en-GB" altLang="ja-JP" sz="12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4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Constellation Interpolation</a:t>
            </a:r>
            <a:endParaRPr kumimoji="0" lang="en-GB" altLang="ja-JP" sz="12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4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Note: Other modulation schemes or combinations of the above schemes are not precluded</a:t>
            </a: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altLang="ja-JP" sz="14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Note: Proponents should describe the details of the receivers</a:t>
            </a:r>
            <a:r>
              <a:rPr kumimoji="0" lang="en-GB" altLang="ja-JP" sz="1200" b="0" i="0" u="none" strike="noStrike" cap="none" normalizeH="0" baseline="0" dirty="0" smtClean="0">
                <a:ln>
                  <a:noFill/>
                </a:ln>
                <a:solidFill>
                  <a:schemeClr val="tx1"/>
                </a:solidFill>
                <a:effectLst/>
                <a:latin typeface="Arial" panose="020B0604020202020204" pitchFamily="34" charset="0"/>
              </a:rPr>
              <a:t> </a:t>
            </a:r>
            <a:endParaRPr kumimoji="0" lang="en-GB" altLang="ja-JP" sz="32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smtClean="0"/>
              <a:t>Proposal</a:t>
            </a:r>
            <a:endParaRPr lang="zh-CN" altLang="en-US" dirty="0"/>
          </a:p>
        </p:txBody>
      </p:sp>
      <p:sp>
        <p:nvSpPr>
          <p:cNvPr id="3" name="内容占位符 2"/>
          <p:cNvSpPr>
            <a:spLocks noGrp="1"/>
          </p:cNvSpPr>
          <p:nvPr>
            <p:ph idx="1"/>
          </p:nvPr>
        </p:nvSpPr>
        <p:spPr>
          <a:xfrm>
            <a:off x="152400" y="1066800"/>
            <a:ext cx="8991600" cy="5377249"/>
          </a:xfrm>
        </p:spPr>
        <p:txBody>
          <a:bodyPr>
            <a:noAutofit/>
          </a:bodyPr>
          <a:lstStyle/>
          <a:p>
            <a:r>
              <a:rPr lang="fr-FR" altLang="ja-JP" sz="3600" b="1" dirty="0"/>
              <a:t>C</a:t>
            </a:r>
            <a:r>
              <a:rPr lang="fr-FR" altLang="ja-JP" sz="3600" b="1" dirty="0" smtClean="0"/>
              <a:t>apture in TR the </a:t>
            </a:r>
            <a:r>
              <a:rPr lang="fr-FR" altLang="ja-JP" sz="3600" b="1" dirty="0" err="1" smtClean="0"/>
              <a:t>following</a:t>
            </a:r>
            <a:r>
              <a:rPr lang="fr-FR" altLang="ja-JP" sz="3600" b="1" dirty="0" smtClean="0"/>
              <a:t> </a:t>
            </a:r>
            <a:r>
              <a:rPr lang="fr-FR" altLang="ja-JP" sz="3600" b="1" dirty="0" err="1" smtClean="0"/>
              <a:t>enhanced</a:t>
            </a:r>
            <a:r>
              <a:rPr lang="fr-FR" altLang="ja-JP" sz="3600" b="1" dirty="0" smtClean="0"/>
              <a:t> modulation </a:t>
            </a:r>
            <a:r>
              <a:rPr lang="fr-FR" altLang="ja-JP" sz="3600" b="1" dirty="0" err="1" smtClean="0"/>
              <a:t>schemes</a:t>
            </a:r>
            <a:r>
              <a:rPr lang="fr-FR" altLang="ja-JP" sz="3600" b="1" dirty="0" smtClean="0"/>
              <a:t> </a:t>
            </a:r>
            <a:r>
              <a:rPr lang="fr-FR" altLang="ja-JP" sz="3600" b="1" dirty="0" err="1" smtClean="0"/>
              <a:t>identified</a:t>
            </a:r>
            <a:r>
              <a:rPr lang="fr-FR" altLang="ja-JP" sz="3600" b="1" dirty="0" smtClean="0"/>
              <a:t> for NR:</a:t>
            </a:r>
            <a:endParaRPr lang="fr-FR" altLang="ja-JP" sz="3600" b="1" dirty="0" smtClean="0"/>
          </a:p>
          <a:p>
            <a:pPr lvl="1"/>
            <a:r>
              <a:rPr lang="fr-FR" altLang="ja-JP" dirty="0" err="1" smtClean="0"/>
              <a:t>Higher</a:t>
            </a:r>
            <a:r>
              <a:rPr lang="fr-FR" altLang="ja-JP" dirty="0" smtClean="0"/>
              <a:t> </a:t>
            </a:r>
            <a:r>
              <a:rPr lang="fr-FR" altLang="ja-JP" dirty="0" err="1" smtClean="0"/>
              <a:t>order</a:t>
            </a:r>
            <a:r>
              <a:rPr lang="fr-FR" altLang="ja-JP" dirty="0" smtClean="0"/>
              <a:t> modulation </a:t>
            </a:r>
            <a:r>
              <a:rPr lang="fr-FR" altLang="ja-JP" dirty="0" err="1" smtClean="0"/>
              <a:t>e.g</a:t>
            </a:r>
            <a:r>
              <a:rPr lang="fr-FR" altLang="ja-JP" dirty="0" smtClean="0"/>
              <a:t>. 1024QAM </a:t>
            </a:r>
          </a:p>
          <a:p>
            <a:pPr lvl="1"/>
            <a:r>
              <a:rPr lang="fr-FR" altLang="ja-JP" dirty="0" err="1" smtClean="0"/>
              <a:t>Shaped</a:t>
            </a:r>
            <a:r>
              <a:rPr lang="fr-FR" altLang="ja-JP" dirty="0" smtClean="0"/>
              <a:t> Modulation</a:t>
            </a:r>
          </a:p>
          <a:p>
            <a:pPr lvl="1"/>
            <a:r>
              <a:rPr lang="fr-FR" altLang="ja-JP" dirty="0" smtClean="0"/>
              <a:t>Spatial Modulation</a:t>
            </a:r>
          </a:p>
          <a:p>
            <a:pPr lvl="1"/>
            <a:r>
              <a:rPr lang="fr-FR" altLang="ja-JP" dirty="0" err="1" smtClean="0"/>
              <a:t>Diversity</a:t>
            </a:r>
            <a:r>
              <a:rPr lang="fr-FR" altLang="ja-JP" dirty="0" smtClean="0"/>
              <a:t> </a:t>
            </a:r>
            <a:r>
              <a:rPr lang="fr-FR" altLang="ja-JP" dirty="0" err="1" smtClean="0"/>
              <a:t>enhancing</a:t>
            </a:r>
            <a:r>
              <a:rPr lang="fr-FR" altLang="ja-JP" dirty="0" smtClean="0"/>
              <a:t> modulation </a:t>
            </a:r>
            <a:r>
              <a:rPr lang="fr-FR" altLang="ja-JP" dirty="0" err="1" smtClean="0"/>
              <a:t>schemes</a:t>
            </a:r>
            <a:endParaRPr lang="fr-FR" altLang="ja-JP" dirty="0" smtClean="0"/>
          </a:p>
          <a:p>
            <a:pPr lvl="1" hangingPunct="0"/>
            <a:r>
              <a:rPr lang="en-GB" dirty="0"/>
              <a:t>Multi-level coding and natural </a:t>
            </a:r>
            <a:r>
              <a:rPr lang="en-GB" dirty="0" smtClean="0"/>
              <a:t>mapping schemes</a:t>
            </a:r>
            <a:endParaRPr lang="en-GB" dirty="0"/>
          </a:p>
        </p:txBody>
      </p:sp>
    </p:spTree>
    <p:extLst>
      <p:ext uri="{BB962C8B-B14F-4D97-AF65-F5344CB8AC3E}">
        <p14:creationId xmlns:p14="http://schemas.microsoft.com/office/powerpoint/2010/main" val="20689709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smtClean="0"/>
              <a:t>Appendix</a:t>
            </a:r>
            <a:endParaRPr lang="zh-CN" altLang="en-US" dirty="0"/>
          </a:p>
        </p:txBody>
      </p:sp>
      <p:sp>
        <p:nvSpPr>
          <p:cNvPr id="3" name="内容占位符 2"/>
          <p:cNvSpPr>
            <a:spLocks noGrp="1"/>
          </p:cNvSpPr>
          <p:nvPr>
            <p:ph idx="1"/>
          </p:nvPr>
        </p:nvSpPr>
        <p:spPr>
          <a:xfrm>
            <a:off x="152400" y="1066800"/>
            <a:ext cx="8991600" cy="5377249"/>
          </a:xfrm>
        </p:spPr>
        <p:txBody>
          <a:bodyPr>
            <a:noAutofit/>
          </a:bodyPr>
          <a:lstStyle/>
          <a:p>
            <a:pPr marL="0" indent="0">
              <a:buNone/>
            </a:pPr>
            <a:r>
              <a:rPr lang="en-GB" sz="2400" dirty="0" smtClean="0"/>
              <a:t>Higher-order Modulation</a:t>
            </a:r>
          </a:p>
          <a:p>
            <a:r>
              <a:rPr lang="en-GB" sz="2000" dirty="0" smtClean="0"/>
              <a:t>These </a:t>
            </a:r>
            <a:r>
              <a:rPr lang="en-GB" sz="2000" dirty="0"/>
              <a:t>schemes proposed the use of more bits to modulate each constellation point than in LTE such as 1024QAM </a:t>
            </a:r>
            <a:r>
              <a:rPr lang="en-GB" sz="2000" dirty="0" smtClean="0"/>
              <a:t>which </a:t>
            </a:r>
            <a:r>
              <a:rPr lang="en-GB" sz="2000" dirty="0"/>
              <a:t>carries 10 bits per constellation point</a:t>
            </a:r>
            <a:r>
              <a:rPr lang="en-GB" sz="2000" dirty="0" smtClean="0"/>
              <a:t>.</a:t>
            </a:r>
          </a:p>
          <a:p>
            <a:pPr marL="0" indent="0">
              <a:buNone/>
            </a:pPr>
            <a:endParaRPr lang="en-GB" sz="2400" dirty="0"/>
          </a:p>
          <a:p>
            <a:pPr marL="0" indent="0">
              <a:buNone/>
            </a:pPr>
            <a:r>
              <a:rPr lang="en-GB" sz="1600" dirty="0" smtClean="0"/>
              <a:t>R1-1609632</a:t>
            </a:r>
            <a:r>
              <a:rPr lang="en-GB" sz="1600" dirty="0"/>
              <a:t>, “On modulation schemes for NR”, Ericsson, Lisbon, Portugal, October 10 – 14, 2016.</a:t>
            </a:r>
          </a:p>
          <a:p>
            <a:pPr marL="0" indent="0">
              <a:buNone/>
            </a:pPr>
            <a:endParaRPr lang="en-GB" altLang="zh-CN"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smtClean="0"/>
              <a:t>Appendix</a:t>
            </a:r>
            <a:endParaRPr lang="zh-CN" altLang="en-US" dirty="0"/>
          </a:p>
        </p:txBody>
      </p:sp>
      <p:sp>
        <p:nvSpPr>
          <p:cNvPr id="3" name="内容占位符 2"/>
          <p:cNvSpPr>
            <a:spLocks noGrp="1"/>
          </p:cNvSpPr>
          <p:nvPr>
            <p:ph idx="1"/>
          </p:nvPr>
        </p:nvSpPr>
        <p:spPr>
          <a:xfrm>
            <a:off x="152400" y="1066800"/>
            <a:ext cx="8991600" cy="5377249"/>
          </a:xfrm>
        </p:spPr>
        <p:txBody>
          <a:bodyPr>
            <a:noAutofit/>
          </a:bodyPr>
          <a:lstStyle/>
          <a:p>
            <a:pPr marL="0" indent="0">
              <a:buNone/>
            </a:pPr>
            <a:r>
              <a:rPr lang="en-GB" sz="2400" dirty="0" smtClean="0"/>
              <a:t>Shaped Constellations</a:t>
            </a:r>
          </a:p>
          <a:p>
            <a:r>
              <a:rPr lang="en-GB" sz="2000" dirty="0"/>
              <a:t>It is well known that the use of uniformly distributed QAM symbols in coded communications leads to a shaping loss of up to </a:t>
            </a:r>
            <a:r>
              <a:rPr lang="en-GB" sz="2000" dirty="0" smtClean="0"/>
              <a:t>1.53dB </a:t>
            </a:r>
            <a:r>
              <a:rPr lang="en-GB" sz="2000" dirty="0"/>
              <a:t>for high order constellations. If shaping was used to make the distribution of the modulation symbols more Gaussian, this loss can be significantly reduced. During the SI, constellation shaping schemes proposed included non-uniform constellations (NUC) </a:t>
            </a:r>
            <a:r>
              <a:rPr lang="en-GB" sz="2000" dirty="0" smtClean="0"/>
              <a:t>and </a:t>
            </a:r>
            <a:r>
              <a:rPr lang="en-GB" sz="2000" dirty="0"/>
              <a:t>probabilistically shaped coded modulation (PSCM</a:t>
            </a:r>
            <a:r>
              <a:rPr lang="en-GB" sz="2000" dirty="0" smtClean="0"/>
              <a:t>). Companies </a:t>
            </a:r>
            <a:r>
              <a:rPr lang="en-GB" sz="2000" dirty="0"/>
              <a:t>observed significant gains over uniformly distributed QAM especially for high order constellations such as 256QAM and 1024QAM.</a:t>
            </a:r>
          </a:p>
          <a:p>
            <a:endParaRPr lang="en-GB" sz="2400" dirty="0"/>
          </a:p>
          <a:p>
            <a:pPr marL="0" lvl="0" indent="0">
              <a:buNone/>
            </a:pPr>
            <a:r>
              <a:rPr lang="en-US" sz="1600" dirty="0" smtClean="0"/>
              <a:t>R1-164653</a:t>
            </a:r>
            <a:r>
              <a:rPr lang="en-US" sz="1600" dirty="0"/>
              <a:t>, “Consideration of NU-QAM for the NR”, Sony, Nanjing, China, May23-27, 2016.</a:t>
            </a:r>
            <a:endParaRPr lang="en-GB" sz="1600" dirty="0"/>
          </a:p>
          <a:p>
            <a:pPr marL="0" lvl="0" indent="0">
              <a:buNone/>
            </a:pPr>
            <a:r>
              <a:rPr lang="en-US" sz="1600" dirty="0" smtClean="0"/>
              <a:t>R1-1611284</a:t>
            </a:r>
            <a:r>
              <a:rPr lang="en-US" sz="1600" dirty="0"/>
              <a:t>, “Performance of NU-QAM with LPDC codes for NR”, ETRI, Reno, USA, Nov 14 – 18, 2016</a:t>
            </a:r>
            <a:endParaRPr lang="en-GB" sz="1600" dirty="0"/>
          </a:p>
          <a:p>
            <a:pPr marL="0" lvl="0" indent="0" hangingPunct="0">
              <a:buNone/>
            </a:pPr>
            <a:r>
              <a:rPr lang="en-GB" sz="1600" dirty="0" smtClean="0"/>
              <a:t>R1-1611214</a:t>
            </a:r>
            <a:r>
              <a:rPr lang="en-GB" sz="1600" dirty="0"/>
              <a:t>, “Signal Shaping for QAM Constellations”, Huawei, </a:t>
            </a:r>
            <a:r>
              <a:rPr lang="en-GB" sz="1600" dirty="0" err="1"/>
              <a:t>HiSilicon</a:t>
            </a:r>
            <a:r>
              <a:rPr lang="en-GB" sz="1600" dirty="0"/>
              <a:t>, Reno, USA, Nov 14 – 18, 2016</a:t>
            </a:r>
          </a:p>
          <a:p>
            <a:pPr marL="0" indent="0">
              <a:buNone/>
            </a:pPr>
            <a:endParaRPr lang="en-GB" altLang="zh-CN" sz="2400" dirty="0"/>
          </a:p>
        </p:txBody>
      </p:sp>
    </p:spTree>
    <p:extLst>
      <p:ext uri="{BB962C8B-B14F-4D97-AF65-F5344CB8AC3E}">
        <p14:creationId xmlns:p14="http://schemas.microsoft.com/office/powerpoint/2010/main" val="26350045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smtClean="0"/>
              <a:t>Appendix</a:t>
            </a:r>
            <a:endParaRPr lang="zh-CN" altLang="en-US" dirty="0"/>
          </a:p>
        </p:txBody>
      </p:sp>
      <p:sp>
        <p:nvSpPr>
          <p:cNvPr id="3" name="内容占位符 2"/>
          <p:cNvSpPr>
            <a:spLocks noGrp="1"/>
          </p:cNvSpPr>
          <p:nvPr>
            <p:ph idx="1"/>
          </p:nvPr>
        </p:nvSpPr>
        <p:spPr>
          <a:xfrm>
            <a:off x="164592" y="1066800"/>
            <a:ext cx="8991600" cy="5377249"/>
          </a:xfrm>
        </p:spPr>
        <p:txBody>
          <a:bodyPr>
            <a:noAutofit/>
          </a:bodyPr>
          <a:lstStyle/>
          <a:p>
            <a:pPr marL="0" indent="0" hangingPunct="0">
              <a:buNone/>
            </a:pPr>
            <a:r>
              <a:rPr lang="en-GB" sz="2400" dirty="0"/>
              <a:t>Spatial Modulation</a:t>
            </a:r>
          </a:p>
          <a:p>
            <a:pPr hangingPunct="0"/>
            <a:r>
              <a:rPr lang="en-GB" sz="2400" dirty="0"/>
              <a:t>Spatial modulation exploits both spatial and signal domains to achieve higher data rates by jointly mapping a block of information bits to a symbol in the signal-constellation diagram (e.g., QAM) and the spatial positions of the transmit-antenna in the antenna-array (e.g., SSK). Spatial modulation provides the benefit of lower power consumption, lower complexity/cost and performance </a:t>
            </a:r>
            <a:r>
              <a:rPr lang="en-GB" sz="2400" dirty="0" smtClean="0"/>
              <a:t>advantage. </a:t>
            </a:r>
          </a:p>
          <a:p>
            <a:pPr marL="0" indent="0">
              <a:buNone/>
            </a:pPr>
            <a:endParaRPr lang="en-US" sz="1200" dirty="0" smtClean="0"/>
          </a:p>
          <a:p>
            <a:pPr marL="0" indent="0">
              <a:buNone/>
            </a:pPr>
            <a:endParaRPr lang="en-US" sz="1200" dirty="0"/>
          </a:p>
          <a:p>
            <a:pPr marL="0" indent="0">
              <a:buNone/>
            </a:pPr>
            <a:r>
              <a:rPr lang="en-US" sz="1400" dirty="0" smtClean="0"/>
              <a:t>R1-165061</a:t>
            </a:r>
            <a:r>
              <a:rPr lang="en-US" sz="1400" dirty="0"/>
              <a:t>, “Evaluation of Spatial Modulation for New Radio”, </a:t>
            </a:r>
            <a:r>
              <a:rPr lang="en-US" sz="1400" dirty="0" err="1"/>
              <a:t>InterDigital</a:t>
            </a:r>
            <a:r>
              <a:rPr lang="en-US" sz="1400" dirty="0"/>
              <a:t> Communications, Nanjing, China, May23-27, 2016</a:t>
            </a:r>
            <a:endParaRPr lang="en-GB" sz="1400" dirty="0"/>
          </a:p>
          <a:p>
            <a:pPr marL="0" indent="0">
              <a:buNone/>
            </a:pPr>
            <a:endParaRPr lang="en-GB" sz="2400" dirty="0" smtClean="0"/>
          </a:p>
        </p:txBody>
      </p:sp>
    </p:spTree>
    <p:extLst>
      <p:ext uri="{BB962C8B-B14F-4D97-AF65-F5344CB8AC3E}">
        <p14:creationId xmlns:p14="http://schemas.microsoft.com/office/powerpoint/2010/main" val="13564340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smtClean="0"/>
              <a:t>Appendix</a:t>
            </a:r>
            <a:endParaRPr lang="zh-CN" altLang="en-US" dirty="0"/>
          </a:p>
        </p:txBody>
      </p:sp>
      <p:sp>
        <p:nvSpPr>
          <p:cNvPr id="3" name="内容占位符 2"/>
          <p:cNvSpPr>
            <a:spLocks noGrp="1"/>
          </p:cNvSpPr>
          <p:nvPr>
            <p:ph idx="1"/>
          </p:nvPr>
        </p:nvSpPr>
        <p:spPr>
          <a:xfrm>
            <a:off x="164592" y="838200"/>
            <a:ext cx="8991600" cy="5605849"/>
          </a:xfrm>
        </p:spPr>
        <p:txBody>
          <a:bodyPr>
            <a:noAutofit/>
          </a:bodyPr>
          <a:lstStyle/>
          <a:p>
            <a:pPr marL="0" indent="0" hangingPunct="0">
              <a:buNone/>
            </a:pPr>
            <a:r>
              <a:rPr lang="en-GB" sz="2400" dirty="0"/>
              <a:t>Diversity enhancing modulation</a:t>
            </a:r>
          </a:p>
          <a:p>
            <a:pPr hangingPunct="0"/>
            <a:r>
              <a:rPr lang="en-GB" sz="1800" dirty="0"/>
              <a:t>The basic underlying idea is to induce dependency among modulation symbols carried on different transmission resources. This provides additional gains derived from diversity and/or spreading. The schemes proposed during this SI include: signal space diversity (SSD) </a:t>
            </a:r>
            <a:r>
              <a:rPr lang="en-GB" sz="1800" dirty="0" smtClean="0"/>
              <a:t>wherein </a:t>
            </a:r>
            <a:r>
              <a:rPr lang="en-GB" sz="1800" dirty="0"/>
              <a:t>after constellation rotation, the quadrature components of each QAM symbol are separated and mapped in different transmission resources thereby converting each M-QAM symbol into the Cartesian product of two Pulse-amplitude modulations (PAM). Another scheme proposed in this family augments linear spreading with multi-dimensional modulation and </a:t>
            </a:r>
            <a:r>
              <a:rPr lang="en-GB" sz="1800" dirty="0" smtClean="0"/>
              <a:t>superposition </a:t>
            </a:r>
            <a:r>
              <a:rPr lang="en-GB" sz="1800" dirty="0"/>
              <a:t>to achieve both spreading and diversity gain. A third scheme proposed in this family was dual carrier modulation (DCM) and multi-carrier modulation (MCM</a:t>
            </a:r>
            <a:r>
              <a:rPr lang="en-GB" sz="1800" dirty="0" smtClean="0"/>
              <a:t>) </a:t>
            </a:r>
            <a:r>
              <a:rPr lang="en-GB" sz="1800" dirty="0"/>
              <a:t>which modulate the same N bits to two or more symbols based on different mappings of 2</a:t>
            </a:r>
            <a:r>
              <a:rPr lang="en-GB" sz="1800" baseline="30000" dirty="0"/>
              <a:t>N</a:t>
            </a:r>
            <a:r>
              <a:rPr lang="en-GB" sz="1800" dirty="0"/>
              <a:t> constellation points. These modulated symbols are allocated to different resource blocks to achieve diversity gain</a:t>
            </a:r>
            <a:r>
              <a:rPr lang="en-GB" sz="1800" dirty="0" smtClean="0"/>
              <a:t>.</a:t>
            </a:r>
          </a:p>
          <a:p>
            <a:pPr marL="0" indent="0" hangingPunct="0">
              <a:buNone/>
            </a:pPr>
            <a:endParaRPr lang="en-GB" sz="2400" dirty="0" smtClean="0"/>
          </a:p>
          <a:p>
            <a:pPr marL="0" indent="0">
              <a:buNone/>
            </a:pPr>
            <a:r>
              <a:rPr lang="en-GB" sz="1600" dirty="0"/>
              <a:t>R1-1611544, “Signal Space Diversity use in NR”, Sony, Reno, Nevada, USA, November 14 – 18, </a:t>
            </a:r>
            <a:r>
              <a:rPr lang="en-GB" sz="1600" dirty="0" smtClean="0"/>
              <a:t>2016</a:t>
            </a:r>
          </a:p>
          <a:p>
            <a:pPr marL="0" indent="0">
              <a:buNone/>
            </a:pPr>
            <a:r>
              <a:rPr lang="en-US" sz="1600" dirty="0"/>
              <a:t>R1-167570, “Performance Evaluation of Dual-Carrier Modulation for New Radio”, </a:t>
            </a:r>
            <a:r>
              <a:rPr lang="en-US" sz="1600" dirty="0" err="1"/>
              <a:t>InterDigital</a:t>
            </a:r>
            <a:r>
              <a:rPr lang="en-US" sz="1600" dirty="0"/>
              <a:t> Communications, Gothenburg, Sweden August 22-26, 2016</a:t>
            </a:r>
            <a:r>
              <a:rPr lang="en-US" sz="1600" dirty="0" smtClean="0"/>
              <a:t>.</a:t>
            </a:r>
          </a:p>
          <a:p>
            <a:pPr marL="0" indent="0">
              <a:buNone/>
            </a:pPr>
            <a:r>
              <a:rPr lang="en-GB" sz="1600" dirty="0"/>
              <a:t>R1-162163, “Applying Multi-Dimensional Modulation to Non-Orthogonal Multiple Access”, Huawei, </a:t>
            </a:r>
            <a:r>
              <a:rPr lang="en-GB" sz="1600" dirty="0" err="1"/>
              <a:t>HiSilicon</a:t>
            </a:r>
            <a:r>
              <a:rPr lang="en-GB" sz="1600" dirty="0"/>
              <a:t>, Busan, Korea, April 11-15, 2016.</a:t>
            </a:r>
          </a:p>
          <a:p>
            <a:pPr marL="0" indent="0">
              <a:buNone/>
            </a:pPr>
            <a:endParaRPr lang="en-GB" sz="1600" dirty="0"/>
          </a:p>
          <a:p>
            <a:pPr marL="0" indent="0">
              <a:buNone/>
            </a:pPr>
            <a:endParaRPr lang="en-GB" sz="2400" dirty="0" smtClean="0"/>
          </a:p>
        </p:txBody>
      </p:sp>
    </p:spTree>
    <p:extLst>
      <p:ext uri="{BB962C8B-B14F-4D97-AF65-F5344CB8AC3E}">
        <p14:creationId xmlns:p14="http://schemas.microsoft.com/office/powerpoint/2010/main" val="688486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smtClean="0"/>
              <a:t>Appendix</a:t>
            </a:r>
            <a:endParaRPr lang="zh-CN" altLang="en-US" dirty="0"/>
          </a:p>
        </p:txBody>
      </p:sp>
      <p:sp>
        <p:nvSpPr>
          <p:cNvPr id="3" name="内容占位符 2"/>
          <p:cNvSpPr>
            <a:spLocks noGrp="1"/>
          </p:cNvSpPr>
          <p:nvPr>
            <p:ph idx="1"/>
          </p:nvPr>
        </p:nvSpPr>
        <p:spPr>
          <a:xfrm>
            <a:off x="164592" y="1066800"/>
            <a:ext cx="8991600" cy="5377249"/>
          </a:xfrm>
        </p:spPr>
        <p:txBody>
          <a:bodyPr>
            <a:noAutofit/>
          </a:bodyPr>
          <a:lstStyle/>
          <a:p>
            <a:pPr marL="0" indent="0" hangingPunct="0">
              <a:buNone/>
            </a:pPr>
            <a:r>
              <a:rPr lang="en-GB" sz="2400" dirty="0"/>
              <a:t>Multi-level coding and natural </a:t>
            </a:r>
            <a:r>
              <a:rPr lang="en-GB" sz="2400" dirty="0" smtClean="0"/>
              <a:t>mapping</a:t>
            </a:r>
          </a:p>
          <a:p>
            <a:pPr hangingPunct="0"/>
            <a:r>
              <a:rPr lang="en-GB" sz="2000" dirty="0" smtClean="0"/>
              <a:t>Multi-level </a:t>
            </a:r>
            <a:r>
              <a:rPr lang="en-GB" sz="2000" dirty="0"/>
              <a:t>coding (MLC) and natural mapping were introduced as coded modulation and bits-to-symbol(s) mapping for higher order modulation in conjunction with </a:t>
            </a:r>
            <a:r>
              <a:rPr lang="en-GB" sz="2000" dirty="0" smtClean="0"/>
              <a:t>MIMO. </a:t>
            </a:r>
            <a:r>
              <a:rPr lang="en-GB" sz="2000" dirty="0"/>
              <a:t>MLC and natural mapping enables an enhanced MIMO receiver, namely an integer forcing MIMO receiver, which can achieve higher spectral efficiency gain at comparable complexity over conventional MIMO schemes such as MMSE and MMSE-SIC consisting of BICM and </a:t>
            </a:r>
            <a:r>
              <a:rPr lang="en-GB" sz="2000" dirty="0" err="1"/>
              <a:t>Gray</a:t>
            </a:r>
            <a:r>
              <a:rPr lang="en-GB" sz="2000" dirty="0"/>
              <a:t> </a:t>
            </a:r>
            <a:r>
              <a:rPr lang="en-GB" sz="2000" dirty="0" err="1"/>
              <a:t>labeling</a:t>
            </a:r>
            <a:r>
              <a:rPr lang="en-GB" sz="2000" dirty="0"/>
              <a:t> for MIMO </a:t>
            </a:r>
            <a:r>
              <a:rPr lang="en-GB" sz="2000" dirty="0" smtClean="0"/>
              <a:t>transmission</a:t>
            </a:r>
            <a:endParaRPr lang="en-GB" sz="2000" dirty="0"/>
          </a:p>
          <a:p>
            <a:pPr marL="0" indent="0">
              <a:buNone/>
            </a:pPr>
            <a:endParaRPr lang="en-GB" sz="2400" dirty="0" smtClean="0"/>
          </a:p>
          <a:p>
            <a:pPr marL="0" lvl="0" indent="0">
              <a:buNone/>
            </a:pPr>
            <a:r>
              <a:rPr lang="en-US" sz="1600" dirty="0"/>
              <a:t>R1-166777, “Modulation scheme for MIMO”, Samsung, RAN1 #86. </a:t>
            </a:r>
            <a:endParaRPr lang="en-GB" sz="1600" dirty="0"/>
          </a:p>
          <a:p>
            <a:pPr marL="0" lvl="0" indent="0">
              <a:buNone/>
            </a:pPr>
            <a:r>
              <a:rPr lang="en-US" sz="1600" dirty="0"/>
              <a:t>R1-1612557, “Transmission and reception for high-order modulation in conjunction with MIMO”, Samsung, Reno, Nevada, USA, November 14 – 18, 2016.</a:t>
            </a:r>
            <a:endParaRPr lang="en-GB" sz="1600" dirty="0"/>
          </a:p>
          <a:p>
            <a:pPr marL="0" indent="0">
              <a:buNone/>
            </a:pPr>
            <a:r>
              <a:rPr lang="en-GB" sz="1600" dirty="0"/>
              <a:t>R1-1613041, “Impact of channel estimation error on the performance of high spectral efficiency MIMO schemes”, Samsung, Reno, Nevada, USA, November 14 – 18, 2016.</a:t>
            </a:r>
            <a:endParaRPr lang="en-GB" sz="1600" dirty="0" smtClean="0"/>
          </a:p>
        </p:txBody>
      </p:sp>
    </p:spTree>
    <p:extLst>
      <p:ext uri="{BB962C8B-B14F-4D97-AF65-F5344CB8AC3E}">
        <p14:creationId xmlns:p14="http://schemas.microsoft.com/office/powerpoint/2010/main" val="37400109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12983</TotalTime>
  <Words>878</Words>
  <Application>Microsoft Office PowerPoint</Application>
  <PresentationFormat>On-screen Show (4:3)</PresentationFormat>
  <Paragraphs>62</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MS Mincho</vt:lpstr>
      <vt:lpstr>MS PGothic</vt:lpstr>
      <vt:lpstr>SimSun</vt:lpstr>
      <vt:lpstr>Arial</vt:lpstr>
      <vt:lpstr>Calibri</vt:lpstr>
      <vt:lpstr>Times New Roman</vt:lpstr>
      <vt:lpstr>Office Theme</vt:lpstr>
      <vt:lpstr>PowerPoint Presentation</vt:lpstr>
      <vt:lpstr>Background</vt:lpstr>
      <vt:lpstr>Proposal</vt:lpstr>
      <vt:lpstr>Appendix</vt:lpstr>
      <vt:lpstr>Appendix</vt:lpstr>
      <vt:lpstr>Appendix</vt:lpstr>
      <vt:lpstr>Appendix</vt:lpstr>
      <vt:lpstr>Appendix</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長谷川 文大(情報総研 Ｗ方式Ｇ)</dc:creator>
  <cp:lastModifiedBy>Atungsiri, Samuel</cp:lastModifiedBy>
  <cp:revision>18</cp:revision>
  <dcterms:created xsi:type="dcterms:W3CDTF">2016-03-24T01:14:08Z</dcterms:created>
  <dcterms:modified xsi:type="dcterms:W3CDTF">2017-01-20T19:17:52Z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868a7f80-b3a3-49dc-80fd-b45017cf4999</vt:lpwstr>
  </property>
  <property fmtid="{D5CDD505-2E9C-101B-9397-08002B2CF9AE}" pid="3" name="CTP_TimeStamp">
    <vt:lpwstr>2016-04-14 11:16:18Z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2015_ms_pID_725343">
    <vt:lpwstr>(3)ba8FbOVkiS6JAvY56xzVaSRlyVyqGV2wVovNpGpP6pp8mU2fgLBTWRb47gPP8jo7j3bC3jw3
1CzheBu7+cfE/g24jEWNLvV06f7oQKZVziMSLjJKGtjuOCKkWurKPLbQSdaWodV7zB363t2I
OUGdvr+j2Br+wzzmCKrrGT9asUpp4OCGuIJGSpCPH/w9T/eVafA4DOX0V6ol3skR7SrNUkEr
qSl9L+BkVdFREsKkVR</vt:lpwstr>
  </property>
  <property fmtid="{D5CDD505-2E9C-101B-9397-08002B2CF9AE}" pid="9" name="_2015_ms_pID_7253431">
    <vt:lpwstr>ZrJVXvJmwpIVwU3pyv4/+TCl7bdRIpjQBNykP5U0bs36NJFAFR4Iqi
UnEkx/mZb89vi1tdQm+sgoPecN5qZ9toSbmKpGDJrbV91Fp6Jjtjcjs8aQNS5iSPgotZY5+m
+Zr0d/vTh9zsbEvC2j579ahUh6L2vKX7y+V7vOkPCi3fQ9A4mJrqZ26IkO7J6WRVolK2KNrl
Fc9DdQNYR2S4LGcE31I+3XP1+d1ABKNAV+Iz</vt:lpwstr>
  </property>
  <property fmtid="{D5CDD505-2E9C-101B-9397-08002B2CF9AE}" pid="10" name="_2015_ms_pID_7253432">
    <vt:lpwstr>3v5Az3nFdWJVS/jVHY1ofuEYw4aXEa94iOwH
Gg0mRlTg</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1484540172</vt:lpwstr>
  </property>
  <property fmtid="{D5CDD505-2E9C-101B-9397-08002B2CF9AE}" pid="15" name="_AdHocReviewCycleID">
    <vt:i4>-182374097</vt:i4>
  </property>
  <property fmtid="{D5CDD505-2E9C-101B-9397-08002B2CF9AE}" pid="16" name="_NewReviewCycle">
    <vt:lpwstr/>
  </property>
  <property fmtid="{D5CDD505-2E9C-101B-9397-08002B2CF9AE}" pid="17" name="_EmailSubject">
    <vt:lpwstr>[NR MIMO PT-RS] PTRS for DFTsOFDM</vt:lpwstr>
  </property>
  <property fmtid="{D5CDD505-2E9C-101B-9397-08002B2CF9AE}" pid="18" name="_AuthorEmail">
    <vt:lpwstr>C.Ciochina@fr.merce.mee.com</vt:lpwstr>
  </property>
  <property fmtid="{D5CDD505-2E9C-101B-9397-08002B2CF9AE}" pid="19" name="_AuthorEmailDisplayName">
    <vt:lpwstr>Cristina Ciochina</vt:lpwstr>
  </property>
</Properties>
</file>