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3" r:id="rId3"/>
    <p:sldId id="274" r:id="rId4"/>
    <p:sldId id="282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RACH preamble format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96680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Qualcomm, </a:t>
            </a:r>
            <a:r>
              <a:rPr lang="en-US" altLang="zh-CN" dirty="0" smtClean="0">
                <a:solidFill>
                  <a:schemeClr val="tx1"/>
                </a:solidFill>
              </a:rPr>
              <a:t>ZTE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ZTE </a:t>
            </a:r>
            <a:r>
              <a:rPr lang="en-US" altLang="ja-JP" dirty="0" smtClean="0">
                <a:solidFill>
                  <a:schemeClr val="tx1"/>
                </a:solidFill>
              </a:rPr>
              <a:t>Microelectronics, </a:t>
            </a:r>
            <a:r>
              <a:rPr lang="en-US" altLang="ja-JP" dirty="0" smtClean="0">
                <a:solidFill>
                  <a:schemeClr val="tx1"/>
                </a:solidFill>
              </a:rPr>
              <a:t>NTT DOCOMO,</a:t>
            </a:r>
            <a:r>
              <a:rPr lang="en-US" altLang="ja-JP" dirty="0" smtClean="0"/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Ericsson, DISH Network, </a:t>
            </a:r>
            <a:r>
              <a:rPr lang="en-US" altLang="zh-CN" dirty="0" smtClean="0">
                <a:solidFill>
                  <a:schemeClr val="tx1"/>
                </a:solidFill>
              </a:rPr>
              <a:t>Thales,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CATT, Huawei</a:t>
            </a:r>
          </a:p>
          <a:p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400" b="1" dirty="0" err="1" smtClean="0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			    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Spokane, Washington, 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USA,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– 20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January 2017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5.1.1.4.1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139782"/>
            <a:ext cx="8229600" cy="53855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ja-JP" sz="2000" b="1" u="sng" dirty="0" smtClean="0"/>
              <a:t>Agreements at RAN1#87:</a:t>
            </a:r>
            <a:endParaRPr lang="ja-JP" altLang="ja-JP" sz="2000" dirty="0"/>
          </a:p>
          <a:p>
            <a:pPr lvl="0"/>
            <a:r>
              <a:rPr lang="en-US" altLang="ko-KR" sz="1800" dirty="0" smtClean="0"/>
              <a:t>Following </a:t>
            </a:r>
            <a:r>
              <a:rPr lang="en-US" altLang="ko-KR" sz="1800" dirty="0"/>
              <a:t>options can be further considered for the consecutive multiple/repeated RACH preambles, </a:t>
            </a:r>
            <a:endParaRPr lang="ko-KR" altLang="ko-KR" sz="1800" dirty="0"/>
          </a:p>
          <a:p>
            <a:pPr lvl="1"/>
            <a:r>
              <a:rPr lang="en-US" altLang="ko-KR" sz="1600" dirty="0"/>
              <a:t>Option 1: CP is inserted at the beginning of the consecutive multiple/repeated RACH sequences, CP/GT between RACH sequences is omitted and GT is reserved at the end of the consecutive multiple/repeated RACH sequences</a:t>
            </a:r>
            <a:endParaRPr lang="ko-KR" altLang="ko-KR" sz="1600" dirty="0"/>
          </a:p>
          <a:p>
            <a:pPr lvl="1"/>
            <a:r>
              <a:rPr lang="en-US" altLang="ko-KR" sz="1600" dirty="0"/>
              <a:t>Option 2: The same RACH sequences with CP is used and GT is reserved at the end of the consecutive multiple/repeated RACH sequences</a:t>
            </a:r>
            <a:endParaRPr lang="ko-KR" altLang="ko-KR" sz="1600" dirty="0"/>
          </a:p>
          <a:p>
            <a:pPr lvl="1"/>
            <a:r>
              <a:rPr lang="en-US" altLang="ko-KR" sz="1600" dirty="0"/>
              <a:t>Option 3: The same RACH sequences with CP/GT is used</a:t>
            </a:r>
            <a:endParaRPr lang="ko-KR" altLang="ko-KR" sz="1600" dirty="0"/>
          </a:p>
          <a:p>
            <a:pPr lvl="1"/>
            <a:r>
              <a:rPr lang="en-US" altLang="ko-KR" sz="1600" dirty="0"/>
              <a:t>Option 4: Different RACH sequences with CP is used and GT is reserved at the end of the consecutive multiple/repeated RACH sequences</a:t>
            </a:r>
            <a:endParaRPr lang="ko-KR" altLang="ko-KR" sz="1600" dirty="0"/>
          </a:p>
          <a:p>
            <a:pPr lvl="1"/>
            <a:r>
              <a:rPr lang="en-US" altLang="ko-KR" sz="1600" dirty="0"/>
              <a:t>Option 5: Different RACH sequences with CP/GT is used</a:t>
            </a:r>
            <a:endParaRPr lang="ko-KR" altLang="ko-KR" sz="1600" dirty="0"/>
          </a:p>
          <a:p>
            <a:pPr lvl="1"/>
            <a:r>
              <a:rPr lang="en-US" altLang="ko-KR" sz="1600" dirty="0"/>
              <a:t>For options 2 and 3, study further that the same RACH sequences with and without GT can be further multiplied with different orthogonal cover codes and transmitted.</a:t>
            </a:r>
            <a:endParaRPr lang="ko-KR" altLang="ko-KR" sz="1600" dirty="0"/>
          </a:p>
          <a:p>
            <a:pPr lvl="1"/>
            <a:r>
              <a:rPr lang="en-US" altLang="ko-KR" sz="1600" dirty="0"/>
              <a:t>For example, the consecutive multiple/repeated RACH preambles would be used when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/Rx beam correspondence does not hold at TRP</a:t>
            </a:r>
            <a:endParaRPr lang="ko-KR" altLang="ko-KR" sz="1600" dirty="0"/>
          </a:p>
          <a:p>
            <a:pPr lvl="1"/>
            <a:r>
              <a:rPr lang="en-US" altLang="ko-KR" sz="1600" dirty="0"/>
              <a:t>Other options are not precluded</a:t>
            </a:r>
            <a:endParaRPr lang="ko-KR" altLang="ko-KR" sz="1600" dirty="0"/>
          </a:p>
          <a:p>
            <a:pPr lvl="0"/>
            <a:r>
              <a:rPr lang="en-US" altLang="ko-KR" sz="1800" dirty="0"/>
              <a:t>For a single RACH preamble transmission, CP/GT are required</a:t>
            </a:r>
            <a:endParaRPr lang="ko-KR" altLang="ko-KR" sz="1800" dirty="0"/>
          </a:p>
          <a:p>
            <a:pPr lvl="1"/>
            <a:r>
              <a:rPr lang="en-US" altLang="ko-KR" sz="1600" dirty="0"/>
              <a:t>For example, the single RACH preamble would be used when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/Rx beam correspondence held at both TRP or UE for multi-beam operation</a:t>
            </a:r>
            <a:endParaRPr lang="ko-KR" altLang="ko-KR" sz="1600" dirty="0"/>
          </a:p>
          <a:p>
            <a:pPr algn="just"/>
            <a:endParaRPr lang="en-US" altLang="ja-JP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50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A random access preamble format in LTE</a:t>
            </a:r>
          </a:p>
          <a:p>
            <a:pPr lvl="1"/>
            <a:r>
              <a:rPr lang="en-US" altLang="ko-KR" sz="2400" dirty="0" smtClean="0"/>
              <a:t>Consist of CP + one or multiple preamble sequence + GT</a:t>
            </a:r>
          </a:p>
          <a:p>
            <a:r>
              <a:rPr lang="en-US" altLang="ko-KR" sz="3000" dirty="0" smtClean="0"/>
              <a:t>Preamble transmissions depending on beam correspondence</a:t>
            </a:r>
          </a:p>
          <a:p>
            <a:pPr lvl="1"/>
            <a:r>
              <a:rPr lang="en-US" altLang="ko-KR" sz="2400" dirty="0" smtClean="0"/>
              <a:t>For the case that TRP has beam correspondence</a:t>
            </a:r>
          </a:p>
          <a:p>
            <a:pPr lvl="2"/>
            <a:r>
              <a:rPr lang="en-US" altLang="ko-KR" sz="2000" dirty="0" smtClean="0"/>
              <a:t>Single transmission should be configured (CP + SEQ + GT)</a:t>
            </a:r>
          </a:p>
          <a:p>
            <a:pPr lvl="1"/>
            <a:r>
              <a:rPr lang="en-US" altLang="ko-KR" sz="2400" dirty="0" smtClean="0"/>
              <a:t>For the case that TRP doesn’t have beam correspondence</a:t>
            </a:r>
          </a:p>
          <a:p>
            <a:pPr lvl="2"/>
            <a:r>
              <a:rPr lang="en-US" altLang="ko-KR" sz="2000" dirty="0" smtClean="0"/>
              <a:t>Preamble format consisting of repeated preamble sequences should be configured</a:t>
            </a:r>
          </a:p>
          <a:p>
            <a:r>
              <a:rPr lang="en-US" altLang="ko-KR" sz="2000" dirty="0" smtClean="0"/>
              <a:t>Note : above two formats don’t happen simultaneously in a cell </a:t>
            </a:r>
          </a:p>
          <a:p>
            <a:pPr lvl="1"/>
            <a:endParaRPr lang="en-US" altLang="ko-KR" sz="2400" dirty="0" smtClean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180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02027"/>
          </a:xfrm>
        </p:spPr>
        <p:txBody>
          <a:bodyPr>
            <a:noAutofit/>
          </a:bodyPr>
          <a:lstStyle/>
          <a:p>
            <a:r>
              <a:rPr lang="en-GB" altLang="ko-KR" sz="2800" dirty="0"/>
              <a:t>For </a:t>
            </a:r>
            <a:r>
              <a:rPr lang="en-GB" altLang="ko-KR" sz="2800" dirty="0" smtClean="0"/>
              <a:t>single/multi-beam operation, </a:t>
            </a:r>
          </a:p>
          <a:p>
            <a:pPr lvl="1"/>
            <a:r>
              <a:rPr lang="en-GB" altLang="ko-KR" sz="2400" dirty="0" smtClean="0"/>
              <a:t>For </a:t>
            </a:r>
            <a:r>
              <a:rPr lang="en-GB" altLang="ko-KR" sz="2400" dirty="0"/>
              <a:t>multiple/repeated RACH preamble transmissions, </a:t>
            </a:r>
            <a:r>
              <a:rPr lang="en-GB" altLang="ko-KR" sz="2400" dirty="0" smtClean="0"/>
              <a:t>consider </a:t>
            </a:r>
            <a:r>
              <a:rPr lang="en-GB" altLang="ko-KR" sz="2400" dirty="0" smtClean="0"/>
              <a:t>only option </a:t>
            </a:r>
            <a:r>
              <a:rPr lang="en-GB" altLang="ko-KR" sz="2400" dirty="0" smtClean="0"/>
              <a:t>1, option 2 and option 4 </a:t>
            </a:r>
            <a:endParaRPr lang="en-GB" altLang="ko-KR" sz="2400" dirty="0" smtClean="0"/>
          </a:p>
          <a:p>
            <a:pPr lvl="2"/>
            <a:r>
              <a:rPr lang="en-US" altLang="ko-KR" sz="1800" dirty="0"/>
              <a:t>Option 1: CP is inserted at the beginning of the consecutive multiple/repeated RACH sequences, CP/GT between RACH sequences is omitted and GT is reserved at the end of the consecutive multiple/repeated RACH sequences</a:t>
            </a:r>
            <a:endParaRPr lang="ko-KR" altLang="ko-KR" sz="1800" dirty="0"/>
          </a:p>
          <a:p>
            <a:pPr lvl="2"/>
            <a:r>
              <a:rPr lang="en-US" altLang="ko-KR" sz="1800" dirty="0"/>
              <a:t>Option </a:t>
            </a:r>
            <a:r>
              <a:rPr lang="en-US" altLang="ko-KR" sz="1800" dirty="0" smtClean="0"/>
              <a:t>2/4: </a:t>
            </a:r>
            <a:r>
              <a:rPr lang="en-US" altLang="ko-KR" sz="1800" dirty="0"/>
              <a:t>The </a:t>
            </a:r>
            <a:r>
              <a:rPr lang="en-US" altLang="ko-KR" sz="1800" dirty="0" smtClean="0"/>
              <a:t>same/different </a:t>
            </a:r>
            <a:r>
              <a:rPr lang="en-US" altLang="ko-KR" sz="1800" dirty="0"/>
              <a:t>RACH sequences with CP is used and GT is reserved at the end of the consecutive multiple/repeated RACH </a:t>
            </a:r>
            <a:r>
              <a:rPr lang="en-US" altLang="ko-KR" sz="1800" dirty="0" smtClean="0"/>
              <a:t>sequences</a:t>
            </a:r>
          </a:p>
          <a:p>
            <a:pPr lvl="2"/>
            <a:r>
              <a:rPr lang="en-US" altLang="ko-KR" sz="1600" dirty="0" smtClean="0"/>
              <a:t>How to design the different RACH sequences</a:t>
            </a:r>
          </a:p>
          <a:p>
            <a:pPr lvl="3"/>
            <a:r>
              <a:rPr lang="en-US" altLang="ko-KR" sz="1200" dirty="0" smtClean="0"/>
              <a:t>Multiplexing with </a:t>
            </a:r>
            <a:r>
              <a:rPr lang="en-US" altLang="ko-KR" sz="1200" dirty="0"/>
              <a:t>different orthogonal cover </a:t>
            </a:r>
            <a:r>
              <a:rPr lang="en-US" altLang="ko-KR" sz="1200" dirty="0" smtClean="0"/>
              <a:t>codes  may be supported</a:t>
            </a:r>
          </a:p>
          <a:p>
            <a:pPr lvl="3"/>
            <a:r>
              <a:rPr lang="en-US" altLang="ko-KR" sz="1200" dirty="0" smtClean="0"/>
              <a:t>Independent RACH sequences in a RACH preamble </a:t>
            </a:r>
            <a:endParaRPr lang="en-US" altLang="ko-KR" sz="1200" dirty="0" smtClean="0"/>
          </a:p>
          <a:p>
            <a:pPr lvl="1"/>
            <a:r>
              <a:rPr lang="en-US" altLang="ko-KR" sz="2400" dirty="0" smtClean="0"/>
              <a:t>For </a:t>
            </a:r>
            <a:r>
              <a:rPr lang="en-US" altLang="ko-KR" sz="2400" dirty="0" smtClean="0"/>
              <a:t>supporting various coverage and forward compatibility, flexibility in the length of CP/GT and the number of repeated RACH preambles and RACH symbols is supported </a:t>
            </a:r>
            <a:endParaRPr lang="en-US" altLang="ko-KR" sz="2400" dirty="0"/>
          </a:p>
          <a:p>
            <a:pPr lvl="1"/>
            <a:r>
              <a:rPr lang="en-US" altLang="ko-KR" sz="2400" dirty="0" smtClean="0"/>
              <a:t>Note: specific use of these two options may depend on RACH subcarrier spacing and TRP beam correspondence</a:t>
            </a:r>
            <a:endParaRPr lang="en-GB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353600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3446</TotalTime>
  <Words>464</Words>
  <Application>Microsoft Office PowerPoint</Application>
  <PresentationFormat>화면 슬라이드 쇼(4:3)</PresentationFormat>
  <Paragraphs>37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主题</vt:lpstr>
      <vt:lpstr>WF on RACH preamble format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Windows 사용자</cp:lastModifiedBy>
  <cp:revision>142</cp:revision>
  <dcterms:created xsi:type="dcterms:W3CDTF">2016-10-08T04:16:51Z</dcterms:created>
  <dcterms:modified xsi:type="dcterms:W3CDTF">2017-01-19T19:46:20Z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(2)1TUvVkXGvjOhXeT9J0fJ8E/mw/TRY2mC5AFEFP4C7PHYwXdct9NNC3z3yN0FmQiNYjrfoKs4
rNUXbpmA4KaMm2Qb9WFsYZxdA8fri0dNTUnXSouF7n8jwSYsN4CyJxgZRfeIYPgn5TV4N6IU
BbMr2SGVkh9JQmLhyxDXTlIA5ZiMxU3KJfIIEQbunH4IKl8sw0ftGfObN8O3vNVMkm4Xhx3A
0ZiMeDVwNe9+j1YMls</vt:lpwstr>
  </property>
  <property fmtid="{D5CDD505-2E9C-101B-9397-08002B2CF9AE}" pid="3" name="_2015_ms_pID_7253431">
    <vt:lpwstr>baBg/pI+L1+4vQXfvqDQ+CTaAKtjJB+By3MKvf2jCuGp/kZ9FvpbWW
1Afx7bktNiDd+Fo0fpc3/NbAYPhnPMnubciiIvBlivuB3fFDoaW8vjmpPlzFqH1D9rrtjquR
7FV+OmeRiv8WNgFYMBottcQnj3bj0im1QThij7/7tC7MITI6jLXiLp4/3CBm75AKTDFg1Z7k
qrkUY9qhY4MicbQs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1476277922</vt:lpwstr>
  </property>
</Properties>
</file>