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7" r:id="rId3"/>
    <p:sldId id="271" r:id="rId4"/>
    <p:sldId id="270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C05C-C81D-49D9-A229-F7F927827BE5}" type="slidenum">
              <a:rPr lang="sv-SE" smtClean="0"/>
              <a:pPr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78694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2017-01-18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WF on Study of wake up signal for NR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CATT, Sony</a:t>
            </a:r>
            <a:r>
              <a:rPr lang="en-US" altLang="ko-KR" sz="2400" smtClean="0"/>
              <a:t>, Ericsson, 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smtClean="0"/>
              <a:t>R1-1701421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42885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/>
              <a:t>3GPP TSG RAN WG1 NR Ad-Hoc </a:t>
            </a:r>
            <a:r>
              <a:rPr lang="en-GB" sz="2400" b="1" dirty="0" smtClean="0"/>
              <a:t>Meeting</a:t>
            </a:r>
          </a:p>
          <a:p>
            <a:r>
              <a:rPr lang="en-US" sz="2400" b="1" dirty="0" smtClean="0"/>
              <a:t>Spokane</a:t>
            </a:r>
            <a:r>
              <a:rPr lang="en-US" sz="2400" b="1" dirty="0"/>
              <a:t>, USA, 16</a:t>
            </a:r>
            <a:r>
              <a:rPr lang="en-US" sz="2400" b="1" baseline="30000" dirty="0"/>
              <a:t>th</a:t>
            </a:r>
            <a:r>
              <a:rPr lang="en-US" sz="2400" b="1" dirty="0"/>
              <a:t> - 20</a:t>
            </a:r>
            <a:r>
              <a:rPr lang="en-US" sz="2400" b="1" baseline="30000" dirty="0"/>
              <a:t>th</a:t>
            </a:r>
            <a:r>
              <a:rPr lang="en-US" sz="2400" b="1" dirty="0"/>
              <a:t> January 2017</a:t>
            </a:r>
          </a:p>
          <a:p>
            <a:r>
              <a:rPr kumimoji="1" lang="en-US" altLang="ja-JP" sz="2400" b="1" dirty="0"/>
              <a:t>Agenda item</a:t>
            </a:r>
            <a:r>
              <a:rPr kumimoji="1" lang="en-US" altLang="ja-JP" sz="2400" b="1"/>
              <a:t>: </a:t>
            </a:r>
            <a:r>
              <a:rPr kumimoji="1" lang="en-US" altLang="ja-JP" sz="2400" b="1" smtClean="0"/>
              <a:t>5.1.3.1</a:t>
            </a:r>
            <a:endParaRPr kumimoji="1"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From initial analysis and simulation, a wake-up signal to trigger the DRX wake up can further improve the </a:t>
            </a:r>
            <a:r>
              <a:rPr lang="en-US" altLang="ko-KR" sz="2400" dirty="0" err="1" smtClean="0"/>
              <a:t>DoU</a:t>
            </a:r>
            <a:r>
              <a:rPr lang="en-US" altLang="ko-KR" sz="2400" dirty="0" smtClean="0"/>
              <a:t> performance of a UE</a:t>
            </a:r>
            <a:endParaRPr lang="en-US" altLang="ko-KR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flipV="1">
            <a:off x="611560" y="4994078"/>
            <a:ext cx="92585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418194"/>
              </p:ext>
            </p:extLst>
          </p:nvPr>
        </p:nvGraphicFramePr>
        <p:xfrm>
          <a:off x="827584" y="3212976"/>
          <a:ext cx="7859216" cy="2195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4" imgW="5771474" imgH="1618531" progId="Visio.Drawing.11">
                  <p:embed/>
                </p:oleObj>
              </mc:Choice>
              <mc:Fallback>
                <p:oleObj name="Visio" r:id="rId4" imgW="5771474" imgH="161853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212976"/>
                        <a:ext cx="7859216" cy="2195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pic>
        <p:nvPicPr>
          <p:cNvPr id="204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" y="1600200"/>
            <a:ext cx="5611004" cy="40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148064" y="1600200"/>
            <a:ext cx="3538736" cy="4525963"/>
          </a:xfrm>
        </p:spPr>
        <p:txBody>
          <a:bodyPr>
            <a:normAutofit lnSpcReduction="10000"/>
          </a:bodyPr>
          <a:lstStyle/>
          <a:p>
            <a:pPr marL="0" marR="0" indent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u="sng" dirty="0"/>
              <a:t>Google Hangout</a:t>
            </a:r>
            <a:endParaRPr lang="en-US" sz="2000" dirty="0"/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Left (1): Baseline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Right (2): DRX with =wake-up signaling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Contribution from CDRX state is substantially reduced, leading to 35% </a:t>
            </a:r>
            <a:r>
              <a:rPr lang="en-US" sz="2000" dirty="0" err="1"/>
              <a:t>reducation</a:t>
            </a:r>
            <a:r>
              <a:rPr lang="en-US" sz="2000" dirty="0"/>
              <a:t> of use case power consumption for this example.</a:t>
            </a:r>
          </a:p>
          <a:p>
            <a:pPr marL="0" marR="0" algn="just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800" dirty="0"/>
              <a:t>Note: Yellow represents Active state overhead which includes the power for transitioning between active state and sleep state</a:t>
            </a:r>
            <a:endParaRPr lang="en-US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33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300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846138"/>
            <a:ext cx="9067800" cy="601186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Study the benefit and cost to introduce a Wake-up signal along with DRX, with waveform options such as:</a:t>
            </a:r>
          </a:p>
          <a:p>
            <a:pPr lvl="2"/>
            <a:r>
              <a:rPr lang="en-US" sz="3200" dirty="0"/>
              <a:t>FFS: details on wake-up </a:t>
            </a:r>
            <a:r>
              <a:rPr lang="en-US" sz="3200" dirty="0" smtClean="0"/>
              <a:t>signal waveform</a:t>
            </a:r>
          </a:p>
          <a:p>
            <a:pPr lvl="2"/>
            <a:r>
              <a:rPr lang="en-US" sz="3200" dirty="0" smtClean="0"/>
              <a:t>FFS: The UE behavior after detecting the signal (wake up to receive PDCCH or skip the PDCCH reception)</a:t>
            </a:r>
            <a:endParaRPr lang="en-US" sz="3200" dirty="0"/>
          </a:p>
          <a:p>
            <a:r>
              <a:rPr lang="en-US" dirty="0" smtClean="0"/>
              <a:t>Consider low power circuit or passive circuit</a:t>
            </a:r>
          </a:p>
          <a:p>
            <a:r>
              <a:rPr lang="en-US" dirty="0" smtClean="0"/>
              <a:t>Notes: </a:t>
            </a:r>
            <a:r>
              <a:rPr lang="en-US" dirty="0"/>
              <a:t>E</a:t>
            </a:r>
            <a:r>
              <a:rPr lang="en-US" dirty="0" smtClean="0"/>
              <a:t>xample metrics for the evaluation of WUS can be </a:t>
            </a:r>
          </a:p>
          <a:p>
            <a:pPr lvl="1"/>
            <a:r>
              <a:rPr lang="en-US" dirty="0" smtClean="0"/>
              <a:t>Miss-detection and false alarm probability</a:t>
            </a:r>
          </a:p>
          <a:p>
            <a:pPr lvl="1"/>
            <a:r>
              <a:rPr lang="en-US" dirty="0" smtClean="0"/>
              <a:t>Power saving with WUS mechanism</a:t>
            </a:r>
          </a:p>
          <a:p>
            <a:r>
              <a:rPr lang="en-US" dirty="0" smtClean="0"/>
              <a:t>Performance </a:t>
            </a:r>
            <a:r>
              <a:rPr lang="en-US" dirty="0"/>
              <a:t>in AWGN and fading channels (e.g., CDL-C, 100/300 ns delay spread with UE speed 3km/h) can be </a:t>
            </a:r>
            <a:r>
              <a:rPr lang="en-US" dirty="0" smtClean="0"/>
              <a:t>studied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223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ＭＳ Ｐゴシック</vt:lpstr>
      <vt:lpstr>SimSun</vt:lpstr>
      <vt:lpstr>Arial</vt:lpstr>
      <vt:lpstr>Calibri</vt:lpstr>
      <vt:lpstr>Times New Roman</vt:lpstr>
      <vt:lpstr>Office Theme</vt:lpstr>
      <vt:lpstr>Visio</vt:lpstr>
      <vt:lpstr>PowerPoint Presentation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100</cp:revision>
  <dcterms:created xsi:type="dcterms:W3CDTF">2016-11-08T17:24:44Z</dcterms:created>
  <dcterms:modified xsi:type="dcterms:W3CDTF">2017-01-18T22:30:04Z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