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7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RACH transmission in </a:t>
            </a:r>
            <a:br>
              <a:rPr kumimoji="1" lang="en-US" altLang="ja-JP" smtClean="0"/>
            </a:br>
            <a:r>
              <a:rPr kumimoji="1" lang="en-US" altLang="ja-JP" smtClean="0"/>
              <a:t>4-step Random Access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Microelectronics, Nokia, Alcatel-Lucent, Samsung, Huawei, </a:t>
            </a:r>
            <a:r>
              <a:rPr lang="en-US" altLang="ja-JP" smtClean="0"/>
              <a:t>HiSilicon, Sony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869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</a:t>
            </a:r>
            <a:r>
              <a:rPr lang="en-US" altLang="ja-JP"/>
              <a:t>WG1 </a:t>
            </a:r>
            <a:r>
              <a:rPr lang="en-US" altLang="ja-JP" smtClean="0"/>
              <a:t>NR_AH Meeting</a:t>
            </a:r>
            <a:endParaRPr lang="en-US" altLang="ja-JP" dirty="0" smtClean="0"/>
          </a:p>
          <a:p>
            <a:r>
              <a:rPr lang="en-US" altLang="ja-JP" smtClean="0"/>
              <a:t>Spokane, USA, 16</a:t>
            </a:r>
            <a:r>
              <a:rPr lang="en-US" altLang="ja-JP" baseline="30000" smtClean="0"/>
              <a:t>th</a:t>
            </a:r>
            <a:r>
              <a:rPr lang="en-US" altLang="ja-JP" smtClean="0"/>
              <a:t> –20</a:t>
            </a:r>
            <a:r>
              <a:rPr lang="en-US" altLang="ja-JP" baseline="30000" smtClean="0"/>
              <a:t>th</a:t>
            </a:r>
            <a:r>
              <a:rPr lang="en-US" altLang="ja-JP" smtClean="0"/>
              <a:t> January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5.1.1.4.2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R1-1701419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en-US" sz="2400" smtClean="0"/>
              <a:t>NR supports configurable maximum number of RACH transmission occasions before receiving a RAR.</a:t>
            </a:r>
          </a:p>
          <a:p>
            <a:pPr lvl="1"/>
            <a:r>
              <a:rPr lang="en-US" sz="1800" smtClean="0"/>
              <a:t>E.g. to support faster UE Tx beam sweeping and reduced access latency</a:t>
            </a:r>
          </a:p>
          <a:p>
            <a:endParaRPr lang="en-US" sz="2400" smtClean="0"/>
          </a:p>
          <a:p>
            <a:r>
              <a:rPr lang="en-US" sz="2400" smtClean="0"/>
              <a:t>RAR indicates to which RACH preamble transmission (time-frequency resource and preamble index) it responds.</a:t>
            </a:r>
          </a:p>
          <a:p>
            <a:pPr lvl="1"/>
            <a:r>
              <a:rPr lang="en-US" sz="1800" smtClean="0"/>
              <a:t>A RACH preamble transmission includes single or multiple/repeated preambles as configured by broadcast system information, e.g. for TRP Rx beam sweeping.</a:t>
            </a:r>
          </a:p>
          <a:p>
            <a:pPr lvl="1"/>
            <a:r>
              <a:rPr lang="sv-SE" sz="1800" smtClean="0"/>
              <a:t>E.g. to assist UE to determine Tx beam for Msg3 transmission.</a:t>
            </a:r>
            <a:endParaRPr lang="en-US" sz="1800" smtClean="0"/>
          </a:p>
          <a:p>
            <a:endParaRPr lang="en-US" sz="3200" smtClean="0"/>
          </a:p>
          <a:p>
            <a:pPr>
              <a:buNone/>
            </a:pPr>
            <a:endParaRPr lang="en-US" sz="18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" name="Straight Arrow Connector 96"/>
          <p:cNvCxnSpPr>
            <a:stCxn id="75" idx="2"/>
            <a:endCxn id="79" idx="1"/>
          </p:cNvCxnSpPr>
          <p:nvPr/>
        </p:nvCxnSpPr>
        <p:spPr>
          <a:xfrm>
            <a:off x="1259632" y="5589240"/>
            <a:ext cx="1102568" cy="1037828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971600" y="4941168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Second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28803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28803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21"/>
          <p:cNvSpPr/>
          <p:nvPr/>
        </p:nvSpPr>
        <p:spPr>
          <a:xfrm>
            <a:off x="990600" y="141277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First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43200" y="150064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3733800" y="141277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Second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6019800" y="1989366"/>
            <a:ext cx="9906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248400" y="1989366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Time</a:t>
            </a:r>
            <a:endParaRPr lang="en-US" sz="1200"/>
          </a:p>
        </p:txBody>
      </p:sp>
      <p:sp>
        <p:nvSpPr>
          <p:cNvPr id="28" name="Rectangle 27"/>
          <p:cNvSpPr/>
          <p:nvPr/>
        </p:nvSpPr>
        <p:spPr>
          <a:xfrm>
            <a:off x="2339752" y="2505472"/>
            <a:ext cx="4137248" cy="2286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RAR reception window</a:t>
            </a:r>
            <a:endParaRPr lang="en-US"/>
          </a:p>
        </p:txBody>
      </p:sp>
      <p:cxnSp>
        <p:nvCxnSpPr>
          <p:cNvPr id="29" name="Straight Arrow Connector 28"/>
          <p:cNvCxnSpPr>
            <a:stCxn id="22" idx="2"/>
            <a:endCxn id="28" idx="1"/>
          </p:cNvCxnSpPr>
          <p:nvPr/>
        </p:nvCxnSpPr>
        <p:spPr>
          <a:xfrm>
            <a:off x="1278632" y="2060848"/>
            <a:ext cx="1061120" cy="5589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105400" y="2276872"/>
            <a:ext cx="2438400" cy="2286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mtClean="0"/>
              <a:t>RAR reception window</a:t>
            </a:r>
            <a:endParaRPr lang="en-US"/>
          </a:p>
        </p:txBody>
      </p:sp>
      <p:cxnSp>
        <p:nvCxnSpPr>
          <p:cNvPr id="31" name="Straight Arrow Connector 30"/>
          <p:cNvCxnSpPr>
            <a:stCxn id="24" idx="2"/>
            <a:endCxn id="30" idx="1"/>
          </p:cNvCxnSpPr>
          <p:nvPr/>
        </p:nvCxnSpPr>
        <p:spPr>
          <a:xfrm>
            <a:off x="4021832" y="2060848"/>
            <a:ext cx="1083568" cy="3303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257800" y="150064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7596336" y="219557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0" y="11663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/>
              <a:t>Examples:</a:t>
            </a:r>
            <a:endParaRPr lang="en-US" sz="2800"/>
          </a:p>
        </p:txBody>
      </p:sp>
      <p:grpSp>
        <p:nvGrpSpPr>
          <p:cNvPr id="41" name="Group 40"/>
          <p:cNvGrpSpPr/>
          <p:nvPr/>
        </p:nvGrpSpPr>
        <p:grpSpPr>
          <a:xfrm>
            <a:off x="971600" y="764704"/>
            <a:ext cx="576064" cy="576064"/>
            <a:chOff x="107504" y="2996952"/>
            <a:chExt cx="864096" cy="864096"/>
          </a:xfrm>
        </p:grpSpPr>
        <p:sp>
          <p:nvSpPr>
            <p:cNvPr id="37" name="Oval 3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Oval 37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Oval 38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07904" y="764704"/>
            <a:ext cx="576064" cy="576064"/>
            <a:chOff x="3635896" y="2348880"/>
            <a:chExt cx="864096" cy="864096"/>
          </a:xfrm>
        </p:grpSpPr>
        <p:sp>
          <p:nvSpPr>
            <p:cNvPr id="42" name="Oval 41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Oval 42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Oval 43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Oval 44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3" name="Rectangle 72"/>
          <p:cNvSpPr/>
          <p:nvPr/>
        </p:nvSpPr>
        <p:spPr>
          <a:xfrm>
            <a:off x="990600" y="5721424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First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cxnSp>
        <p:nvCxnSpPr>
          <p:cNvPr id="76" name="Straight Arrow Connector 75"/>
          <p:cNvCxnSpPr/>
          <p:nvPr/>
        </p:nvCxnSpPr>
        <p:spPr>
          <a:xfrm>
            <a:off x="6019800" y="6298014"/>
            <a:ext cx="9906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248400" y="6298014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Time</a:t>
            </a:r>
            <a:endParaRPr lang="en-US" sz="1200"/>
          </a:p>
        </p:txBody>
      </p:sp>
      <p:sp>
        <p:nvSpPr>
          <p:cNvPr id="79" name="Rectangle 78"/>
          <p:cNvSpPr/>
          <p:nvPr/>
        </p:nvSpPr>
        <p:spPr>
          <a:xfrm>
            <a:off x="2362200" y="6512768"/>
            <a:ext cx="3001888" cy="2286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RAR reception window</a:t>
            </a:r>
            <a:endParaRPr lang="en-US"/>
          </a:p>
        </p:txBody>
      </p:sp>
      <p:cxnSp>
        <p:nvCxnSpPr>
          <p:cNvPr id="80" name="Straight Arrow Connector 79"/>
          <p:cNvCxnSpPr>
            <a:stCxn id="73" idx="2"/>
            <a:endCxn id="79" idx="1"/>
          </p:cNvCxnSpPr>
          <p:nvPr/>
        </p:nvCxnSpPr>
        <p:spPr>
          <a:xfrm>
            <a:off x="1278632" y="6369496"/>
            <a:ext cx="1083568" cy="257572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4"/>
          <p:cNvGrpSpPr/>
          <p:nvPr/>
        </p:nvGrpSpPr>
        <p:grpSpPr>
          <a:xfrm>
            <a:off x="395536" y="5733256"/>
            <a:ext cx="576064" cy="576064"/>
            <a:chOff x="107504" y="2996952"/>
            <a:chExt cx="864096" cy="864096"/>
          </a:xfrm>
        </p:grpSpPr>
        <p:sp>
          <p:nvSpPr>
            <p:cNvPr id="86" name="Oval 85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Oval 86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Oval 88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95536" y="4941168"/>
            <a:ext cx="576064" cy="576064"/>
            <a:chOff x="3635896" y="2348880"/>
            <a:chExt cx="864096" cy="864096"/>
          </a:xfrm>
        </p:grpSpPr>
        <p:sp>
          <p:nvSpPr>
            <p:cNvPr id="91" name="Oval 90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Oval 91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Oval 93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5635437" y="921494"/>
            <a:ext cx="3424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Example: multiple RACH preamble</a:t>
            </a:r>
          </a:p>
          <a:p>
            <a:r>
              <a:rPr lang="sv-SE" smtClean="0"/>
              <a:t>transmissions at different times</a:t>
            </a:r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2051720" y="5445224"/>
            <a:ext cx="4007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Example multiple RACH transmissions at </a:t>
            </a:r>
          </a:p>
          <a:p>
            <a:r>
              <a:rPr lang="sv-SE" smtClean="0"/>
              <a:t>the same time</a:t>
            </a:r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990600" y="347585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First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43200" y="356372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1619672" y="347585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Second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6019800" y="4052446"/>
            <a:ext cx="9906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6248400" y="4052446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Time</a:t>
            </a:r>
            <a:endParaRPr lang="en-US" sz="1200"/>
          </a:p>
        </p:txBody>
      </p:sp>
      <p:sp>
        <p:nvSpPr>
          <p:cNvPr id="62" name="Rectangle 61"/>
          <p:cNvSpPr/>
          <p:nvPr/>
        </p:nvSpPr>
        <p:spPr>
          <a:xfrm>
            <a:off x="2915816" y="4568552"/>
            <a:ext cx="3561184" cy="2286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RAR reception window</a:t>
            </a:r>
            <a:endParaRPr lang="en-US"/>
          </a:p>
        </p:txBody>
      </p:sp>
      <p:cxnSp>
        <p:nvCxnSpPr>
          <p:cNvPr id="63" name="Straight Arrow Connector 62"/>
          <p:cNvCxnSpPr>
            <a:stCxn id="56" idx="2"/>
            <a:endCxn id="62" idx="1"/>
          </p:cNvCxnSpPr>
          <p:nvPr/>
        </p:nvCxnSpPr>
        <p:spPr>
          <a:xfrm>
            <a:off x="1278632" y="4123928"/>
            <a:ext cx="1637184" cy="5589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58" idx="2"/>
            <a:endCxn id="62" idx="1"/>
          </p:cNvCxnSpPr>
          <p:nvPr/>
        </p:nvCxnSpPr>
        <p:spPr>
          <a:xfrm>
            <a:off x="1907704" y="4123928"/>
            <a:ext cx="1008112" cy="5589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257800" y="356372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7596336" y="425865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971600" y="2827784"/>
            <a:ext cx="576064" cy="576064"/>
            <a:chOff x="107504" y="2996952"/>
            <a:chExt cx="864096" cy="864096"/>
          </a:xfrm>
        </p:grpSpPr>
        <p:sp>
          <p:nvSpPr>
            <p:cNvPr id="69" name="Oval 68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Oval 69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Oval 70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Oval 71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619672" y="2827784"/>
            <a:ext cx="576064" cy="576064"/>
            <a:chOff x="3635896" y="2348880"/>
            <a:chExt cx="864096" cy="864096"/>
          </a:xfrm>
        </p:grpSpPr>
        <p:sp>
          <p:nvSpPr>
            <p:cNvPr id="78" name="Oval 77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Oval 80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Oval 81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5652120" y="3214717"/>
            <a:ext cx="3424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Example: multiple RACH preamble</a:t>
            </a:r>
          </a:p>
          <a:p>
            <a:r>
              <a:rPr lang="sv-SE" smtClean="0"/>
              <a:t>transmissions at different times</a:t>
            </a:r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387659" y="755993"/>
            <a:ext cx="65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UE</a:t>
            </a:r>
          </a:p>
          <a:p>
            <a:r>
              <a:rPr lang="sv-SE" sz="1600" smtClean="0"/>
              <a:t>beam</a:t>
            </a:r>
            <a:endParaRPr lang="en-US" sz="1600"/>
          </a:p>
        </p:txBody>
      </p:sp>
      <p:sp>
        <p:nvSpPr>
          <p:cNvPr id="99" name="TextBox 98"/>
          <p:cNvSpPr txBox="1"/>
          <p:nvPr/>
        </p:nvSpPr>
        <p:spPr>
          <a:xfrm>
            <a:off x="3131840" y="764704"/>
            <a:ext cx="65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UE</a:t>
            </a:r>
          </a:p>
          <a:p>
            <a:r>
              <a:rPr lang="sv-SE" sz="1600" smtClean="0"/>
              <a:t>beam</a:t>
            </a:r>
            <a:endParaRPr lang="en-US" sz="1600"/>
          </a:p>
        </p:txBody>
      </p:sp>
      <p:sp>
        <p:nvSpPr>
          <p:cNvPr id="100" name="TextBox 99"/>
          <p:cNvSpPr txBox="1"/>
          <p:nvPr/>
        </p:nvSpPr>
        <p:spPr>
          <a:xfrm>
            <a:off x="315651" y="2844225"/>
            <a:ext cx="65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UE</a:t>
            </a:r>
          </a:p>
          <a:p>
            <a:r>
              <a:rPr lang="sv-SE" sz="1600" smtClean="0"/>
              <a:t>beam</a:t>
            </a:r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3753</TotalTime>
  <Words>196</Words>
  <Application>Microsoft Office PowerPoint</Application>
  <PresentationFormat>On-screen Show (4:3)</PresentationFormat>
  <Paragraphs>53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RACH transmission in  4-step Random Access</vt:lpstr>
      <vt:lpstr>Proposal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Tx beam indication</dc:title>
  <cp:lastModifiedBy>PS</cp:lastModifiedBy>
  <cp:revision>285</cp:revision>
  <dcterms:created xsi:type="dcterms:W3CDTF">2016-04-11T23:33:51Z</dcterms:created>
  <dcterms:modified xsi:type="dcterms:W3CDTF">2017-01-19T22:54:23Z</dcterms:modified>
</cp:coreProperties>
</file>