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88" y="-11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NR Ad Hoc Meeting		</a:t>
            </a:r>
            <a:r>
              <a:rPr lang="en-US" sz="2400" b="1" dirty="0" smtClean="0"/>
              <a:t>R1-1701378</a:t>
            </a:r>
            <a:endParaRPr lang="en-US" sz="2400" dirty="0" smtClean="0"/>
          </a:p>
          <a:p>
            <a:r>
              <a:rPr lang="de-DE" sz="2400" b="1" dirty="0" smtClean="0"/>
              <a:t>Spokane, USA</a:t>
            </a:r>
            <a:r>
              <a:rPr lang="en-US" sz="2400" b="1" dirty="0" smtClean="0"/>
              <a:t>, 16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20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January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5.1.1.4.1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PRACH Design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/>
              <a:t>CATT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In RAN1#87, some agreements were achieved for </a:t>
            </a:r>
            <a:r>
              <a:rPr lang="en-US" altLang="zh-CN" dirty="0" smtClean="0"/>
              <a:t>RACH channel design</a:t>
            </a:r>
            <a:r>
              <a:rPr lang="en-US" dirty="0" smtClean="0"/>
              <a:t>:</a:t>
            </a:r>
          </a:p>
          <a:p>
            <a:pPr lvl="0" fontAlgn="base" hangingPunct="0"/>
            <a:r>
              <a:rPr lang="en-US" altLang="zh-CN" dirty="0" smtClean="0"/>
              <a:t>Following options can be further considered for the consecutive multiple/repeated RACH preambles, </a:t>
            </a:r>
            <a:endParaRPr lang="zh-CN" altLang="zh-CN" sz="4400" dirty="0" smtClean="0"/>
          </a:p>
          <a:p>
            <a:pPr lvl="1" fontAlgn="base" hangingPunct="0"/>
            <a:r>
              <a:rPr lang="en-US" altLang="zh-CN" dirty="0" smtClean="0"/>
              <a:t>Option 1: CP is inserted at the beginning of the consecutive multiple/repeated RACH sequences, CP/GT between RACH sequences is omitted and GT is reserved at the end of the consecutive multiple/repeated RACH sequences</a:t>
            </a:r>
            <a:endParaRPr lang="zh-CN" altLang="zh-CN" sz="4000" dirty="0" smtClean="0"/>
          </a:p>
          <a:p>
            <a:pPr lvl="1" fontAlgn="base" hangingPunct="0"/>
            <a:r>
              <a:rPr lang="en-US" altLang="zh-CN" dirty="0" smtClean="0"/>
              <a:t>Option 2: The same RACH sequences with CP is used and GT is reserved at the end of the consecutive multiple/repeated RACH sequences</a:t>
            </a:r>
            <a:endParaRPr lang="zh-CN" altLang="zh-CN" sz="4000" dirty="0" smtClean="0"/>
          </a:p>
          <a:p>
            <a:pPr lvl="1" fontAlgn="base" hangingPunct="0"/>
            <a:r>
              <a:rPr lang="en-US" altLang="zh-CN" dirty="0" smtClean="0"/>
              <a:t>Option 3: The same RACH sequences with CP/GT is used</a:t>
            </a:r>
            <a:endParaRPr lang="zh-CN" altLang="zh-CN" sz="4000" dirty="0" smtClean="0"/>
          </a:p>
          <a:p>
            <a:pPr lvl="1" fontAlgn="base" hangingPunct="0"/>
            <a:r>
              <a:rPr lang="en-US" altLang="zh-CN" dirty="0" smtClean="0"/>
              <a:t>Option 4: Different RACH sequences with CP is used and GT is reserved at the end of the consecutive multiple/repeated RACH sequences</a:t>
            </a:r>
            <a:endParaRPr lang="zh-CN" altLang="zh-CN" sz="4000" dirty="0" smtClean="0"/>
          </a:p>
          <a:p>
            <a:pPr lvl="1" fontAlgn="base" hangingPunct="0"/>
            <a:r>
              <a:rPr lang="en-US" altLang="zh-CN" dirty="0" smtClean="0"/>
              <a:t>Option 5: Different RACH sequences with CP/GT is used</a:t>
            </a:r>
            <a:endParaRPr lang="zh-CN" altLang="zh-CN" sz="4000" dirty="0" smtClean="0"/>
          </a:p>
          <a:p>
            <a:pPr lvl="1" fontAlgn="base" hangingPunct="0"/>
            <a:r>
              <a:rPr lang="en-US" altLang="zh-CN" dirty="0" smtClean="0"/>
              <a:t>For options 2 and 3, study further that the same RACH sequences with and without GT can be further multiplied with different orthogonal cover codes and transmitted.</a:t>
            </a:r>
            <a:endParaRPr lang="zh-CN" altLang="zh-CN" sz="4000" dirty="0" smtClean="0"/>
          </a:p>
          <a:p>
            <a:pPr lvl="1" fontAlgn="base" hangingPunct="0"/>
            <a:r>
              <a:rPr lang="en-US" altLang="zh-CN" dirty="0" smtClean="0"/>
              <a:t>For example, the consecutive multiple/repeated RACH preambles would be used when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/Rx beam correspondence does not hold at TRP</a:t>
            </a:r>
            <a:endParaRPr lang="zh-CN" altLang="zh-CN" sz="4000" dirty="0" smtClean="0"/>
          </a:p>
          <a:p>
            <a:pPr lvl="1" fontAlgn="base" hangingPunct="0"/>
            <a:r>
              <a:rPr lang="en-US" altLang="zh-CN" dirty="0" smtClean="0"/>
              <a:t>Other options are not precluded</a:t>
            </a:r>
          </a:p>
          <a:p>
            <a:pPr lvl="0" fontAlgn="base" hangingPunct="0"/>
            <a:r>
              <a:rPr lang="en-US" altLang="zh-CN" sz="3300" dirty="0" smtClean="0"/>
              <a:t>The following sequences can be considered for the evaluation</a:t>
            </a:r>
          </a:p>
          <a:p>
            <a:pPr lvl="1" fontAlgn="base" hangingPunct="0"/>
            <a:r>
              <a:rPr lang="en-US" altLang="zh-CN" sz="2700" dirty="0" smtClean="0"/>
              <a:t>ZC sequence</a:t>
            </a:r>
          </a:p>
          <a:p>
            <a:pPr lvl="1" fontAlgn="base" hangingPunct="0"/>
            <a:r>
              <a:rPr lang="en-US" altLang="zh-CN" sz="2700" dirty="0" smtClean="0"/>
              <a:t>m-sequence</a:t>
            </a:r>
          </a:p>
          <a:p>
            <a:pPr lvl="1" fontAlgn="base" hangingPunct="0"/>
            <a:r>
              <a:rPr lang="en-US" altLang="zh-CN" sz="2700" dirty="0" smtClean="0"/>
              <a:t>Other sequences are not precluded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867400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/>
              <a:t>During one RACH transmission occasion of multiple/repeated preamble sequence(s), UE uses the same UE 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 beam with Option 4:</a:t>
            </a:r>
            <a:endParaRPr lang="zh-CN" altLang="zh-CN" sz="2400" dirty="0" smtClean="0"/>
          </a:p>
          <a:p>
            <a:pPr lvl="1"/>
            <a:r>
              <a:rPr lang="en-US" altLang="zh-CN" sz="2000" dirty="0" smtClean="0"/>
              <a:t>E.g. Different sequences in Option 4 is to enable sequence hopping for collision reduction</a:t>
            </a:r>
            <a:endParaRPr lang="zh-CN" altLang="zh-CN" sz="2000" dirty="0" smtClean="0"/>
          </a:p>
          <a:p>
            <a:pPr lvl="0"/>
            <a:endParaRPr lang="en-US" altLang="zh-CN" sz="2000" dirty="0" smtClean="0"/>
          </a:p>
          <a:p>
            <a:pPr lvl="0"/>
            <a:r>
              <a:rPr lang="en-US" altLang="zh-CN" sz="2000" dirty="0" smtClean="0"/>
              <a:t>Two/multi-stage detection of RACH preamble sequences is supported.  Note: the sequence(s) can be in one or multiple RACH occasions.</a:t>
            </a:r>
          </a:p>
          <a:p>
            <a:endParaRPr lang="en-US" altLang="zh-CN" sz="2000" dirty="0" smtClean="0"/>
          </a:p>
          <a:p>
            <a:r>
              <a:rPr lang="en-US" altLang="zh-CN" sz="2000" dirty="0" smtClean="0"/>
              <a:t>Study extended pool of NR PRACH sequences based on combinations of ZC- and m-sequences.</a:t>
            </a:r>
            <a:endParaRPr lang="zh-CN" altLang="zh-CN" sz="2000" dirty="0" smtClean="0"/>
          </a:p>
          <a:p>
            <a:pPr lvl="0"/>
            <a:endParaRPr lang="en-US" altLang="zh-CN" sz="2000" dirty="0" smtClean="0"/>
          </a:p>
          <a:p>
            <a:pPr lvl="0"/>
            <a:endParaRPr lang="zh-CN" altLang="zh-CN" sz="2000" dirty="0"/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8316</TotalTime>
  <Words>292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Slide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Tech Hu</cp:lastModifiedBy>
  <cp:revision>725</cp:revision>
  <dcterms:created xsi:type="dcterms:W3CDTF">2016-03-24T01:14:08Z</dcterms:created>
  <dcterms:modified xsi:type="dcterms:W3CDTF">2017-01-18T21:41:33Z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(3)cdkKa5tB9b9V/rO4fkU0HImLafZSBipaxlEaEVqmQC6TtcZ3e69rkNRWeaR9AfYXc9EnPPm4
zdddKW+ZgaaSoYcazx2nVrIe7xuXPqzDv39OnK7X1KaWYOGmsV7PTyM/a2inUF3JBdM6dxJ9
oFsoNRqOmhGRTZ0IZ6MFoXfvuUSTdN1oyP3x+bzudoOHTy1ZzqUYmG2uE9pVr3IX/6QqFnoh
e3KLnZCtPmAPscWKa/</vt:lpwstr>
  </property>
  <property fmtid="{D5CDD505-2E9C-101B-9397-08002B2CF9AE}" pid="9" name="_2015_ms_pID_7253431">
    <vt:lpwstr>ARxfcOQaWGwAFVuk6qVLgvr74/sQ639L28EAXkOyUBv4K3k37ObmrX
0ZLv7Srfn50KsXhWI81WLxpi900PKdvniEV0R71dFdKzkjHPAESWN1qWTHPBYMFZNa66ZRFO
RUAVfKKaIWndctrbegDR80/u46m9clwn8bZD/pDvRNpOCLe2m/wYCO+dQV48PMeBmgTMYBye
9cj8u7iX1jyspmk8GFYXaGP2FslqX1VGSZUj</vt:lpwstr>
  </property>
  <property fmtid="{D5CDD505-2E9C-101B-9397-08002B2CF9AE}" pid="10" name="_2015_ms_pID_7253432">
    <vt:lpwstr>2Xm+n+pKkhkMWMBbZcPPcPJ0F3cfbvmQHKPs
7yf+u3f6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1484668148</vt:lpwstr>
  </property>
</Properties>
</file>