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56" r:id="rId2"/>
    <p:sldId id="265" r:id="rId3"/>
    <p:sldId id="267" r:id="rId4"/>
    <p:sldId id="266"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3" autoAdjust="0"/>
    <p:restoredTop sz="94660"/>
  </p:normalViewPr>
  <p:slideViewPr>
    <p:cSldViewPr>
      <p:cViewPr varScale="1">
        <p:scale>
          <a:sx n="110" d="100"/>
          <a:sy n="110" d="100"/>
        </p:scale>
        <p:origin x="169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D8E8AE-8300-364E-9DC7-3E1092BB43A5}" type="datetimeFigureOut">
              <a:rPr kumimoji="1" lang="en-US" smtClean="0"/>
              <a:t>1/18/2017</a:t>
            </a:fld>
            <a:endParaRPr kumimoji="1"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16110C-0CAC-A148-B707-57B87DDB721D}" type="slidenum">
              <a:rPr kumimoji="1" lang="en-US" smtClean="0"/>
              <a:t>‹#›</a:t>
            </a:fld>
            <a:endParaRPr kumimoji="1" lang="en-US"/>
          </a:p>
        </p:txBody>
      </p:sp>
    </p:spTree>
    <p:extLst>
      <p:ext uri="{BB962C8B-B14F-4D97-AF65-F5344CB8AC3E}">
        <p14:creationId xmlns:p14="http://schemas.microsoft.com/office/powerpoint/2010/main" val="9713534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332875-3A35-3540-9A10-6A16704B3EAF}" type="datetimeFigureOut">
              <a:rPr kumimoji="1" lang="en-US" smtClean="0"/>
              <a:t>1/18/2017</a:t>
            </a:fld>
            <a:endParaRPr kumimoji="1"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smtClean="0"/>
              <a:t>Click to edit Master text styles</a:t>
            </a:r>
          </a:p>
          <a:p>
            <a:pPr lvl="1"/>
            <a:r>
              <a:rPr kumimoji="1" lang="en-US" smtClean="0"/>
              <a:t>Second level</a:t>
            </a:r>
          </a:p>
          <a:p>
            <a:pPr lvl="2"/>
            <a:r>
              <a:rPr kumimoji="1" lang="en-US" smtClean="0"/>
              <a:t>Third level</a:t>
            </a:r>
          </a:p>
          <a:p>
            <a:pPr lvl="3"/>
            <a:r>
              <a:rPr kumimoji="1" lang="en-US" smtClean="0"/>
              <a:t>Fourth level</a:t>
            </a:r>
          </a:p>
          <a:p>
            <a:pPr lvl="4"/>
            <a:r>
              <a:rPr kumimoji="1" lang="en-US" smtClean="0"/>
              <a:t>Fifth level</a:t>
            </a:r>
            <a:endParaRPr kumimoji="1"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EA4D85-DCAF-D74A-B6DE-9E731F398C12}" type="slidenum">
              <a:rPr kumimoji="1" lang="en-US" smtClean="0"/>
              <a:t>‹#›</a:t>
            </a:fld>
            <a:endParaRPr kumimoji="1" lang="en-US"/>
          </a:p>
        </p:txBody>
      </p:sp>
    </p:spTree>
    <p:extLst>
      <p:ext uri="{BB962C8B-B14F-4D97-AF65-F5344CB8AC3E}">
        <p14:creationId xmlns:p14="http://schemas.microsoft.com/office/powerpoint/2010/main" val="5679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en-US" altLang="ja-JP" dirty="0"/>
              <a:t>WF </a:t>
            </a:r>
            <a:r>
              <a:rPr kumimoji="1" lang="en-US" altLang="ja-JP" dirty="0" smtClean="0"/>
              <a:t>on NR SS Periodicity</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AT&amp;T, </a:t>
            </a:r>
            <a:r>
              <a:rPr lang="en-US" altLang="ja-JP" dirty="0" smtClean="0"/>
              <a:t>NTT DOCOMO</a:t>
            </a:r>
            <a:endParaRPr kumimoji="1" lang="ja-JP" altLang="en-US" dirty="0"/>
          </a:p>
        </p:txBody>
      </p:sp>
      <p:sp>
        <p:nvSpPr>
          <p:cNvPr id="4" name="テキスト ボックス 3"/>
          <p:cNvSpPr txBox="1"/>
          <p:nvPr/>
        </p:nvSpPr>
        <p:spPr>
          <a:xfrm>
            <a:off x="251520" y="211724"/>
            <a:ext cx="3696781" cy="923330"/>
          </a:xfrm>
          <a:prstGeom prst="rect">
            <a:avLst/>
          </a:prstGeom>
          <a:noFill/>
        </p:spPr>
        <p:txBody>
          <a:bodyPr wrap="none" rtlCol="0">
            <a:spAutoFit/>
          </a:bodyPr>
          <a:lstStyle/>
          <a:p>
            <a:r>
              <a:rPr lang="en-US" altLang="ja-JP" dirty="0"/>
              <a:t>3GPP TSG RAN WG1 </a:t>
            </a:r>
            <a:r>
              <a:rPr lang="en-US" altLang="ja-JP" dirty="0" smtClean="0"/>
              <a:t>Ad Hoc Meeting </a:t>
            </a:r>
          </a:p>
          <a:p>
            <a:r>
              <a:rPr lang="en-US" altLang="ja-JP" dirty="0" smtClean="0"/>
              <a:t>Spokane, USA 16</a:t>
            </a:r>
            <a:r>
              <a:rPr lang="en-US" altLang="ja-JP" baseline="30000" dirty="0" smtClean="0"/>
              <a:t>th</a:t>
            </a:r>
            <a:r>
              <a:rPr lang="en-US" altLang="ja-JP" dirty="0" smtClean="0"/>
              <a:t> –20</a:t>
            </a:r>
            <a:r>
              <a:rPr lang="en-US" altLang="ja-JP" baseline="30000" dirty="0" smtClean="0"/>
              <a:t>th</a:t>
            </a:r>
            <a:r>
              <a:rPr lang="en-US" altLang="ja-JP" dirty="0" smtClean="0"/>
              <a:t> January 2017</a:t>
            </a:r>
            <a:endParaRPr lang="en-US" altLang="ja-JP" dirty="0"/>
          </a:p>
          <a:p>
            <a:r>
              <a:rPr kumimoji="1" lang="en-US" altLang="ja-JP" dirty="0"/>
              <a:t>Agenda: </a:t>
            </a:r>
            <a:r>
              <a:rPr kumimoji="1" lang="en-US" altLang="ja-JP" dirty="0" smtClean="0"/>
              <a:t>5.1.1.1.3</a:t>
            </a:r>
            <a:endParaRPr kumimoji="1" lang="ja-JP" altLang="en-US" dirty="0"/>
          </a:p>
        </p:txBody>
      </p:sp>
      <p:sp>
        <p:nvSpPr>
          <p:cNvPr id="5" name="テキスト ボックス 4"/>
          <p:cNvSpPr txBox="1"/>
          <p:nvPr/>
        </p:nvSpPr>
        <p:spPr>
          <a:xfrm>
            <a:off x="7096746" y="211724"/>
            <a:ext cx="1689886" cy="461665"/>
          </a:xfrm>
          <a:prstGeom prst="rect">
            <a:avLst/>
          </a:prstGeom>
          <a:noFill/>
        </p:spPr>
        <p:txBody>
          <a:bodyPr wrap="none" rtlCol="0">
            <a:spAutoFit/>
          </a:bodyPr>
          <a:lstStyle/>
          <a:p>
            <a:r>
              <a:rPr kumimoji="1" lang="en-US" altLang="ja-JP" sz="2400" smtClean="0"/>
              <a:t>R1-1701373</a:t>
            </a:r>
            <a:endParaRPr kumimoji="1" lang="ja-JP" altLang="en-US" sz="2400" dirty="0"/>
          </a:p>
        </p:txBody>
      </p:sp>
    </p:spTree>
    <p:extLst>
      <p:ext uri="{BB962C8B-B14F-4D97-AF65-F5344CB8AC3E}">
        <p14:creationId xmlns:p14="http://schemas.microsoft.com/office/powerpoint/2010/main" val="3649589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85192" y="-99392"/>
            <a:ext cx="8229600" cy="1143000"/>
          </a:xfrm>
        </p:spPr>
        <p:txBody>
          <a:bodyPr/>
          <a:lstStyle/>
          <a:p>
            <a:r>
              <a:rPr kumimoji="1" lang="en-US" altLang="ja-JP" dirty="0" smtClean="0"/>
              <a:t>Agreement from RAN1#87</a:t>
            </a:r>
            <a:endParaRPr kumimoji="1" lang="ja-JP" altLang="en-US" dirty="0"/>
          </a:p>
        </p:txBody>
      </p:sp>
      <p:sp>
        <p:nvSpPr>
          <p:cNvPr id="6" name="Rectangle 5"/>
          <p:cNvSpPr/>
          <p:nvPr/>
        </p:nvSpPr>
        <p:spPr>
          <a:xfrm>
            <a:off x="179512" y="980728"/>
            <a:ext cx="8640960" cy="5632311"/>
          </a:xfrm>
          <a:prstGeom prst="rect">
            <a:avLst/>
          </a:prstGeom>
        </p:spPr>
        <p:txBody>
          <a:bodyPr wrap="square">
            <a:spAutoFit/>
          </a:bodyPr>
          <a:lstStyle/>
          <a:p>
            <a:pPr marL="342900" marR="0" lvl="0" indent="-342900">
              <a:spcBef>
                <a:spcPts val="0"/>
              </a:spcBef>
              <a:spcAft>
                <a:spcPts val="0"/>
              </a:spcAft>
              <a:buFont typeface="Arial" panose="020B0604020202020204" pitchFamily="34" charset="0"/>
              <a:buChar char="•"/>
              <a:tabLst>
                <a:tab pos="457200" algn="l"/>
              </a:tabLst>
            </a:pPr>
            <a:r>
              <a:rPr lang="en-US" dirty="0">
                <a:latin typeface="Times" panose="02020603050405020304" pitchFamily="18" charset="0"/>
                <a:ea typeface="MS Mincho" panose="02020609040205080304" pitchFamily="49" charset="-128"/>
                <a:cs typeface="Times New Roman" panose="02020603050405020304" pitchFamily="18" charset="0"/>
              </a:rPr>
              <a:t>From UE perspective, SS burst set transmission is periodic</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At least for initial cell selection, UE may assume a default periodicity of SS burst set transmission for a given carrier frequency</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Exact value of default periodicity of SS burst set transmission for a given carrier frequency needs to be studied</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UE in CONNECTED or IDLE mode may be provided with updated information regarding the SS burst set periodicity of serving cell and/or neighbor cells by the network</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Validity duration of information</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Note: Updated periodicity may be shorter or longer than default periodicity assumed by UE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Note: This does not imply SS-burst set needs to be always on with the updated periodicity</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SS burst periodicity assumed by UE if information of neighbor cells is not available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FFS: Consider idle mode operation performance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1143000" marR="0" lvl="2" indent="-228600">
              <a:spcBef>
                <a:spcPts val="0"/>
              </a:spcBef>
              <a:spcAft>
                <a:spcPts val="0"/>
              </a:spcAft>
              <a:buFont typeface="Arial" panose="020B0604020202020204" pitchFamily="34" charset="0"/>
              <a:buChar char="•"/>
              <a:tabLst>
                <a:tab pos="1371600" algn="l"/>
              </a:tabLst>
            </a:pPr>
            <a:r>
              <a:rPr lang="en-US" dirty="0">
                <a:latin typeface="Times" panose="02020603050405020304" pitchFamily="18" charset="0"/>
                <a:ea typeface="MS Mincho" panose="02020609040205080304" pitchFamily="49" charset="-128"/>
                <a:cs typeface="Times New Roman" panose="02020603050405020304" pitchFamily="18" charset="0"/>
              </a:rPr>
              <a:t>Note: Companies can also consider to support functionality related to LTE DRS and LTE IDLE mode</a:t>
            </a:r>
            <a:endParaRPr lang="en-US" dirty="0">
              <a:latin typeface="Times" panose="02020603050405020304" pitchFamily="18" charset="0"/>
              <a:ea typeface="Batang" panose="02030600000101010101" pitchFamily="18" charset="-127"/>
              <a:cs typeface="Times New Roman" panose="02020603050405020304" pitchFamily="18" charset="0"/>
            </a:endParaRPr>
          </a:p>
          <a:p>
            <a:pPr marL="742950" marR="0" lvl="1" indent="-285750">
              <a:spcBef>
                <a:spcPts val="0"/>
              </a:spcBef>
              <a:spcAft>
                <a:spcPts val="0"/>
              </a:spcAft>
              <a:buFont typeface="Arial" panose="020B0604020202020204" pitchFamily="34" charset="0"/>
              <a:buChar char="•"/>
              <a:tabLst>
                <a:tab pos="914400" algn="l"/>
              </a:tabLst>
            </a:pPr>
            <a:r>
              <a:rPr lang="en-US" dirty="0">
                <a:latin typeface="Times" panose="02020603050405020304" pitchFamily="18" charset="0"/>
                <a:ea typeface="MS Mincho" panose="02020609040205080304" pitchFamily="49" charset="-128"/>
                <a:cs typeface="Times New Roman" panose="02020603050405020304" pitchFamily="18" charset="0"/>
              </a:rPr>
              <a:t>Companies are encouraged to investigate the tradeoff between network flexibility/power consumption and UE complexity/power consumption</a:t>
            </a:r>
            <a:endParaRPr lang="en-US"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929701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85000" lnSpcReduction="20000"/>
          </a:bodyPr>
          <a:lstStyle/>
          <a:p>
            <a:r>
              <a:rPr lang="en-GB" dirty="0" smtClean="0"/>
              <a:t>A </a:t>
            </a:r>
            <a:r>
              <a:rPr lang="en-GB" dirty="0"/>
              <a:t>fixed </a:t>
            </a:r>
            <a:r>
              <a:rPr lang="en-GB" dirty="0" smtClean="0"/>
              <a:t>SS burst set periodicity poses </a:t>
            </a:r>
            <a:r>
              <a:rPr lang="en-GB" dirty="0"/>
              <a:t>problems when considering </a:t>
            </a:r>
            <a:r>
              <a:rPr lang="en-GB" dirty="0" smtClean="0"/>
              <a:t>forward-compatibility </a:t>
            </a:r>
          </a:p>
          <a:p>
            <a:r>
              <a:rPr lang="en-GB" dirty="0" smtClean="0"/>
              <a:t>Allowing </a:t>
            </a:r>
            <a:r>
              <a:rPr lang="en-GB" dirty="0"/>
              <a:t>a UE-specific or at least cell-specific configurability of at least the transmission period of the signals utilized for initial access is beneficial for NR and supports forward compatible introduction of new services with potentially different requirements. </a:t>
            </a:r>
            <a:endParaRPr lang="en-GB" dirty="0" smtClean="0"/>
          </a:p>
          <a:p>
            <a:r>
              <a:rPr lang="en-GB" dirty="0" smtClean="0"/>
              <a:t>NR </a:t>
            </a:r>
            <a:r>
              <a:rPr lang="en-GB" dirty="0"/>
              <a:t>should support functionality similar to the LTE DRS, with multiple UE-specific configurable SS burst periodicities defined which can be utilized by at least CONNECTED UEs and possibly IDLE UEs as well depending on the signalling mechanism.</a:t>
            </a:r>
            <a:endParaRPr lang="en-US" dirty="0"/>
          </a:p>
          <a:p>
            <a:endParaRPr lang="en-US" dirty="0"/>
          </a:p>
        </p:txBody>
      </p:sp>
    </p:spTree>
    <p:extLst>
      <p:ext uri="{BB962C8B-B14F-4D97-AF65-F5344CB8AC3E}">
        <p14:creationId xmlns:p14="http://schemas.microsoft.com/office/powerpoint/2010/main" val="23408038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4709" y="0"/>
            <a:ext cx="8229600" cy="1143000"/>
          </a:xfrm>
        </p:spPr>
        <p:txBody>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549638" y="1136754"/>
            <a:ext cx="8389865" cy="4925673"/>
          </a:xfrm>
        </p:spPr>
        <p:txBody>
          <a:bodyPr>
            <a:normAutofit fontScale="92500"/>
          </a:bodyPr>
          <a:lstStyle/>
          <a:p>
            <a:r>
              <a:rPr lang="en-GB" sz="2800" dirty="0" smtClean="0"/>
              <a:t>A </a:t>
            </a:r>
            <a:r>
              <a:rPr lang="en-GB" sz="2800" dirty="0"/>
              <a:t>large value for</a:t>
            </a:r>
            <a:r>
              <a:rPr lang="en-US" altLang="zh-CN" sz="2800" dirty="0"/>
              <a:t> </a:t>
            </a:r>
            <a:r>
              <a:rPr lang="en-US" altLang="zh-CN" sz="2800" dirty="0" smtClean="0"/>
              <a:t>the </a:t>
            </a:r>
            <a:r>
              <a:rPr lang="en-US" altLang="zh-CN" sz="2800" dirty="0" smtClean="0"/>
              <a:t>SS </a:t>
            </a:r>
            <a:r>
              <a:rPr lang="en-US" altLang="zh-CN" sz="2800" dirty="0"/>
              <a:t>burst </a:t>
            </a:r>
            <a:r>
              <a:rPr lang="en-US" altLang="zh-CN" sz="2800" dirty="0" smtClean="0"/>
              <a:t>set </a:t>
            </a:r>
            <a:r>
              <a:rPr lang="en-US" altLang="zh-CN" sz="2800" dirty="0"/>
              <a:t>periodicity </a:t>
            </a:r>
            <a:r>
              <a:rPr lang="en-US" altLang="zh-CN" sz="2800" dirty="0" smtClean="0"/>
              <a:t>(e.g. 100ms) can </a:t>
            </a:r>
            <a:r>
              <a:rPr lang="en-US" altLang="zh-CN" sz="2800" dirty="0"/>
              <a:t>be </a:t>
            </a:r>
            <a:r>
              <a:rPr lang="en-US" altLang="zh-CN" sz="2800" dirty="0" smtClean="0"/>
              <a:t>supported at least </a:t>
            </a:r>
            <a:r>
              <a:rPr lang="en-US" altLang="zh-CN" sz="2800" dirty="0"/>
              <a:t>i</a:t>
            </a:r>
            <a:r>
              <a:rPr lang="en-GB" sz="2800" dirty="0"/>
              <a:t>n case of NR deployments where network assistance signalling of </a:t>
            </a:r>
            <a:r>
              <a:rPr lang="en-GB" sz="2800" dirty="0" smtClean="0"/>
              <a:t>the </a:t>
            </a:r>
            <a:r>
              <a:rPr lang="en-GB" sz="2800" dirty="0"/>
              <a:t>SS burst set periodicity </a:t>
            </a:r>
            <a:r>
              <a:rPr lang="en-GB" sz="2800" dirty="0" smtClean="0"/>
              <a:t>for a given carrier frequency can </a:t>
            </a:r>
            <a:r>
              <a:rPr lang="en-GB" sz="2800" dirty="0"/>
              <a:t>be </a:t>
            </a:r>
            <a:r>
              <a:rPr lang="en-GB" sz="2800" dirty="0" smtClean="0"/>
              <a:t>provided.</a:t>
            </a:r>
          </a:p>
          <a:p>
            <a:r>
              <a:rPr lang="en-GB" sz="2800" dirty="0" smtClean="0"/>
              <a:t>FFS the value </a:t>
            </a:r>
            <a:r>
              <a:rPr lang="en-GB" sz="2800" dirty="0"/>
              <a:t>for</a:t>
            </a:r>
            <a:r>
              <a:rPr lang="en-US" altLang="zh-CN" sz="2800" dirty="0"/>
              <a:t> the </a:t>
            </a:r>
            <a:r>
              <a:rPr lang="en-US" altLang="zh-CN" sz="2800" dirty="0" smtClean="0"/>
              <a:t>default SS </a:t>
            </a:r>
            <a:r>
              <a:rPr lang="en-US" altLang="zh-CN" sz="2800" dirty="0"/>
              <a:t>burst </a:t>
            </a:r>
            <a:r>
              <a:rPr lang="en-US" altLang="zh-CN" sz="2800" dirty="0" smtClean="0"/>
              <a:t>set periodicity assumed in the case </a:t>
            </a:r>
            <a:r>
              <a:rPr lang="en-GB" sz="2800" dirty="0"/>
              <a:t>where network assistance signalling of the SS burst set periodicity </a:t>
            </a:r>
            <a:r>
              <a:rPr lang="en-GB" sz="2800" dirty="0" smtClean="0"/>
              <a:t>cannot </a:t>
            </a:r>
            <a:r>
              <a:rPr lang="en-GB" sz="2800" dirty="0"/>
              <a:t>be </a:t>
            </a:r>
            <a:r>
              <a:rPr lang="en-GB" sz="2800" dirty="0" smtClean="0"/>
              <a:t>provided.</a:t>
            </a:r>
            <a:endParaRPr lang="en-US" sz="2800" dirty="0" smtClean="0"/>
          </a:p>
          <a:p>
            <a:pPr lvl="1"/>
            <a:r>
              <a:rPr lang="en-US" sz="2400" dirty="0" smtClean="0"/>
              <a:t>A UE in this case is only expected to perform measurements based on the default SS burst set periodicity</a:t>
            </a:r>
          </a:p>
          <a:p>
            <a:pPr lvl="1"/>
            <a:r>
              <a:rPr lang="en-US" sz="2400" dirty="0"/>
              <a:t>Companies are encouraged to investigate the tradeoff between network flexibility/power consumption and UE complexity/power </a:t>
            </a:r>
            <a:r>
              <a:rPr lang="en-US" sz="2400" dirty="0" smtClean="0"/>
              <a:t>consumption (especially for IDLE mode and initial cell search)</a:t>
            </a:r>
            <a:endParaRPr lang="en-US" sz="2400" dirty="0"/>
          </a:p>
          <a:p>
            <a:pPr lvl="1"/>
            <a:endParaRPr lang="en-GB" sz="2400" dirty="0"/>
          </a:p>
          <a:p>
            <a:endParaRPr lang="en-US" sz="2800" dirty="0"/>
          </a:p>
        </p:txBody>
      </p:sp>
    </p:spTree>
    <p:extLst>
      <p:ext uri="{BB962C8B-B14F-4D97-AF65-F5344CB8AC3E}">
        <p14:creationId xmlns:p14="http://schemas.microsoft.com/office/powerpoint/2010/main" val="74294160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TotalTime>
  <Words>413</Words>
  <Application>Microsoft Office PowerPoint</Application>
  <PresentationFormat>On-screen Show (4:3)</PresentationFormat>
  <Paragraphs>27</Paragraphs>
  <Slides>4</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vt:i4>
      </vt:variant>
    </vt:vector>
  </HeadingPairs>
  <TitlesOfParts>
    <vt:vector size="13" baseType="lpstr">
      <vt:lpstr>Batang</vt:lpstr>
      <vt:lpstr>MS Mincho</vt:lpstr>
      <vt:lpstr>ＭＳ Ｐゴシック</vt:lpstr>
      <vt:lpstr>宋体</vt:lpstr>
      <vt:lpstr>Arial</vt:lpstr>
      <vt:lpstr>Calibri</vt:lpstr>
      <vt:lpstr>Times</vt:lpstr>
      <vt:lpstr>Times New Roman</vt:lpstr>
      <vt:lpstr>Office テーマ</vt:lpstr>
      <vt:lpstr>WF on NR SS Periodicity</vt:lpstr>
      <vt:lpstr>Agreement from RAN1#87</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Overview of NR</dc:title>
  <dc:creator>5132603</dc:creator>
  <cp:lastModifiedBy>Novlan, Thomas</cp:lastModifiedBy>
  <cp:revision>124</cp:revision>
  <dcterms:created xsi:type="dcterms:W3CDTF">2016-04-11T23:33:51Z</dcterms:created>
  <dcterms:modified xsi:type="dcterms:W3CDTF">2017-01-18T17:09:06Z</dcterms:modified>
</cp:coreProperties>
</file>