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75" r:id="rId3"/>
    <p:sldId id="280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0" autoAdjust="0"/>
  </p:normalViewPr>
  <p:slideViewPr>
    <p:cSldViewPr>
      <p:cViewPr>
        <p:scale>
          <a:sx n="75" d="100"/>
          <a:sy n="75" d="100"/>
        </p:scale>
        <p:origin x="-119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95536" y="2130425"/>
            <a:ext cx="8136904" cy="1470025"/>
          </a:xfrm>
        </p:spPr>
        <p:txBody>
          <a:bodyPr>
            <a:normAutofit/>
          </a:bodyPr>
          <a:lstStyle/>
          <a:p>
            <a:pPr lvl="0"/>
            <a:r>
              <a:rPr lang="en-US" altLang="zh-CN" dirty="0" smtClean="0"/>
              <a:t>WF on </a:t>
            </a:r>
            <a:r>
              <a:rPr lang="en-US" altLang="zh-CN" dirty="0"/>
              <a:t>NR </a:t>
            </a:r>
            <a:r>
              <a:rPr lang="en-US" altLang="zh-CN" dirty="0" smtClean="0"/>
              <a:t>RACH Msg. 1 Re-transmission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196680"/>
            <a:ext cx="6400800" cy="1752600"/>
          </a:xfrm>
        </p:spPr>
        <p:txBody>
          <a:bodyPr>
            <a:normAutofit/>
          </a:bodyPr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Samsung, Nokia, ASB, ZTE, </a:t>
            </a:r>
            <a:r>
              <a:rPr kumimoji="1" lang="en-US" altLang="ja-JP" dirty="0">
                <a:solidFill>
                  <a:schemeClr val="tx1"/>
                </a:solidFill>
              </a:rPr>
              <a:t>ZTE </a:t>
            </a:r>
            <a:r>
              <a:rPr kumimoji="1" lang="en-US" altLang="ja-JP" dirty="0" smtClean="0">
                <a:solidFill>
                  <a:schemeClr val="tx1"/>
                </a:solidFill>
              </a:rPr>
              <a:t>Microelectronics, NTT DOCOMO, Mitsubishi Electric, </a:t>
            </a:r>
            <a:r>
              <a:rPr kumimoji="1" lang="en-US" altLang="ja-JP" dirty="0" err="1" smtClean="0">
                <a:solidFill>
                  <a:schemeClr val="tx1"/>
                </a:solidFill>
              </a:rPr>
              <a:t>MediaTek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32792" y="212635"/>
            <a:ext cx="865968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/>
            <a:r>
              <a:rPr lang="en-US" altLang="ko-KR" sz="2400" b="1" dirty="0">
                <a:latin typeface="Times New Roman" pitchFamily="18" charset="0"/>
                <a:cs typeface="Times New Roman" pitchFamily="18" charset="0"/>
              </a:rPr>
              <a:t>3GPP TSG RAN WG1 NR Ad Hoc   </a:t>
            </a:r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                             </a:t>
            </a:r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R1-1701365</a:t>
            </a:r>
            <a:endParaRPr lang="en-US" altLang="ko-KR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Spokane, Washington, USA, 16</a:t>
            </a:r>
            <a:r>
              <a:rPr lang="en-US" altLang="ko-KR" sz="2400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  – 20</a:t>
            </a:r>
            <a:r>
              <a:rPr lang="en-US" altLang="ko-KR" sz="2400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  January 2017</a:t>
            </a:r>
          </a:p>
          <a:p>
            <a:pPr eaLnBrk="0" hangingPunct="0"/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Agenda item</a:t>
            </a:r>
            <a:r>
              <a:rPr lang="en-US" altLang="ko-KR" sz="2400" b="1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5.1.1.4.2</a:t>
            </a:r>
            <a:endParaRPr lang="en-US" altLang="ko-KR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5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67544" y="1139782"/>
            <a:ext cx="8229600" cy="5385562"/>
          </a:xfrm>
        </p:spPr>
        <p:txBody>
          <a:bodyPr>
            <a:noAutofit/>
          </a:bodyPr>
          <a:lstStyle/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800" b="1" u="sng" dirty="0">
                <a:highlight>
                  <a:srgbClr val="00FF00"/>
                </a:highlight>
                <a:latin typeface="Times New Roman" panose="02020603050405020304" pitchFamily="18" charset="0"/>
                <a:ea typeface="Times"/>
                <a:cs typeface="Times New Roman" panose="02020603050405020304" pitchFamily="18" charset="0"/>
              </a:rPr>
              <a:t>Agreements:</a:t>
            </a:r>
            <a:endParaRPr lang="en-US" altLang="zh-CN" sz="2800" dirty="0">
              <a:latin typeface="Times New Roman" panose="02020603050405020304" pitchFamily="18" charset="0"/>
              <a:ea typeface="Times"/>
              <a:cs typeface="Times New Roman" panose="02020603050405020304" pitchFamily="18" charset="0"/>
            </a:endParaRPr>
          </a:p>
          <a:p>
            <a:pPr fontAlgn="ctr">
              <a:spcBef>
                <a:spcPts val="0"/>
              </a:spcBef>
              <a:buFont typeface="Arial"/>
              <a:buChar char="•"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NR supports the following procedure(s) for msg1 re-transmission</a:t>
            </a:r>
          </a:p>
          <a:p>
            <a:pPr lvl="1" fontAlgn="ctr">
              <a:spcBef>
                <a:spcPts val="0"/>
              </a:spcBef>
              <a:buFont typeface="Arial"/>
              <a:buChar char="•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Down selection or combination of power ramping, UE beam switching, and RACH resource switching</a:t>
            </a:r>
          </a:p>
          <a:p>
            <a:pPr lvl="2" fontAlgn="ctr">
              <a:spcBef>
                <a:spcPts val="0"/>
              </a:spcBef>
              <a:buFont typeface="Arial"/>
              <a:buChar char="•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FFS: How to combine power ramping, UE beam switching, and RACH resource switching depending on number of TRP Rx beams, UE </a:t>
            </a:r>
            <a:r>
              <a:rPr lang="en-US" altLang="zh-CN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Tx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beams, number of RACH resources</a:t>
            </a:r>
          </a:p>
          <a:p>
            <a:pPr lvl="2" fontAlgn="ctr">
              <a:spcBef>
                <a:spcPts val="0"/>
              </a:spcBef>
              <a:buFont typeface="Arial"/>
              <a:buChar char="•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FFS: Whether to consider different procedures depending on the single-TRP/beam or multi-TRPs/beams</a:t>
            </a:r>
          </a:p>
          <a:p>
            <a:pPr lvl="1" fontAlgn="ctr">
              <a:spcBef>
                <a:spcPts val="0"/>
              </a:spcBef>
              <a:buFont typeface="Arial"/>
              <a:buChar char="•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Other options for all frequency ranges are not precluded.</a:t>
            </a:r>
          </a:p>
          <a:p>
            <a:pPr marL="0" indent="0" algn="just">
              <a:buNone/>
            </a:pPr>
            <a:endParaRPr lang="en-US" altLang="ja-JP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961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196752"/>
            <a:ext cx="8784976" cy="5472608"/>
          </a:xfrm>
        </p:spPr>
        <p:txBody>
          <a:bodyPr>
            <a:normAutofit/>
          </a:bodyPr>
          <a:lstStyle/>
          <a:p>
            <a:pPr marL="0" indent="0">
              <a:spcBef>
                <a:spcPts val="600"/>
              </a:spcBef>
              <a:buNone/>
            </a:pPr>
            <a:r>
              <a:rPr lang="en-US" altLang="zh-CN" sz="2400" dirty="0" smtClean="0">
                <a:latin typeface="Times" pitchFamily="18" charset="0"/>
                <a:cs typeface="Times" pitchFamily="18" charset="0"/>
              </a:rPr>
              <a:t>For NR RACH Msg. 1 retransmission at least for multi-beam operation:</a:t>
            </a:r>
            <a:endParaRPr lang="en-US" altLang="zh-CN" sz="2400" dirty="0">
              <a:latin typeface="Times" pitchFamily="18" charset="0"/>
              <a:cs typeface="Times" pitchFamily="18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2000" dirty="0">
                <a:latin typeface="Times" pitchFamily="18" charset="0"/>
                <a:cs typeface="Times" pitchFamily="18" charset="0"/>
              </a:rPr>
              <a:t>NR </a:t>
            </a:r>
            <a:r>
              <a:rPr lang="en-US" altLang="zh-CN" sz="2000" dirty="0" smtClean="0">
                <a:latin typeface="Times" pitchFamily="18" charset="0"/>
                <a:cs typeface="Times" pitchFamily="18" charset="0"/>
              </a:rPr>
              <a:t>specifies power ramping: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altLang="zh-CN" sz="1600" dirty="0">
                <a:latin typeface="Times" pitchFamily="18" charset="0"/>
                <a:cs typeface="Times" pitchFamily="18" charset="0"/>
              </a:rPr>
              <a:t>Option 1: </a:t>
            </a:r>
            <a:r>
              <a:rPr lang="en-US" altLang="zh-CN" sz="1600" dirty="0" smtClean="0">
                <a:latin typeface="Times" pitchFamily="18" charset="0"/>
                <a:cs typeface="Times" pitchFamily="18" charset="0"/>
              </a:rPr>
              <a:t>If UE conducts beam switching, </a:t>
            </a:r>
            <a:r>
              <a:rPr lang="en-US" altLang="zh-CN" sz="1600" dirty="0">
                <a:latin typeface="Times" pitchFamily="18" charset="0"/>
                <a:cs typeface="Times" pitchFamily="18" charset="0"/>
              </a:rPr>
              <a:t>the counter of </a:t>
            </a:r>
            <a:r>
              <a:rPr lang="en-US" altLang="zh-CN" sz="1600" dirty="0" smtClean="0">
                <a:latin typeface="Times" pitchFamily="18" charset="0"/>
                <a:cs typeface="Times" pitchFamily="18" charset="0"/>
              </a:rPr>
              <a:t>power ramping </a:t>
            </a:r>
            <a:r>
              <a:rPr lang="en-US" altLang="zh-CN" sz="1600" dirty="0">
                <a:latin typeface="Times" pitchFamily="18" charset="0"/>
                <a:cs typeface="Times" pitchFamily="18" charset="0"/>
              </a:rPr>
              <a:t>is </a:t>
            </a:r>
            <a:r>
              <a:rPr lang="en-US" altLang="zh-CN" sz="1600" dirty="0" smtClean="0">
                <a:latin typeface="Times" pitchFamily="18" charset="0"/>
                <a:cs typeface="Times" pitchFamily="18" charset="0"/>
              </a:rPr>
              <a:t>re-set.</a:t>
            </a:r>
            <a:endParaRPr lang="en-US" altLang="zh-CN" sz="1600" dirty="0">
              <a:latin typeface="Times" pitchFamily="18" charset="0"/>
              <a:cs typeface="Times" pitchFamily="18" charset="0"/>
            </a:endParaRP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altLang="zh-CN" sz="1600" dirty="0">
                <a:latin typeface="Times" pitchFamily="18" charset="0"/>
                <a:cs typeface="Times" pitchFamily="18" charset="0"/>
              </a:rPr>
              <a:t>Option 2: If UE conducts beam switching, the counter of power ramping</a:t>
            </a:r>
            <a:r>
              <a:rPr lang="en-US" altLang="zh-CN" sz="1600" dirty="0" smtClean="0">
                <a:latin typeface="Times" pitchFamily="18" charset="0"/>
                <a:cs typeface="Times" pitchFamily="18" charset="0"/>
              </a:rPr>
              <a:t> </a:t>
            </a:r>
            <a:r>
              <a:rPr lang="en-US" altLang="zh-CN" sz="1600" dirty="0">
                <a:latin typeface="Times" pitchFamily="18" charset="0"/>
                <a:cs typeface="Times" pitchFamily="18" charset="0"/>
              </a:rPr>
              <a:t>remains unchanged.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altLang="zh-CN" sz="1600" dirty="0">
                <a:latin typeface="Times" pitchFamily="18" charset="0"/>
                <a:cs typeface="Times" pitchFamily="18" charset="0"/>
              </a:rPr>
              <a:t>Option 3: If UE conducts beam switching, the counter of power ramping</a:t>
            </a:r>
            <a:r>
              <a:rPr lang="en-US" altLang="zh-CN" sz="1600" dirty="0" smtClean="0">
                <a:latin typeface="Times" pitchFamily="18" charset="0"/>
                <a:cs typeface="Times" pitchFamily="18" charset="0"/>
              </a:rPr>
              <a:t> </a:t>
            </a:r>
            <a:r>
              <a:rPr lang="en-US" altLang="zh-CN" sz="1600" dirty="0">
                <a:latin typeface="Times" pitchFamily="18" charset="0"/>
                <a:cs typeface="Times" pitchFamily="18" charset="0"/>
              </a:rPr>
              <a:t>keeps increasing</a:t>
            </a:r>
            <a:r>
              <a:rPr lang="en-US" altLang="zh-CN" sz="1600" dirty="0" smtClean="0">
                <a:latin typeface="Times" pitchFamily="18" charset="0"/>
                <a:cs typeface="Times" pitchFamily="18" charset="0"/>
              </a:rPr>
              <a:t>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altLang="zh-CN" sz="1600" dirty="0" smtClean="0">
                <a:latin typeface="Times" pitchFamily="18" charset="0"/>
                <a:cs typeface="Times" pitchFamily="18" charset="0"/>
              </a:rPr>
              <a:t>Option 4: if UE doesn’t change beam, </a:t>
            </a:r>
            <a:r>
              <a:rPr lang="en-US" altLang="zh-CN" sz="1600" dirty="0">
                <a:latin typeface="Times" pitchFamily="18" charset="0"/>
                <a:cs typeface="Times" pitchFamily="18" charset="0"/>
              </a:rPr>
              <a:t>the counter of power ramping keeps increasing</a:t>
            </a:r>
            <a:r>
              <a:rPr lang="en-US" altLang="zh-CN" sz="1600" dirty="0" smtClean="0">
                <a:latin typeface="Times" pitchFamily="18" charset="0"/>
                <a:cs typeface="Times" pitchFamily="18" charset="0"/>
              </a:rPr>
              <a:t>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altLang="zh-CN" sz="1600" dirty="0" smtClean="0">
                <a:latin typeface="Times" pitchFamily="18" charset="0"/>
                <a:cs typeface="Times" pitchFamily="18" charset="0"/>
              </a:rPr>
              <a:t>Note</a:t>
            </a:r>
            <a:r>
              <a:rPr lang="en-US" altLang="zh-CN" sz="1600" dirty="0">
                <a:latin typeface="Times" pitchFamily="18" charset="0"/>
                <a:cs typeface="Times" pitchFamily="18" charset="0"/>
              </a:rPr>
              <a:t>: </a:t>
            </a:r>
            <a:r>
              <a:rPr lang="en-US" altLang="zh-CN" sz="1600" dirty="0" smtClean="0">
                <a:latin typeface="Times" pitchFamily="18" charset="0"/>
                <a:cs typeface="Times" pitchFamily="18" charset="0"/>
              </a:rPr>
              <a:t>UE may derive the uplink transmit power using </a:t>
            </a:r>
            <a:r>
              <a:rPr lang="en-US" altLang="zh-CN" sz="1600" dirty="0">
                <a:latin typeface="Times" pitchFamily="18" charset="0"/>
                <a:cs typeface="Times" pitchFamily="18" charset="0"/>
              </a:rPr>
              <a:t>the most recent estimate of path loss</a:t>
            </a:r>
            <a:r>
              <a:rPr lang="en-US" altLang="zh-CN" sz="1600" dirty="0" smtClean="0">
                <a:latin typeface="Times" pitchFamily="18" charset="0"/>
                <a:cs typeface="Times" pitchFamily="18" charset="0"/>
              </a:rPr>
              <a:t>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altLang="zh-CN" sz="1600" dirty="0" smtClean="0">
                <a:latin typeface="Times" pitchFamily="18" charset="0"/>
                <a:cs typeface="Times" pitchFamily="18" charset="0"/>
              </a:rPr>
              <a:t>The detail of power ramping step size is FFS.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altLang="zh-CN" sz="1600" dirty="0">
                <a:latin typeface="Times" pitchFamily="18" charset="0"/>
                <a:cs typeface="Times" pitchFamily="18" charset="0"/>
              </a:rPr>
              <a:t>Other options are not precluded</a:t>
            </a:r>
            <a:r>
              <a:rPr lang="en-US" altLang="zh-CN" sz="1600" dirty="0" smtClean="0">
                <a:latin typeface="Times" pitchFamily="18" charset="0"/>
                <a:cs typeface="Times" pitchFamily="18" charset="0"/>
              </a:rPr>
              <a:t>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2000" dirty="0" smtClean="0">
                <a:latin typeface="Times" pitchFamily="18" charset="0"/>
                <a:cs typeface="Times" pitchFamily="18" charset="0"/>
              </a:rPr>
              <a:t>Whether UE performs UL Beam switching is up to UE implementation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altLang="zh-CN" sz="1600" dirty="0" smtClean="0">
                <a:latin typeface="Times" pitchFamily="18" charset="0"/>
                <a:cs typeface="Times" pitchFamily="18" charset="0"/>
              </a:rPr>
              <a:t>Note: which beam UE switches to </a:t>
            </a:r>
            <a:r>
              <a:rPr lang="en-US" altLang="zh-CN" sz="1600" dirty="0">
                <a:latin typeface="Times" pitchFamily="18" charset="0"/>
                <a:cs typeface="Times" pitchFamily="18" charset="0"/>
              </a:rPr>
              <a:t>is up to UE </a:t>
            </a:r>
            <a:r>
              <a:rPr lang="en-US" altLang="zh-CN" sz="1600" dirty="0" smtClean="0">
                <a:latin typeface="Times" pitchFamily="18" charset="0"/>
                <a:cs typeface="Times" pitchFamily="18" charset="0"/>
              </a:rPr>
              <a:t>implementation</a:t>
            </a:r>
          </a:p>
        </p:txBody>
      </p:sp>
    </p:spTree>
    <p:extLst>
      <p:ext uri="{BB962C8B-B14F-4D97-AF65-F5344CB8AC3E}">
        <p14:creationId xmlns:p14="http://schemas.microsoft.com/office/powerpoint/2010/main" val="1447811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10023</TotalTime>
  <Words>276</Words>
  <Application>Microsoft Office PowerPoint</Application>
  <PresentationFormat>On-screen Show (4:3)</PresentationFormat>
  <Paragraphs>24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主题</vt:lpstr>
      <vt:lpstr>WF on NR RACH Msg. 1 Re-transmission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Yi Wang(Eason)</dc:creator>
  <cp:lastModifiedBy>MarkXiong</cp:lastModifiedBy>
  <cp:revision>151</cp:revision>
  <dcterms:created xsi:type="dcterms:W3CDTF">2016-10-08T04:16:51Z</dcterms:created>
  <dcterms:modified xsi:type="dcterms:W3CDTF">2017-01-18T16:46:27Z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(2)1TUvVkXGvjOhXeT9J0fJ8E/mw/TRY2mC5AFEFP4C7PHYwXdct9NNC3z3yN0FmQiNYjrfoKs4
rNUXbpmA4KaMm2Qb9WFsYZxdA8fri0dNTUnXSouF7n8jwSYsN4CyJxgZRfeIYPgn5TV4N6IU
BbMr2SGVkh9JQmLhyxDXTlIA5ZiMxU3KJfIIEQbunH4IKl8sw0ftGfObN8O3vNVMkm4Xhx3A
0ZiMeDVwNe9+j1YMls</vt:lpwstr>
  </property>
  <property fmtid="{D5CDD505-2E9C-101B-9397-08002B2CF9AE}" pid="3" name="_2015_ms_pID_7253431">
    <vt:lpwstr>baBg/pI+L1+4vQXfvqDQ+CTaAKtjJB+By3MKvf2jCuGp/kZ9FvpbWW
1Afx7bktNiDd+Fo0fpc3/NbAYPhnPMnubciiIvBlivuB3fFDoaW8vjmpPlzFqH1D9rrtjquR
7FV+OmeRiv8WNgFYMBottcQnj3bj0im1QThij7/7tC7MITI6jLXiLp4/3CBm75AKTDFg1Z7k
qrkUY9qhY4MicbQs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1476277922</vt:lpwstr>
  </property>
</Properties>
</file>