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 autoAdjust="0"/>
    <p:restoredTop sz="94660"/>
  </p:normalViewPr>
  <p:slideViewPr>
    <p:cSldViewPr>
      <p:cViewPr varScale="1">
        <p:scale>
          <a:sx n="111" d="100"/>
          <a:sy n="111" d="100"/>
        </p:scale>
        <p:origin x="-19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062B-3100-4136-9AF3-541E89B489E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984CC8-5BFE-4BE1-AE61-BAED82A1AC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081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A7803-1C58-4498-AFD4-74A766366295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260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A7803-1C58-4498-AFD4-74A766366295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4259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03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25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7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9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941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73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997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96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8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161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8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4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ko-KR" dirty="0"/>
              <a:t>Evaluation </a:t>
            </a:r>
            <a:r>
              <a:rPr lang="en-US" altLang="ko-KR" dirty="0" smtClean="0"/>
              <a:t>Assumptions</a:t>
            </a:r>
            <a:br>
              <a:rPr lang="en-US" altLang="ko-KR" dirty="0" smtClean="0"/>
            </a:br>
            <a:r>
              <a:rPr lang="en-US" altLang="zh-CN" dirty="0"/>
              <a:t>for </a:t>
            </a:r>
            <a:r>
              <a:rPr lang="en-US" altLang="ko-KR" dirty="0"/>
              <a:t>Advanced Receivers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based on Network Coordination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Huawei, Intel, ZTE, Orange, …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3GPP TSG RAN WG1 Meeting </a:t>
            </a: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NR </a:t>
            </a:r>
            <a:r>
              <a:rPr lang="en-US" altLang="zh-CN" sz="1600" b="1" dirty="0" err="1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                    	</a:t>
            </a: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R1-1701287</a:t>
            </a:r>
            <a:endParaRPr lang="en-US" altLang="zh-CN" sz="1050" dirty="0" bmk="OLE_LINK125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Spokane, WA 16th 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20th January 2017</a:t>
            </a:r>
            <a:endParaRPr lang="en-US" altLang="zh-CN" sz="1600" b="1" dirty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1600" b="1" dirty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Agenda Item:		  	 </a:t>
            </a: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5.1.2.1</a:t>
            </a:r>
            <a:endParaRPr lang="zh-CN" altLang="zh-CN" sz="1600" b="1" dirty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28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29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Agreement in RAN1#87</a:t>
            </a:r>
          </a:p>
          <a:p>
            <a:pPr lvl="1"/>
            <a:r>
              <a:rPr lang="en-US" altLang="ko-KR" sz="2400" dirty="0" smtClean="0"/>
              <a:t>System-level </a:t>
            </a:r>
            <a:r>
              <a:rPr lang="en-US" altLang="ko-KR" sz="2400" dirty="0"/>
              <a:t>simulation are encouraged to be </a:t>
            </a:r>
            <a:r>
              <a:rPr lang="en-US" altLang="ko-KR" sz="2400" dirty="0" smtClean="0"/>
              <a:t>evaluated.</a:t>
            </a:r>
            <a:endParaRPr lang="ko-KR" altLang="ko-KR" sz="2400" dirty="0"/>
          </a:p>
          <a:p>
            <a:pPr lvl="1"/>
            <a:r>
              <a:rPr lang="en-US" altLang="ko-KR" sz="2400" dirty="0" smtClean="0"/>
              <a:t>Urban </a:t>
            </a:r>
            <a:r>
              <a:rPr lang="en-US" altLang="ko-KR" sz="2400" dirty="0"/>
              <a:t>macro scenario, dense urban scenario excluding small cells, indoor hotspot scenario, </a:t>
            </a:r>
            <a:r>
              <a:rPr lang="en-US" altLang="ko-KR" sz="2400" dirty="0" smtClean="0"/>
              <a:t>dense </a:t>
            </a:r>
            <a:r>
              <a:rPr lang="en-US" altLang="ko-KR" sz="2400" dirty="0"/>
              <a:t>urban scenario including small cells with the same carrier </a:t>
            </a:r>
            <a:r>
              <a:rPr lang="en-US" altLang="ko-KR" sz="2400" dirty="0" smtClean="0"/>
              <a:t>frequency and </a:t>
            </a:r>
            <a:r>
              <a:rPr lang="en-US" altLang="ko-KR" sz="2400" dirty="0"/>
              <a:t>rural </a:t>
            </a:r>
            <a:r>
              <a:rPr lang="en-US" altLang="ko-KR" sz="2400" dirty="0" smtClean="0"/>
              <a:t>scenario </a:t>
            </a:r>
            <a:r>
              <a:rPr lang="en-US" altLang="ko-KR" sz="2400" dirty="0"/>
              <a:t>are encouraged to be </a:t>
            </a:r>
            <a:r>
              <a:rPr lang="en-US" altLang="ko-KR" sz="2400" dirty="0" smtClean="0"/>
              <a:t>evaluated.</a:t>
            </a:r>
            <a:endParaRPr lang="ko-KR" altLang="ko-KR" sz="2400" dirty="0"/>
          </a:p>
          <a:p>
            <a:pPr lvl="1"/>
            <a:r>
              <a:rPr lang="en-US" altLang="ko-KR" sz="2400" dirty="0" smtClean="0"/>
              <a:t>Adopt </a:t>
            </a:r>
            <a:r>
              <a:rPr lang="en-US" altLang="ko-KR" sz="2400" dirty="0"/>
              <a:t>the highlight rows of R1-1613681, while non-highlighted parts follow TR 38.802</a:t>
            </a:r>
            <a:r>
              <a:rPr lang="en-US" altLang="ko-KR" sz="2400" dirty="0" smtClean="0"/>
              <a:t>.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99626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While it will have a massively large antenna arrays with SU/MU-MIMO operations, NR will also have a vast majority of </a:t>
            </a:r>
            <a:r>
              <a:rPr lang="en-US" altLang="ko-KR" sz="2400" dirty="0" err="1"/>
              <a:t>gNBs</a:t>
            </a:r>
            <a:r>
              <a:rPr lang="en-US" altLang="ko-KR" sz="2400" dirty="0"/>
              <a:t> with a small number of TXRUs, such as two to four TXRUs, where </a:t>
            </a:r>
            <a:r>
              <a:rPr lang="en-US" altLang="ko-KR" sz="2400" dirty="0" err="1"/>
              <a:t>beamforming</a:t>
            </a:r>
            <a:r>
              <a:rPr lang="en-US" altLang="ko-KR" sz="2400" dirty="0"/>
              <a:t> is not used. </a:t>
            </a:r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Thus</a:t>
            </a:r>
            <a:r>
              <a:rPr lang="en-US" altLang="ko-KR" sz="2400" dirty="0"/>
              <a:t>, we also need to investigate the same antenna array configuration with smaller number of </a:t>
            </a:r>
            <a:r>
              <a:rPr lang="en-US" altLang="ko-KR" sz="2400" dirty="0" smtClean="0"/>
              <a:t>CSI-RS </a:t>
            </a:r>
            <a:r>
              <a:rPr lang="en-US" altLang="ko-KR" sz="2400" dirty="0"/>
              <a:t>ports and the other array configurations with smaller number of </a:t>
            </a:r>
            <a:r>
              <a:rPr lang="en-US" altLang="ko-KR" sz="2400" dirty="0" smtClean="0"/>
              <a:t>CSI</a:t>
            </a:r>
            <a:r>
              <a:rPr lang="en-US" altLang="ko-KR" sz="2400" dirty="0"/>
              <a:t>-RS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ports.</a:t>
            </a:r>
          </a:p>
        </p:txBody>
      </p:sp>
    </p:spTree>
    <p:extLst>
      <p:ext uri="{BB962C8B-B14F-4D97-AF65-F5344CB8AC3E}">
        <p14:creationId xmlns:p14="http://schemas.microsoft.com/office/powerpoint/2010/main" val="38209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The </a:t>
            </a:r>
            <a:r>
              <a:rPr lang="en-US" altLang="ko-KR" sz="2400" dirty="0"/>
              <a:t>following additional </a:t>
            </a:r>
            <a:r>
              <a:rPr lang="en-US" altLang="ko-KR" sz="2400" dirty="0" smtClean="0"/>
              <a:t>five antenna array configurations </a:t>
            </a:r>
            <a:r>
              <a:rPr lang="en-US" altLang="ko-KR" sz="2400" dirty="0"/>
              <a:t>for TRP </a:t>
            </a:r>
            <a:r>
              <a:rPr lang="en-US" altLang="ko-KR" sz="2400" dirty="0" smtClean="0"/>
              <a:t>are encouraged to evaluated:</a:t>
            </a:r>
            <a:endParaRPr lang="en-US" altLang="ko-KR" sz="2400" dirty="0"/>
          </a:p>
          <a:p>
            <a:pPr lvl="1"/>
            <a:r>
              <a:rPr lang="en-US" altLang="ko-KR" sz="1800" dirty="0" smtClean="0"/>
              <a:t>(</a:t>
            </a:r>
            <a:r>
              <a:rPr lang="en-US" altLang="ko-KR" sz="1800" dirty="0" err="1"/>
              <a:t>M,N,P,Mg,Ng</a:t>
            </a:r>
            <a:r>
              <a:rPr lang="en-US" altLang="ko-KR" sz="1800" dirty="0"/>
              <a:t>) = (8,8,2,1,1) with 16 </a:t>
            </a:r>
            <a:r>
              <a:rPr lang="en-US" altLang="ko-KR" sz="1800" dirty="0" smtClean="0"/>
              <a:t>CSI</a:t>
            </a:r>
            <a:r>
              <a:rPr lang="en-US" altLang="ko-KR" sz="1800" dirty="0"/>
              <a:t>-RS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ports</a:t>
            </a:r>
          </a:p>
          <a:p>
            <a:pPr lvl="1"/>
            <a:r>
              <a:rPr lang="en-US" altLang="ko-KR" sz="1800" dirty="0" smtClean="0"/>
              <a:t>(</a:t>
            </a:r>
            <a:r>
              <a:rPr lang="en-US" altLang="ko-KR" sz="1800" dirty="0" err="1"/>
              <a:t>M,N,P,Mg,Ng</a:t>
            </a:r>
            <a:r>
              <a:rPr lang="en-US" altLang="ko-KR" sz="1800" dirty="0"/>
              <a:t>) = (8,4,2,1,1) with 8 </a:t>
            </a:r>
            <a:r>
              <a:rPr lang="en-US" altLang="ko-KR" sz="1800" dirty="0" smtClean="0"/>
              <a:t>CSI</a:t>
            </a:r>
            <a:r>
              <a:rPr lang="en-US" altLang="ko-KR" sz="1800" dirty="0"/>
              <a:t>-RS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ports</a:t>
            </a:r>
          </a:p>
          <a:p>
            <a:pPr lvl="1"/>
            <a:r>
              <a:rPr lang="en-US" altLang="ko-KR" sz="1800" dirty="0" smtClean="0"/>
              <a:t>(</a:t>
            </a:r>
            <a:r>
              <a:rPr lang="en-US" altLang="ko-KR" sz="1800" dirty="0" err="1"/>
              <a:t>M,N,P,Mg,Ng</a:t>
            </a:r>
            <a:r>
              <a:rPr lang="en-US" altLang="ko-KR" sz="1800" dirty="0"/>
              <a:t>) = (8,2,2,1,1) with 4 </a:t>
            </a:r>
            <a:r>
              <a:rPr lang="en-US" altLang="ko-KR" sz="1800" dirty="0" smtClean="0"/>
              <a:t>CSI</a:t>
            </a:r>
            <a:r>
              <a:rPr lang="en-US" altLang="ko-KR" sz="1800" dirty="0"/>
              <a:t>-RS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ports</a:t>
            </a:r>
          </a:p>
          <a:p>
            <a:pPr lvl="1"/>
            <a:r>
              <a:rPr lang="en-US" altLang="ko-KR" sz="1800" dirty="0" smtClean="0"/>
              <a:t>(</a:t>
            </a:r>
            <a:r>
              <a:rPr lang="en-US" altLang="ko-KR" sz="1800" dirty="0" err="1"/>
              <a:t>M,N,P,Mg,Ng</a:t>
            </a:r>
            <a:r>
              <a:rPr lang="en-US" altLang="ko-KR" sz="1800" dirty="0"/>
              <a:t>) = (8,1,2,1,1) with 2 </a:t>
            </a:r>
            <a:r>
              <a:rPr lang="en-US" altLang="ko-KR" sz="1800" dirty="0" smtClean="0"/>
              <a:t>CSI</a:t>
            </a:r>
            <a:r>
              <a:rPr lang="en-US" altLang="ko-KR" sz="1800" dirty="0"/>
              <a:t>-RS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ports</a:t>
            </a:r>
            <a:r>
              <a:rPr lang="en-US" altLang="ko-KR" sz="1800" dirty="0" smtClean="0"/>
              <a:t>.</a:t>
            </a:r>
          </a:p>
          <a:p>
            <a:pPr lvl="1"/>
            <a:r>
              <a:rPr lang="en-US" altLang="ko-KR" sz="1800" dirty="0"/>
              <a:t>(</a:t>
            </a:r>
            <a:r>
              <a:rPr lang="en-US" altLang="ko-KR" sz="1800" dirty="0" err="1"/>
              <a:t>M,N,P,Mg,Ng</a:t>
            </a:r>
            <a:r>
              <a:rPr lang="en-US" altLang="ko-KR" sz="1800" dirty="0"/>
              <a:t>) = </a:t>
            </a:r>
            <a:r>
              <a:rPr lang="en-US" altLang="ko-KR" sz="1800" dirty="0" smtClean="0"/>
              <a:t>(1,1,2,1,1</a:t>
            </a:r>
            <a:r>
              <a:rPr lang="en-US" altLang="ko-KR" sz="1800" dirty="0"/>
              <a:t>) with 2 </a:t>
            </a:r>
            <a:r>
              <a:rPr lang="en-US" altLang="ko-KR" sz="1800" dirty="0" smtClean="0"/>
              <a:t>CSI</a:t>
            </a:r>
            <a:r>
              <a:rPr lang="en-US" altLang="ko-KR" sz="1800" dirty="0"/>
              <a:t>-RS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ports.</a:t>
            </a:r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79071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Updated SLS </a:t>
            </a:r>
            <a:r>
              <a:rPr lang="en-US" altLang="ko-KR" sz="3600" dirty="0"/>
              <a:t>Simulation Assumptions </a:t>
            </a:r>
            <a:r>
              <a:rPr lang="en-US" altLang="ko-KR" sz="3600" dirty="0" smtClean="0"/>
              <a:t>(1/3)</a:t>
            </a:r>
            <a:endParaRPr lang="ko-KR" altLang="en-US" sz="36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908056"/>
              </p:ext>
            </p:extLst>
          </p:nvPr>
        </p:nvGraphicFramePr>
        <p:xfrm>
          <a:off x="687512" y="1124744"/>
          <a:ext cx="7768975" cy="500792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236"/>
                <a:gridCol w="2132913"/>
                <a:gridCol w="2132913"/>
                <a:gridCol w="2132913"/>
              </a:tblGrid>
              <a:tr h="3240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smtClean="0">
                          <a:effectLst/>
                        </a:rPr>
                        <a:t>Indoor hotspot</a:t>
                      </a:r>
                      <a:endParaRPr lang="ko-KR" altLang="ko-KR" sz="1200" b="1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73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Carrier frequency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4GHz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Macro layer: 4GHz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Small cell layer: 4GHz (co-channel)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4GHz, 30GHz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18781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Subcarrier spacing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15kHz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18781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System Bandwidth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113421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Layout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Hexagonal grid, 3 sectors per site, 19 macro sites (optional: 7 macro sites, similar to that in SCE SI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Macro Layer: Hexagonal grid, 3 sectors per site, 19 macro sites (optional: 7 macro sites, similar to that in SCE SI)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Small cell layer: small cells uniformly random dropping within  macro geographical area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</a:rPr>
                        <a:t>Indoor floor: 12 BSs per</a:t>
                      </a:r>
                      <a:r>
                        <a:rPr lang="en-US" altLang="ko-KR" sz="1200" baseline="0" dirty="0" smtClean="0">
                          <a:effectLst/>
                        </a:rPr>
                        <a:t> 120m x 50m</a:t>
                      </a:r>
                    </a:p>
                  </a:txBody>
                  <a:tcPr marL="66359" marR="66359" marT="0" marB="0" anchor="ctr"/>
                </a:tc>
              </a:tr>
              <a:tr h="179648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ISD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Macro layer: 200m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20m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/>
                </a:tc>
              </a:tr>
              <a:tr h="1878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Small cell layer: Randomly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/>
                      </a:endParaRPr>
                    </a:p>
                  </a:txBody>
                  <a:tcPr marL="66359" marR="66359" marT="0" marB="0" anchor="ctr"/>
                </a:tc>
              </a:tr>
              <a:tr h="3240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Number of Small Cell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3,9 (Optional)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effectLst/>
                        </a:rPr>
                        <a:t>Candidate TRP numbers: 3,6,12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/>
                </a:tc>
              </a:tr>
              <a:tr h="3240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Small cell TP dropping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According to TR 38.802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35113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Minimum distances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35m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35m for macro cells and 5m for micro cells</a:t>
                      </a:r>
                      <a:endParaRPr lang="ko-KR" altLang="ko-KR" sz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-</a:t>
                      </a:r>
                      <a:endParaRPr lang="ko-KR" altLang="ko-KR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6048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Channel model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3D </a:t>
                      </a:r>
                      <a:r>
                        <a:rPr lang="en-GB" sz="1200" dirty="0" err="1" smtClean="0">
                          <a:effectLst/>
                        </a:rPr>
                        <a:t>UMa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3D </a:t>
                      </a:r>
                      <a:r>
                        <a:rPr lang="en-US" sz="1200" dirty="0" err="1" smtClean="0">
                          <a:effectLst/>
                        </a:rPr>
                        <a:t>UMa</a:t>
                      </a:r>
                      <a:r>
                        <a:rPr lang="en-US" sz="1200" dirty="0" smtClean="0">
                          <a:effectLst/>
                        </a:rPr>
                        <a:t> (Macro layer) and 3D </a:t>
                      </a:r>
                      <a:r>
                        <a:rPr lang="en-US" sz="1200" dirty="0" err="1" smtClean="0">
                          <a:effectLst/>
                        </a:rPr>
                        <a:t>UMi</a:t>
                      </a:r>
                      <a:r>
                        <a:rPr lang="en-US" sz="1200" dirty="0" smtClean="0">
                          <a:effectLst/>
                        </a:rPr>
                        <a:t> (Micro layer)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ITU </a:t>
                      </a:r>
                      <a:r>
                        <a:rPr lang="en-GB" altLang="ko-KR" sz="1200" dirty="0" err="1" smtClean="0">
                          <a:effectLst/>
                        </a:rPr>
                        <a:t>InH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2506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Tx power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49dBm/20MHz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44dBm/20MHz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24dBm/20MHz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72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/>
              <a:t>Updated SLS Simulation Assumptions </a:t>
            </a:r>
            <a:r>
              <a:rPr lang="en-US" altLang="ko-KR" sz="3600" dirty="0" smtClean="0"/>
              <a:t>(2/3)</a:t>
            </a:r>
            <a:endParaRPr lang="ko-KR" altLang="en-US" sz="3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774418"/>
              </p:ext>
            </p:extLst>
          </p:nvPr>
        </p:nvGraphicFramePr>
        <p:xfrm>
          <a:off x="691456" y="1340768"/>
          <a:ext cx="7768975" cy="50926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236"/>
                <a:gridCol w="2132913"/>
                <a:gridCol w="2132913"/>
                <a:gridCol w="2132913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Parameters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Urban Macro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 smtClean="0">
                          <a:effectLst/>
                        </a:rPr>
                        <a:t>Indoor hotspot</a:t>
                      </a:r>
                      <a:endParaRPr lang="ko-KR" altLang="ko-KR" sz="1200" b="1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TP antenna configuration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(</a:t>
                      </a:r>
                      <a:r>
                        <a:rPr lang="en-GB" altLang="ko-KR" sz="1200" dirty="0" err="1" smtClean="0">
                          <a:effectLst/>
                        </a:rPr>
                        <a:t>M,N,P,Mg,Ng</a:t>
                      </a:r>
                      <a:r>
                        <a:rPr lang="en-GB" altLang="ko-KR" sz="1200" dirty="0" smtClean="0">
                          <a:effectLst/>
                        </a:rPr>
                        <a:t>) = (8,8,2,1,1)</a:t>
                      </a:r>
                      <a:br>
                        <a:rPr lang="en-GB" altLang="ko-KR" sz="1200" dirty="0" smtClean="0">
                          <a:effectLst/>
                        </a:rPr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(8,4,2,1,1) 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(8,2,2,1,1)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(8,1,2,1,1)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(1,1,2,1,1)</a:t>
                      </a:r>
                      <a:endParaRPr lang="ko-KR" altLang="ko-KR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M,N,P,Mg,Ng</a:t>
                      </a:r>
                      <a:r>
                        <a:rPr lang="en-GB" sz="1200" dirty="0">
                          <a:effectLst/>
                        </a:rPr>
                        <a:t>) = (8,8,2,1,1</a:t>
                      </a:r>
                      <a:r>
                        <a:rPr lang="en-GB" sz="1200" dirty="0" smtClean="0">
                          <a:effectLst/>
                        </a:rPr>
                        <a:t>)</a:t>
                      </a:r>
                      <a:br>
                        <a:rPr lang="en-GB" sz="1200" dirty="0" smtClean="0">
                          <a:effectLst/>
                        </a:rPr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(8,4,2,1,1) 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(8,2,2,1,1)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(8,1,2,1,1)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(1,1,2,1,1)</a:t>
                      </a:r>
                      <a:endParaRPr lang="ko-KR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</a:t>
                      </a:r>
                      <a:r>
                        <a:rPr lang="en-GB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(4,4,2,1,1)</a:t>
                      </a:r>
                      <a:r>
                        <a:rPr lang="en-US" altLang="ko-KR" sz="1200" dirty="0" smtClean="0"/>
                        <a:t/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</a:t>
                      </a:r>
                      <a:r>
                        <a:rPr lang="en-US" altLang="ko-KR" sz="1200" dirty="0" err="1" smtClean="0"/>
                        <a:t>M,N,P,Mg,Ng</a:t>
                      </a:r>
                      <a:r>
                        <a:rPr lang="en-US" altLang="ko-KR" sz="1200" dirty="0" smtClean="0"/>
                        <a:t>) = (1,1,2,1,1)</a:t>
                      </a:r>
                      <a:br>
                        <a:rPr lang="en-US" altLang="ko-KR" sz="1200" dirty="0" smtClean="0"/>
                      </a:br>
                      <a:r>
                        <a:rPr lang="en-GB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for 4GHz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(4,8,2,1,1) for 30GHz</a:t>
                      </a:r>
                      <a:endParaRPr lang="en-GB" altLang="ko-KR" sz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TP antenna pattern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According to </a:t>
                      </a:r>
                      <a:r>
                        <a:rPr lang="en-GB" sz="1200" dirty="0" smtClean="0">
                          <a:effectLst/>
                        </a:rPr>
                        <a:t>TR 36.873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TP antenna height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25m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맑은 고딕"/>
                        </a:rPr>
                        <a:t>25m for macro cells and 10m for micro cells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</a:t>
                      </a:r>
                      <a:endParaRPr lang="ko-KR" altLang="ko-KR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configuration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Cross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Pol (-45/45 degree)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pattern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Omnidirectional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6079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height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follow 38.802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gain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0 </a:t>
                      </a:r>
                      <a:r>
                        <a:rPr lang="en-GB" sz="1200" dirty="0" err="1">
                          <a:effectLst/>
                          <a:latin typeface="+mj-lt"/>
                          <a:ea typeface="맑은 고딕"/>
                        </a:rPr>
                        <a:t>dBi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receiver noise figure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9 dB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Dropping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indoor UE 80%, outdoor UE 20%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indoor UE 100%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speed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3km/h, 30km/h (follow 38.802)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+mj-lt"/>
                          <a:ea typeface="맑은 고딕"/>
                        </a:rPr>
                        <a:t>3km/h</a:t>
                      </a:r>
                      <a:r>
                        <a:rPr lang="en-US" altLang="ko-KR" sz="1200" baseline="0" dirty="0" smtClean="0">
                          <a:effectLst/>
                          <a:latin typeface="+mj-lt"/>
                          <a:ea typeface="맑은 고딕"/>
                        </a:rPr>
                        <a:t> (follow 38.802)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UE receiver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Baseline for calibration purpose : MMSE-IRC</a:t>
                      </a:r>
                    </a:p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Advanced receiver :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advanced receivers can be provided by each company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</a:t>
                      </a:r>
                      <a:endParaRPr lang="en-US" alt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Association of UE to TP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Baseline: RSRP for intra-frequency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Transmission scheme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closed-loop rank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and 2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SU-MIMO with rank adaptation, open-loop rank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and 2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SU-MIMO with rank adaptation (optional), other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ranks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are not precluded. MU-MIMO are not precluded</a:t>
                      </a:r>
                      <a:endParaRPr 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endParaRPr 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36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/>
              <a:t>Updated SLS Simulation Assumptions </a:t>
            </a:r>
            <a:r>
              <a:rPr lang="en-US" altLang="ko-KR" sz="3600" dirty="0" smtClean="0"/>
              <a:t>(3/3)</a:t>
            </a:r>
            <a:endParaRPr lang="ko-KR" altLang="en-US" sz="3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497946"/>
              </p:ext>
            </p:extLst>
          </p:nvPr>
        </p:nvGraphicFramePr>
        <p:xfrm>
          <a:off x="691456" y="1600200"/>
          <a:ext cx="7768975" cy="49003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236"/>
                <a:gridCol w="2132913"/>
                <a:gridCol w="2132913"/>
                <a:gridCol w="2132913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 smtClean="0">
                          <a:effectLst/>
                        </a:rPr>
                        <a:t>Indoor hotspot</a:t>
                      </a:r>
                      <a:endParaRPr lang="ko-KR" altLang="ko-KR" sz="1200" b="1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Coordination cluster size for ideal backhaul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Provided by each company</a:t>
                      </a:r>
                      <a:endParaRPr lang="ko-KR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Coordinated TP measurement set size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Provided by each company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Feedback assumption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strike="noStrike" dirty="0" smtClean="0">
                          <a:effectLst/>
                          <a:latin typeface="+mj-lt"/>
                          <a:ea typeface="맑은 고딕"/>
                        </a:rPr>
                        <a:t>Non-ideal</a:t>
                      </a:r>
                      <a:r>
                        <a:rPr lang="en-GB" sz="1200" strike="noStrike" baseline="0" dirty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sz="1200" strike="noStrike" dirty="0" smtClean="0">
                          <a:effectLst/>
                          <a:latin typeface="+mj-lt"/>
                          <a:ea typeface="맑은 고딕"/>
                        </a:rPr>
                        <a:t>CSI-RS/IMR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channel/interference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estimation </a:t>
                      </a:r>
                      <a:b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</a:b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(# of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C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맑은 고딕"/>
                        </a:rPr>
                        <a:t>SI-RS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ports = 16, 32 </a:t>
                      </a:r>
                      <a:r>
                        <a:rPr lang="en-US" sz="1200" dirty="0" smtClean="0">
                          <a:effectLst/>
                          <a:latin typeface="+mj-lt"/>
                          <a:ea typeface="맑은 고딕"/>
                        </a:rPr>
                        <a:t>for</a:t>
                      </a:r>
                      <a:r>
                        <a:rPr lang="en-US" sz="1200" baseline="0" dirty="0" smtClean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altLang="ko-KR" sz="1200" dirty="0" smtClean="0">
                          <a:effectLst/>
                        </a:rPr>
                        <a:t>(</a:t>
                      </a:r>
                      <a:r>
                        <a:rPr lang="en-GB" altLang="ko-KR" sz="1200" dirty="0" err="1" smtClean="0">
                          <a:effectLst/>
                        </a:rPr>
                        <a:t>M,N,P,Mg,Ng</a:t>
                      </a:r>
                      <a:r>
                        <a:rPr lang="en-GB" altLang="ko-KR" sz="1200" dirty="0" smtClean="0">
                          <a:effectLst/>
                        </a:rPr>
                        <a:t>) = (8,8,2,1,1),</a:t>
                      </a:r>
                      <a:r>
                        <a:rPr lang="en-GB" altLang="ko-KR" sz="1200" baseline="0" dirty="0" smtClean="0">
                          <a:effectLst/>
                        </a:rPr>
                        <a:t> </a:t>
                      </a:r>
                      <a:r>
                        <a:rPr lang="en-GB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(4,4,2,1,1), (4,8,2,1,1)</a:t>
                      </a:r>
                      <a:r>
                        <a:rPr lang="en-GB" altLang="ko-KR" sz="1200" baseline="0" dirty="0" smtClean="0">
                          <a:effectLst/>
                        </a:rPr>
                        <a:t/>
                      </a:r>
                      <a:br>
                        <a:rPr lang="en-GB" altLang="ko-KR" sz="1200" baseline="0" dirty="0" smtClean="0">
                          <a:effectLst/>
                        </a:rPr>
                      </a:b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of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-RS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ports = 8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dirty="0" smtClean="0">
                          <a:effectLst/>
                        </a:rPr>
                        <a:t>(</a:t>
                      </a:r>
                      <a:r>
                        <a:rPr lang="en-GB" altLang="ko-KR" sz="1200" dirty="0" err="1" smtClean="0">
                          <a:effectLst/>
                        </a:rPr>
                        <a:t>M,N,P,Mg,Ng</a:t>
                      </a:r>
                      <a:r>
                        <a:rPr lang="en-GB" altLang="ko-KR" sz="1200" dirty="0" smtClean="0">
                          <a:effectLst/>
                        </a:rPr>
                        <a:t>) = (8,4,2,1,1),</a:t>
                      </a:r>
                      <a:br>
                        <a:rPr lang="en-GB" altLang="ko-KR" sz="1200" dirty="0" smtClean="0">
                          <a:effectLst/>
                        </a:rPr>
                      </a:b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of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-RS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ports = 4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dirty="0" smtClean="0">
                          <a:effectLst/>
                        </a:rPr>
                        <a:t>(</a:t>
                      </a:r>
                      <a:r>
                        <a:rPr lang="en-GB" altLang="ko-KR" sz="1200" dirty="0" err="1" smtClean="0">
                          <a:effectLst/>
                        </a:rPr>
                        <a:t>M,N,P,Mg,Ng</a:t>
                      </a:r>
                      <a:r>
                        <a:rPr lang="en-GB" altLang="ko-KR" sz="1200" dirty="0" smtClean="0">
                          <a:effectLst/>
                        </a:rPr>
                        <a:t>) = (8,2,2,1,1),</a:t>
                      </a:r>
                      <a:br>
                        <a:rPr lang="en-GB" altLang="ko-KR" sz="1200" dirty="0" smtClean="0">
                          <a:effectLst/>
                        </a:rPr>
                      </a:br>
                      <a:r>
                        <a:rPr lang="en-GB" altLang="ko-KR" sz="1200" dirty="0" smtClean="0">
                          <a:effectLst/>
                        </a:rPr>
                        <a:t>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of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-RS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ports = 2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dirty="0" smtClean="0">
                          <a:effectLst/>
                        </a:rPr>
                        <a:t>(</a:t>
                      </a:r>
                      <a:r>
                        <a:rPr lang="en-GB" altLang="ko-KR" sz="1200" dirty="0" err="1" smtClean="0">
                          <a:effectLst/>
                        </a:rPr>
                        <a:t>M,N,P,Mg,Ng</a:t>
                      </a:r>
                      <a:r>
                        <a:rPr lang="en-GB" altLang="ko-KR" sz="1200" dirty="0" smtClean="0">
                          <a:effectLst/>
                        </a:rPr>
                        <a:t>) = (8,1,2,1,1),</a:t>
                      </a:r>
                      <a:r>
                        <a:rPr lang="en-US" altLang="ko-KR" sz="1200" dirty="0" smtClean="0"/>
                        <a:t/>
                      </a:r>
                      <a:br>
                        <a:rPr lang="en-US" altLang="ko-KR" sz="1200" dirty="0" smtClean="0"/>
                      </a:b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of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-RS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ports = 2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ko-KR" sz="1200" dirty="0" smtClean="0">
                          <a:effectLst/>
                        </a:rPr>
                        <a:t>(</a:t>
                      </a:r>
                      <a:r>
                        <a:rPr lang="en-GB" altLang="ko-KR" sz="1200" dirty="0" err="1" smtClean="0">
                          <a:effectLst/>
                        </a:rPr>
                        <a:t>M,N,P,Mg,Ng</a:t>
                      </a:r>
                      <a:r>
                        <a:rPr lang="en-GB" altLang="ko-KR" sz="1200" dirty="0" smtClean="0">
                          <a:effectLst/>
                        </a:rPr>
                        <a:t>) = (1,1,2,1,1)</a:t>
                      </a:r>
                      <a:r>
                        <a:rPr lang="en-US" altLang="ko-KR" sz="1200" dirty="0" smtClean="0"/>
                        <a:t>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Traffic model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Non full buffer FTP traffic model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1/3,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S = 0.1Mbytes (optional) or 0.5Mbytes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Traffic load (Resource utilization)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20</a:t>
                      </a: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%, 40%, 60%, Optional 80%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RS modelling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Channel estimation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Overhead modelling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Handover margin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3dB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Backhaul link delay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0ms, 2ms (optional), 5ms, </a:t>
                      </a:r>
                      <a:r>
                        <a:rPr lang="en-GB" sz="1200" dirty="0" smtClean="0">
                          <a:effectLst/>
                          <a:latin typeface="+mn-lt"/>
                          <a:ea typeface="맑은 고딕"/>
                        </a:rPr>
                        <a:t>50ms (optional). </a:t>
                      </a:r>
                      <a:r>
                        <a:rPr lang="en-GB" altLang="ko-KR" sz="1200" dirty="0" smtClean="0">
                          <a:effectLst/>
                          <a:latin typeface="+mn-lt"/>
                          <a:ea typeface="+mn-ea"/>
                        </a:rPr>
                        <a:t>Other values are not precluded.</a:t>
                      </a:r>
                      <a:r>
                        <a:rPr lang="en-GB" altLang="ko-KR" sz="1200" baseline="0" dirty="0" smtClean="0">
                          <a:effectLst/>
                          <a:latin typeface="+mn-lt"/>
                          <a:ea typeface="+mn-ea"/>
                        </a:rPr>
                        <a:t> Report by each company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Coordination assumptions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Complexity of coordination / information exchange shall be taken into account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7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706</Words>
  <Application>Microsoft Office PowerPoint</Application>
  <PresentationFormat>화면 슬라이드 쇼(4:3)</PresentationFormat>
  <Paragraphs>135</Paragraphs>
  <Slides>7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主题</vt:lpstr>
      <vt:lpstr>WF on Evaluation Assumptions for Advanced Receivers  based on Network Coordination</vt:lpstr>
      <vt:lpstr>Background</vt:lpstr>
      <vt:lpstr>Background</vt:lpstr>
      <vt:lpstr>Proposal</vt:lpstr>
      <vt:lpstr>Updated SLS Simulation Assumptions (1/3)</vt:lpstr>
      <vt:lpstr>Updated SLS Simulation Assumptions (2/3)</vt:lpstr>
      <vt:lpstr>Updated SLS Simulation Assumptions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2017-01-17T00:17:36Z</dcterms:created>
  <dcterms:modified xsi:type="dcterms:W3CDTF">2017-01-19T19:29:25Z</dcterms:modified>
</cp:coreProperties>
</file>