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82" r:id="rId3"/>
    <p:sldId id="283" r:id="rId4"/>
    <p:sldId id="284" r:id="rId5"/>
    <p:sldId id="281"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47" autoAdjust="0"/>
    <p:restoredTop sz="94660"/>
  </p:normalViewPr>
  <p:slideViewPr>
    <p:cSldViewPr>
      <p:cViewPr varScale="1">
        <p:scale>
          <a:sx n="72" d="100"/>
          <a:sy n="72" d="100"/>
        </p:scale>
        <p:origin x="-156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normAutofit/>
          </a:bodyPr>
          <a:lstStyle/>
          <a:p>
            <a:r>
              <a:rPr lang="en-US" altLang="ja-JP" dirty="0" smtClean="0"/>
              <a:t>WF </a:t>
            </a:r>
            <a:r>
              <a:rPr lang="en-US" altLang="ja-JP" dirty="0"/>
              <a:t>on Multiple RAR</a:t>
            </a:r>
            <a:endParaRPr kumimoji="1" lang="ja-JP" altLang="en-US" dirty="0"/>
          </a:p>
        </p:txBody>
      </p:sp>
      <p:sp>
        <p:nvSpPr>
          <p:cNvPr id="5" name="サブタイトル 4"/>
          <p:cNvSpPr>
            <a:spLocks noGrp="1"/>
          </p:cNvSpPr>
          <p:nvPr>
            <p:ph type="subTitle" idx="1"/>
          </p:nvPr>
        </p:nvSpPr>
        <p:spPr>
          <a:xfrm>
            <a:off x="1115616" y="3886200"/>
            <a:ext cx="6984776" cy="1752600"/>
          </a:xfrm>
        </p:spPr>
        <p:txBody>
          <a:bodyPr>
            <a:normAutofit/>
          </a:bodyPr>
          <a:lstStyle/>
          <a:p>
            <a:r>
              <a:rPr kumimoji="1" lang="en-US" altLang="ja-JP" dirty="0" smtClean="0"/>
              <a:t>Samsung, </a:t>
            </a:r>
            <a:r>
              <a:rPr kumimoji="1" lang="en-US" altLang="ja-JP" dirty="0" smtClean="0"/>
              <a:t>ZTE, ZTE Microelectronics</a:t>
            </a:r>
            <a:endParaRPr kumimoji="1" lang="en-US" altLang="ja-JP" dirty="0" smtClean="0"/>
          </a:p>
        </p:txBody>
      </p:sp>
      <p:sp>
        <p:nvSpPr>
          <p:cNvPr id="6" name="テキスト ボックス 3"/>
          <p:cNvSpPr txBox="1">
            <a:spLocks noChangeArrowheads="1"/>
          </p:cNvSpPr>
          <p:nvPr/>
        </p:nvSpPr>
        <p:spPr bwMode="auto">
          <a:xfrm>
            <a:off x="7380312" y="188913"/>
            <a:ext cx="1741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buNone/>
            </a:pPr>
            <a:r>
              <a:rPr lang="en-US" altLang="ko-KR" sz="2400" dirty="0"/>
              <a:t>R1-1701262</a:t>
            </a:r>
            <a:endParaRPr lang="en-US" altLang="ko-KR" sz="2400" dirty="0"/>
          </a:p>
        </p:txBody>
      </p:sp>
      <p:sp>
        <p:nvSpPr>
          <p:cNvPr id="7" name="テキスト ボックス 4"/>
          <p:cNvSpPr txBox="1">
            <a:spLocks noChangeArrowheads="1"/>
          </p:cNvSpPr>
          <p:nvPr/>
        </p:nvSpPr>
        <p:spPr bwMode="auto">
          <a:xfrm>
            <a:off x="179388" y="188913"/>
            <a:ext cx="52741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a:t>
            </a:r>
            <a:r>
              <a:rPr lang="en-US" altLang="ja-JP" sz="2400" dirty="0" smtClean="0"/>
              <a:t>Meeting #NR </a:t>
            </a:r>
            <a:r>
              <a:rPr lang="en-US" altLang="ja-JP" sz="2400" dirty="0" err="1" smtClean="0"/>
              <a:t>Adhoc</a:t>
            </a:r>
            <a:endParaRPr lang="en-US" altLang="ja-JP" sz="2400" dirty="0"/>
          </a:p>
          <a:p>
            <a:pPr eaLnBrk="1" hangingPunct="1">
              <a:spcBef>
                <a:spcPct val="0"/>
              </a:spcBef>
              <a:buFontTx/>
              <a:buNone/>
            </a:pPr>
            <a:r>
              <a:rPr lang="en-US" altLang="ja-JP" sz="2400" dirty="0" smtClean="0"/>
              <a:t>Spokane, USA, 16th </a:t>
            </a:r>
            <a:r>
              <a:rPr lang="en-US" altLang="ja-JP" sz="2400" dirty="0"/>
              <a:t>- </a:t>
            </a:r>
            <a:r>
              <a:rPr lang="en-US" altLang="ja-JP" sz="2400" dirty="0" smtClean="0"/>
              <a:t>20th January 2017</a:t>
            </a:r>
          </a:p>
          <a:p>
            <a:pPr eaLnBrk="1" hangingPunct="1">
              <a:spcBef>
                <a:spcPct val="0"/>
              </a:spcBef>
              <a:buFontTx/>
              <a:buNone/>
            </a:pPr>
            <a:r>
              <a:rPr lang="en-US" altLang="ja-JP" sz="2400" dirty="0" smtClean="0"/>
              <a:t>Agenda </a:t>
            </a:r>
            <a:r>
              <a:rPr lang="en-US" altLang="ja-JP" sz="2400" dirty="0"/>
              <a:t>item 5.1.1.4.2</a:t>
            </a:r>
            <a:endParaRPr lang="ja-JP" altLang="en-US" sz="2400" dirty="0"/>
          </a:p>
        </p:txBody>
      </p:sp>
    </p:spTree>
    <p:extLst>
      <p:ext uri="{BB962C8B-B14F-4D97-AF65-F5344CB8AC3E}">
        <p14:creationId xmlns:p14="http://schemas.microsoft.com/office/powerpoint/2010/main" val="32784162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(1/3)</a:t>
            </a:r>
            <a:endParaRPr lang="ko-KR" altLang="en-US" dirty="0"/>
          </a:p>
        </p:txBody>
      </p:sp>
      <p:sp>
        <p:nvSpPr>
          <p:cNvPr id="3" name="내용 개체 틀 2"/>
          <p:cNvSpPr>
            <a:spLocks noGrp="1"/>
          </p:cNvSpPr>
          <p:nvPr>
            <p:ph idx="1"/>
          </p:nvPr>
        </p:nvSpPr>
        <p:spPr>
          <a:xfrm>
            <a:off x="457200" y="1628800"/>
            <a:ext cx="8229600" cy="4968552"/>
          </a:xfrm>
        </p:spPr>
        <p:txBody>
          <a:bodyPr>
            <a:normAutofit/>
          </a:bodyPr>
          <a:lstStyle/>
          <a:p>
            <a:pPr lvl="0"/>
            <a:r>
              <a:rPr lang="en-US" sz="1800" dirty="0"/>
              <a:t>2 UE determine the same DL </a:t>
            </a:r>
            <a:r>
              <a:rPr lang="en-US" sz="1800" dirty="0" err="1"/>
              <a:t>Tx</a:t>
            </a:r>
            <a:r>
              <a:rPr lang="en-US" sz="1800" dirty="0"/>
              <a:t> beam as the best one. But the UL Rx beams may be different as </a:t>
            </a:r>
            <a:r>
              <a:rPr lang="en-US" sz="1800" dirty="0" smtClean="0"/>
              <a:t>shown</a:t>
            </a:r>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r>
              <a:rPr lang="en-US" sz="1800" dirty="0" smtClean="0"/>
              <a:t>One </a:t>
            </a:r>
            <a:r>
              <a:rPr lang="en-US" sz="1800" dirty="0"/>
              <a:t>option is that the gNB just sends one RAR, thus another UE will fail. </a:t>
            </a:r>
            <a:endParaRPr lang="en-US" sz="1800" dirty="0" smtClean="0"/>
          </a:p>
          <a:p>
            <a:pPr lvl="0"/>
            <a:r>
              <a:rPr lang="en-US" sz="1800" dirty="0" smtClean="0"/>
              <a:t>Another </a:t>
            </a:r>
            <a:r>
              <a:rPr lang="en-US" sz="1800" dirty="0"/>
              <a:t>option is that the gNB will transmit two </a:t>
            </a:r>
            <a:r>
              <a:rPr lang="en-US" sz="1800" dirty="0" smtClean="0"/>
              <a:t>RARs</a:t>
            </a:r>
          </a:p>
          <a:p>
            <a:pPr lvl="0"/>
            <a:endParaRPr lang="en-US" sz="1800" dirty="0" smtClean="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615774219"/>
              </p:ext>
            </p:extLst>
          </p:nvPr>
        </p:nvGraphicFramePr>
        <p:xfrm>
          <a:off x="2843808" y="2276872"/>
          <a:ext cx="3918388" cy="2736304"/>
        </p:xfrm>
        <a:graphic>
          <a:graphicData uri="http://schemas.openxmlformats.org/presentationml/2006/ole">
            <mc:AlternateContent xmlns:mc="http://schemas.openxmlformats.org/markup-compatibility/2006">
              <mc:Choice xmlns:v="urn:schemas-microsoft-com:vml" Requires="v">
                <p:oleObj spid="_x0000_s1058" name="Visio" r:id="rId3" imgW="3946102" imgH="2741850" progId="Visio.Drawing.11">
                  <p:embed/>
                </p:oleObj>
              </mc:Choice>
              <mc:Fallback>
                <p:oleObj name="Visio" r:id="rId3" imgW="3946102" imgH="274185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2276872"/>
                        <a:ext cx="3918388" cy="2736304"/>
                      </a:xfrm>
                      <a:prstGeom prst="rect">
                        <a:avLst/>
                      </a:prstGeom>
                      <a:noFill/>
                    </p:spPr>
                  </p:pic>
                </p:oleObj>
              </mc:Fallback>
            </mc:AlternateContent>
          </a:graphicData>
        </a:graphic>
      </p:graphicFrame>
    </p:spTree>
    <p:extLst>
      <p:ext uri="{BB962C8B-B14F-4D97-AF65-F5344CB8AC3E}">
        <p14:creationId xmlns:p14="http://schemas.microsoft.com/office/powerpoint/2010/main" val="1421620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(2/3)</a:t>
            </a:r>
            <a:endParaRPr lang="en-US" dirty="0"/>
          </a:p>
        </p:txBody>
      </p:sp>
      <p:pic>
        <p:nvPicPr>
          <p:cNvPr id="2050" name="Object 15"/>
          <p:cNvPicPr>
            <a:picLocks noChangeArrowheads="1"/>
          </p:cNvPicPr>
          <p:nvPr/>
        </p:nvPicPr>
        <p:blipFill>
          <a:blip r:embed="rId2">
            <a:extLst>
              <a:ext uri="{28A0092B-C50C-407E-A947-70E740481C1C}">
                <a14:useLocalDpi xmlns:a14="http://schemas.microsoft.com/office/drawing/2010/main" val="0"/>
              </a:ext>
            </a:extLst>
          </a:blip>
          <a:srcRect l="-2682" t="-4936" r="-63" b="-3941"/>
          <a:stretch>
            <a:fillRect/>
          </a:stretch>
        </p:blipFill>
        <p:spPr bwMode="auto">
          <a:xfrm>
            <a:off x="179512" y="1332480"/>
            <a:ext cx="4032448"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07504" y="4257962"/>
            <a:ext cx="4608512" cy="1200329"/>
          </a:xfrm>
          <a:prstGeom prst="rect">
            <a:avLst/>
          </a:prstGeom>
          <a:noFill/>
        </p:spPr>
        <p:txBody>
          <a:bodyPr wrap="square" rtlCol="0">
            <a:spAutoFit/>
          </a:bodyPr>
          <a:lstStyle/>
          <a:p>
            <a:r>
              <a:rPr lang="en-US" dirty="0"/>
              <a:t>Both TRP1 and TRP2 receive the same MSG1, but there is not enough time to coordinate the response. Therefore, both TRPs transmit a response each.</a:t>
            </a:r>
          </a:p>
        </p:txBody>
      </p:sp>
      <p:pic>
        <p:nvPicPr>
          <p:cNvPr id="2051" name="Object 16"/>
          <p:cNvPicPr>
            <a:picLocks noChangeArrowheads="1"/>
          </p:cNvPicPr>
          <p:nvPr/>
        </p:nvPicPr>
        <p:blipFill>
          <a:blip r:embed="rId3">
            <a:extLst>
              <a:ext uri="{28A0092B-C50C-407E-A947-70E740481C1C}">
                <a14:useLocalDpi xmlns:a14="http://schemas.microsoft.com/office/drawing/2010/main" val="0"/>
              </a:ext>
            </a:extLst>
          </a:blip>
          <a:srcRect l="-4359" t="-3671" b="-404"/>
          <a:stretch>
            <a:fillRect/>
          </a:stretch>
        </p:blipFill>
        <p:spPr bwMode="auto">
          <a:xfrm>
            <a:off x="4860032" y="1361468"/>
            <a:ext cx="3063230" cy="321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652120" y="4996626"/>
            <a:ext cx="3168352" cy="923330"/>
          </a:xfrm>
          <a:prstGeom prst="rect">
            <a:avLst/>
          </a:prstGeom>
          <a:noFill/>
        </p:spPr>
        <p:txBody>
          <a:bodyPr wrap="square" rtlCol="0">
            <a:spAutoFit/>
          </a:bodyPr>
          <a:lstStyle/>
          <a:p>
            <a:r>
              <a:rPr lang="en-US"/>
              <a:t>UE transmits a second MSG1 before the response to the first MSG1 is received.</a:t>
            </a:r>
            <a:endParaRPr lang="en-US" dirty="0"/>
          </a:p>
        </p:txBody>
      </p:sp>
    </p:spTree>
    <p:extLst>
      <p:ext uri="{BB962C8B-B14F-4D97-AF65-F5344CB8AC3E}">
        <p14:creationId xmlns:p14="http://schemas.microsoft.com/office/powerpoint/2010/main" val="6236208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t>
            </a:r>
            <a:r>
              <a:rPr lang="en-US" dirty="0" smtClean="0"/>
              <a:t>(3/3</a:t>
            </a:r>
            <a:r>
              <a:rPr lang="en-US" dirty="0"/>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006953870"/>
              </p:ext>
            </p:extLst>
          </p:nvPr>
        </p:nvGraphicFramePr>
        <p:xfrm>
          <a:off x="2699792" y="1196752"/>
          <a:ext cx="4166600" cy="3409036"/>
        </p:xfrm>
        <a:graphic>
          <a:graphicData uri="http://schemas.openxmlformats.org/presentationml/2006/ole">
            <mc:AlternateContent xmlns:mc="http://schemas.openxmlformats.org/markup-compatibility/2006">
              <mc:Choice xmlns:v="urn:schemas-microsoft-com:vml" Requires="v">
                <p:oleObj spid="_x0000_s3088" name="Visio" r:id="rId3" imgW="3670030" imgH="3001184" progId="Visio.Drawing.11">
                  <p:embed/>
                </p:oleObj>
              </mc:Choice>
              <mc:Fallback>
                <p:oleObj name="Visio" r:id="rId3" imgW="3670030" imgH="300118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1196752"/>
                        <a:ext cx="4166600" cy="3409036"/>
                      </a:xfrm>
                      <a:prstGeom prst="rect">
                        <a:avLst/>
                      </a:prstGeom>
                      <a:noFill/>
                    </p:spPr>
                  </p:pic>
                </p:oleObj>
              </mc:Fallback>
            </mc:AlternateContent>
          </a:graphicData>
        </a:graphic>
      </p:graphicFrame>
      <p:sp>
        <p:nvSpPr>
          <p:cNvPr id="6" name="TextBox 5"/>
          <p:cNvSpPr txBox="1"/>
          <p:nvPr/>
        </p:nvSpPr>
        <p:spPr>
          <a:xfrm>
            <a:off x="45840" y="4549676"/>
            <a:ext cx="864096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Each preamble is received independently by the gNB and has its associated Random Access </a:t>
            </a:r>
            <a:r>
              <a:rPr lang="en-US" dirty="0" smtClean="0"/>
              <a:t>Response.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assist the UE in determining which beam to use, in case it receives more than one RAR, the gNB measures the quality of the RACH preamble signal and feedbacks this information to the UE in the RAR. </a:t>
            </a:r>
            <a:endParaRPr lang="en-US" dirty="0" smtClean="0"/>
          </a:p>
          <a:p>
            <a:pPr marL="742950" lvl="1" indent="-285750">
              <a:buFont typeface="Arial" panose="020B0604020202020204" pitchFamily="34" charset="0"/>
              <a:buChar char="•"/>
            </a:pPr>
            <a:r>
              <a:rPr lang="en-US" dirty="0" smtClean="0"/>
              <a:t>The </a:t>
            </a:r>
            <a:r>
              <a:rPr lang="en-US" dirty="0"/>
              <a:t>UE uses the beam associated with the RAR that has the best signal quality metric for subsequent transmissions</a:t>
            </a:r>
          </a:p>
        </p:txBody>
      </p:sp>
    </p:spTree>
    <p:extLst>
      <p:ext uri="{BB962C8B-B14F-4D97-AF65-F5344CB8AC3E}">
        <p14:creationId xmlns:p14="http://schemas.microsoft.com/office/powerpoint/2010/main" val="3717272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12870" y="53752"/>
            <a:ext cx="8229600" cy="1143000"/>
          </a:xfrm>
        </p:spPr>
        <p:txBody>
          <a:bodyPr/>
          <a:lstStyle/>
          <a:p>
            <a:r>
              <a:rPr lang="en-US" altLang="ko-KR" dirty="0" smtClean="0"/>
              <a:t>Proposal</a:t>
            </a:r>
            <a:endParaRPr lang="ko-KR" altLang="en-US" dirty="0"/>
          </a:p>
        </p:txBody>
      </p:sp>
      <p:sp>
        <p:nvSpPr>
          <p:cNvPr id="3" name="내용 개체 틀 2"/>
          <p:cNvSpPr>
            <a:spLocks noGrp="1"/>
          </p:cNvSpPr>
          <p:nvPr>
            <p:ph idx="1"/>
          </p:nvPr>
        </p:nvSpPr>
        <p:spPr>
          <a:xfrm>
            <a:off x="412870" y="1052736"/>
            <a:ext cx="8435280" cy="4525963"/>
          </a:xfrm>
        </p:spPr>
        <p:txBody>
          <a:bodyPr>
            <a:noAutofit/>
          </a:bodyPr>
          <a:lstStyle/>
          <a:p>
            <a:r>
              <a:rPr lang="en-US" sz="2400" dirty="0" smtClean="0"/>
              <a:t>NR considers multiple RAR reception at the UE</a:t>
            </a:r>
            <a:r>
              <a:rPr lang="en-US" sz="2400" dirty="0" smtClean="0"/>
              <a:t>.</a:t>
            </a:r>
          </a:p>
          <a:p>
            <a:pPr marL="0" indent="0">
              <a:buNone/>
            </a:pPr>
            <a:endParaRPr lang="en-US" sz="2400" dirty="0"/>
          </a:p>
          <a:p>
            <a:r>
              <a:rPr lang="en-US" sz="2400" dirty="0" smtClean="0"/>
              <a:t>FFS: 1 or multiple Msg3 from UE</a:t>
            </a:r>
            <a:endParaRPr lang="en-US" sz="2000" dirty="0"/>
          </a:p>
        </p:txBody>
      </p:sp>
    </p:spTree>
    <p:extLst>
      <p:ext uri="{BB962C8B-B14F-4D97-AF65-F5344CB8AC3E}">
        <p14:creationId xmlns:p14="http://schemas.microsoft.com/office/powerpoint/2010/main" val="558535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10252</TotalTime>
  <Words>231</Words>
  <Application>Microsoft Office PowerPoint</Application>
  <PresentationFormat>On-screen Show (4:3)</PresentationFormat>
  <Paragraphs>32</Paragraphs>
  <Slides>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テーマ</vt:lpstr>
      <vt:lpstr>Visio</vt:lpstr>
      <vt:lpstr>WF on Multiple RAR</vt:lpstr>
      <vt:lpstr>Background (1/3)</vt:lpstr>
      <vt:lpstr>Background (2/3)</vt:lpstr>
      <vt:lpstr>Background (3/3)</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5139473</dc:creator>
  <cp:lastModifiedBy>MarkXiong</cp:lastModifiedBy>
  <cp:revision>642</cp:revision>
  <dcterms:created xsi:type="dcterms:W3CDTF">2014-09-26T23:14:47Z</dcterms:created>
  <dcterms:modified xsi:type="dcterms:W3CDTF">2017-01-17T16:56:15Z</dcterms:modified>
</cp:coreProperties>
</file>