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4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328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76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044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353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800" dirty="0" smtClean="0"/>
              <a:t>3GPP TSG RAN WG1 AH_NR Meeting 	               R1- 1701260</a:t>
            </a:r>
            <a:r>
              <a:rPr lang="zh-CN" altLang="zh-CN" sz="2800" dirty="0" smtClean="0"/>
              <a:t/>
            </a:r>
            <a:br>
              <a:rPr lang="zh-CN" altLang="zh-CN" sz="2800" dirty="0" smtClean="0"/>
            </a:br>
            <a:r>
              <a:rPr lang="en-GB" altLang="zh-CN" sz="2800" dirty="0" smtClean="0"/>
              <a:t> </a:t>
            </a:r>
            <a:r>
              <a:rPr lang="en-US" altLang="zh-CN" sz="2800" dirty="0" smtClean="0"/>
              <a:t>Spokane</a:t>
            </a:r>
            <a:r>
              <a:rPr lang="en-GB" altLang="zh-CN" sz="2800" dirty="0" smtClean="0"/>
              <a:t>, </a:t>
            </a:r>
            <a:r>
              <a:rPr lang="en-US" altLang="zh-CN" sz="2800" dirty="0" smtClean="0"/>
              <a:t>USA </a:t>
            </a:r>
            <a:r>
              <a:rPr lang="en-GB" altLang="zh-CN" sz="2800" dirty="0" smtClean="0"/>
              <a:t>16</a:t>
            </a:r>
            <a:r>
              <a:rPr lang="en-GB" altLang="zh-CN" sz="2800" baseline="30000" dirty="0" smtClean="0"/>
              <a:t>th</a:t>
            </a:r>
            <a:r>
              <a:rPr lang="en-GB" altLang="zh-CN" sz="2800" dirty="0" smtClean="0"/>
              <a:t> - 20</a:t>
            </a:r>
            <a:r>
              <a:rPr lang="en-GB" altLang="zh-CN" sz="2800" baseline="30000" dirty="0" smtClean="0"/>
              <a:t>th</a:t>
            </a:r>
            <a:r>
              <a:rPr lang="en-GB" altLang="zh-CN" sz="2800" dirty="0" smtClean="0"/>
              <a:t> </a:t>
            </a:r>
            <a:r>
              <a:rPr lang="en-US" altLang="zh-CN" sz="2800" dirty="0" smtClean="0"/>
              <a:t>January </a:t>
            </a:r>
            <a:r>
              <a:rPr lang="en-GB" altLang="zh-CN" sz="2800" dirty="0" smtClean="0"/>
              <a:t>2017 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kumimoji="1" lang="en-US" altLang="ja-JP" sz="2800" dirty="0" smtClean="0">
                <a:latin typeface="Calibri" pitchFamily="34" charset="0"/>
                <a:ea typeface="MS PGothic" pitchFamily="34" charset="-128"/>
              </a:rPr>
              <a:t>Agenda item 5.1.1.4.3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2-step RACH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31640" y="4581128"/>
            <a:ext cx="6946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3200" b="0" dirty="0" smtClean="0">
                <a:ea typeface="MS PGothic" pitchFamily="34" charset="-128"/>
              </a:rPr>
              <a:t>ZTE, ZTE Microelectronics, </a:t>
            </a:r>
            <a:r>
              <a:rPr lang="en-US" altLang="ja-JP" sz="3200" dirty="0" smtClean="0">
                <a:ea typeface="MS PGothic" pitchFamily="34" charset="-128"/>
              </a:rPr>
              <a:t>[]</a:t>
            </a:r>
            <a:r>
              <a:rPr lang="en-US" altLang="ja-JP" sz="3200" dirty="0" smtClean="0">
                <a:solidFill>
                  <a:schemeClr val="bg1">
                    <a:lumMod val="75000"/>
                  </a:schemeClr>
                </a:solidFill>
                <a:ea typeface="MS PGothic" pitchFamily="34" charset="-128"/>
              </a:rPr>
              <a:t>,……</a:t>
            </a:r>
            <a:endParaRPr lang="en-US" altLang="ja-JP" sz="32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1917"/>
            <a:ext cx="8640960" cy="4785395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RAN1 is studying and some companies see potential benefits of a simplified RACH procedure consisting of two main steps (Msg1 and Msg2) for UEs</a:t>
            </a:r>
          </a:p>
          <a:p>
            <a:pPr lvl="0"/>
            <a:r>
              <a:rPr lang="en-US" sz="2400" dirty="0" smtClean="0"/>
              <a:t>RAN1 has discussed the following: </a:t>
            </a:r>
          </a:p>
          <a:p>
            <a:pPr lvl="1"/>
            <a:r>
              <a:rPr lang="en-US" sz="2000" dirty="0" smtClean="0"/>
              <a:t>The use of a UE identity in </a:t>
            </a:r>
            <a:r>
              <a:rPr lang="en-US" sz="2000" dirty="0" err="1" smtClean="0"/>
              <a:t>Msg</a:t>
            </a:r>
            <a:r>
              <a:rPr lang="en-US" sz="2000" dirty="0" smtClean="0"/>
              <a:t> 1</a:t>
            </a:r>
          </a:p>
          <a:p>
            <a:pPr lvl="1"/>
            <a:r>
              <a:rPr lang="en-US" sz="2000" dirty="0" err="1" smtClean="0"/>
              <a:t>Msg</a:t>
            </a:r>
            <a:r>
              <a:rPr lang="en-US" sz="2000" dirty="0" smtClean="0"/>
              <a:t> 2: RA response that is addressed to the UE identity in </a:t>
            </a:r>
            <a:r>
              <a:rPr lang="en-US" sz="2000" dirty="0" err="1" smtClean="0"/>
              <a:t>Msg</a:t>
            </a:r>
            <a:r>
              <a:rPr lang="en-US" sz="2000" dirty="0" smtClean="0"/>
              <a:t> 1</a:t>
            </a:r>
          </a:p>
          <a:p>
            <a:pPr lvl="1"/>
            <a:r>
              <a:rPr lang="en-US" sz="2000" dirty="0" smtClean="0"/>
              <a:t>FFS on the definition and choice of the UE identity</a:t>
            </a:r>
          </a:p>
          <a:p>
            <a:pPr lvl="1"/>
            <a:r>
              <a:rPr lang="en-US" sz="2000" dirty="0" smtClean="0"/>
              <a:t>FFS on the applicability scenarios of simplified RACH procedure </a:t>
            </a:r>
          </a:p>
          <a:p>
            <a:pPr lvl="0"/>
            <a:endParaRPr lang="en-US" sz="2400" dirty="0" smtClean="0"/>
          </a:p>
          <a:p>
            <a:pPr lvl="2">
              <a:buNone/>
            </a:pPr>
            <a:endParaRPr lang="en-US" altLang="zh-CN" dirty="0" smtClean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1917"/>
            <a:ext cx="8640960" cy="4785395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2-step RACH can reduce latency and signaling overhead</a:t>
            </a:r>
          </a:p>
          <a:p>
            <a:pPr marL="0" lvl="0" indent="0">
              <a:buNone/>
            </a:pPr>
            <a:endParaRPr lang="en-US" sz="2400" dirty="0" smtClean="0"/>
          </a:p>
          <a:p>
            <a:pPr lvl="2">
              <a:buNone/>
            </a:pPr>
            <a:endParaRPr lang="en-US" altLang="zh-CN" dirty="0" smtClean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76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4011"/>
            <a:ext cx="8229600" cy="858725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544615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Considering the potentials 2-step RACH could achieve, further study is needed , specifically for the following details</a:t>
            </a:r>
          </a:p>
          <a:p>
            <a:pPr lvl="1"/>
            <a:r>
              <a:rPr lang="en-US" altLang="zh-CN" sz="1800" dirty="0" smtClean="0"/>
              <a:t>Use scenarios</a:t>
            </a:r>
          </a:p>
          <a:p>
            <a:pPr lvl="2"/>
            <a:r>
              <a:rPr lang="en-US" altLang="zh-CN" sz="1600" dirty="0" smtClean="0"/>
              <a:t>Cell size, </a:t>
            </a:r>
            <a:r>
              <a:rPr lang="en-US" altLang="zh-CN" sz="1600" dirty="0" err="1" smtClean="0"/>
              <a:t>asynchronized</a:t>
            </a:r>
            <a:r>
              <a:rPr lang="en-US" altLang="zh-CN" sz="1600" dirty="0" smtClean="0"/>
              <a:t> and/or synchronized cases</a:t>
            </a:r>
          </a:p>
          <a:p>
            <a:pPr lvl="2"/>
            <a:r>
              <a:rPr lang="en-US" altLang="zh-CN" sz="1600" dirty="0" smtClean="0"/>
              <a:t>Operation frequency</a:t>
            </a:r>
          </a:p>
          <a:p>
            <a:pPr lvl="2"/>
            <a:r>
              <a:rPr lang="en-US" altLang="zh-CN" sz="1600" dirty="0" err="1" smtClean="0"/>
              <a:t>eMBB</a:t>
            </a:r>
            <a:r>
              <a:rPr lang="en-US" altLang="zh-CN" sz="1600" dirty="0" smtClean="0"/>
              <a:t>, </a:t>
            </a:r>
            <a:r>
              <a:rPr lang="en-US" altLang="zh-CN" sz="1600" dirty="0" err="1" smtClean="0"/>
              <a:t>mMTC</a:t>
            </a:r>
            <a:r>
              <a:rPr lang="en-US" altLang="zh-CN" sz="1600" dirty="0" smtClean="0"/>
              <a:t>, URLLC,…</a:t>
            </a:r>
          </a:p>
          <a:p>
            <a:pPr lvl="1"/>
            <a:r>
              <a:rPr lang="en-US" altLang="zh-CN" sz="1800" dirty="0" smtClean="0"/>
              <a:t>Basic channel structure</a:t>
            </a:r>
          </a:p>
          <a:p>
            <a:pPr lvl="2"/>
            <a:r>
              <a:rPr lang="en-US" altLang="zh-CN" sz="1600" dirty="0" smtClean="0"/>
              <a:t>Preamble</a:t>
            </a:r>
          </a:p>
          <a:p>
            <a:pPr lvl="2"/>
            <a:r>
              <a:rPr lang="en-US" altLang="zh-CN" sz="1600" dirty="0" smtClean="0"/>
              <a:t>Preamble + payload</a:t>
            </a:r>
          </a:p>
          <a:p>
            <a:pPr lvl="2"/>
            <a:r>
              <a:rPr lang="en-US" altLang="zh-CN" sz="1600" dirty="0" smtClean="0"/>
              <a:t>Payload only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Note: The payload content is FFS </a:t>
            </a:r>
            <a:endParaRPr lang="zh-CN" altLang="zh-CN" sz="1600" dirty="0">
              <a:solidFill>
                <a:srgbClr val="FF0000"/>
              </a:solidFill>
            </a:endParaRPr>
          </a:p>
          <a:p>
            <a:pPr lvl="1"/>
            <a:r>
              <a:rPr lang="en-US" altLang="zh-CN" sz="1800" dirty="0" smtClean="0"/>
              <a:t>Channel design for payload needs to consider collision issue</a:t>
            </a:r>
          </a:p>
          <a:p>
            <a:pPr lvl="2"/>
            <a:r>
              <a:rPr lang="en-US" altLang="zh-CN" sz="1600" dirty="0" smtClean="0"/>
              <a:t>Suitable MCSs </a:t>
            </a:r>
          </a:p>
          <a:p>
            <a:pPr lvl="2"/>
            <a:r>
              <a:rPr lang="en-US" altLang="zh-CN" sz="1600" dirty="0" smtClean="0"/>
              <a:t>w or w/o spreading </a:t>
            </a:r>
          </a:p>
          <a:p>
            <a:pPr lvl="2"/>
            <a:r>
              <a:rPr lang="en-US" altLang="zh-CN" sz="1600" dirty="0" smtClean="0"/>
              <a:t>DMRS design</a:t>
            </a:r>
          </a:p>
          <a:p>
            <a:pPr lvl="1"/>
            <a:r>
              <a:rPr lang="en-US" altLang="zh-CN" sz="1800" dirty="0" smtClean="0"/>
              <a:t>Resource configuration and mapping between preamble and payload</a:t>
            </a:r>
          </a:p>
          <a:p>
            <a:pPr lvl="1"/>
            <a:r>
              <a:rPr lang="en-US" altLang="zh-CN" sz="1800" dirty="0" smtClean="0"/>
              <a:t>Mechanism to fall back to 4-step RACH</a:t>
            </a:r>
          </a:p>
          <a:p>
            <a:pPr marL="457200" lvl="1" indent="0">
              <a:buNone/>
            </a:pPr>
            <a:r>
              <a:rPr lang="en-US" altLang="zh-CN" sz="1800" dirty="0" smtClean="0"/>
              <a:t>FFS: forward compatibility of 2-step RACH need to be considered during </a:t>
            </a:r>
            <a:r>
              <a:rPr lang="en-US" altLang="zh-CN" sz="1800" dirty="0" smtClean="0"/>
              <a:t>Rel-14 </a:t>
            </a:r>
            <a:r>
              <a:rPr lang="en-US" altLang="zh-CN" sz="1800" dirty="0" smtClean="0"/>
              <a:t>study</a:t>
            </a:r>
            <a:endParaRPr lang="en-US" altLang="zh-CN" sz="1800" dirty="0" smtClean="0"/>
          </a:p>
          <a:p>
            <a:pPr lvl="1"/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3772</TotalTime>
  <Words>202</Words>
  <Application>Microsoft Office PowerPoint</Application>
  <PresentationFormat>全屏显示(4:3)</PresentationFormat>
  <Paragraphs>33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主题</vt:lpstr>
      <vt:lpstr>3GPP TSG RAN WG1 AH_NR Meeting                 R1- 1701260  Spokane, USA 16th - 20th January 2017  Agenda item 5.1.1.4.3</vt:lpstr>
      <vt:lpstr>Background</vt:lpstr>
      <vt:lpstr>Observation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Meeting #82bis                    R1- 15xxxx Malmo, Sweden, October 5-9, 2015</dc:title>
  <dc:creator>Yi Wang(Eason)</dc:creator>
  <cp:lastModifiedBy>Shupeng Li</cp:lastModifiedBy>
  <cp:revision>181</cp:revision>
  <dcterms:created xsi:type="dcterms:W3CDTF">2015-10-05T07:06:17Z</dcterms:created>
  <dcterms:modified xsi:type="dcterms:W3CDTF">2017-01-17T17:03:37Z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1444205836</vt:lpwstr>
  </property>
</Properties>
</file>