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1" d="100"/>
          <a:sy n="91" d="100"/>
        </p:scale>
        <p:origin x="17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B2CD8-5CFF-4B5E-B8A8-89DC9EBC123D}" type="datetimeFigureOut">
              <a:rPr lang="zh-CN" altLang="en-US" smtClean="0"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1B2DB-5618-46F0-9C0E-C1EE29E6A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71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1B2DB-5618-46F0-9C0E-C1EE29E6A50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93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1B2DB-5618-46F0-9C0E-C1EE29E6A50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5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1B2DB-5618-46F0-9C0E-C1EE29E6A50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47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usage of NB-SSS for enhanced channel estimation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Spreadtrum,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R1-162049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2.2.5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1558531"/>
            <a:ext cx="856895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Agreements at last </a:t>
            </a:r>
            <a:r>
              <a:rPr lang="en-US" altLang="zh-CN" sz="2000" b="1" dirty="0"/>
              <a:t>RAN1 NB-</a:t>
            </a:r>
            <a:r>
              <a:rPr lang="en-US" altLang="zh-CN" sz="2000" b="1" dirty="0" err="1"/>
              <a:t>IoT</a:t>
            </a:r>
            <a:r>
              <a:rPr lang="en-US" altLang="zh-CN" sz="2000" b="1" dirty="0"/>
              <a:t> ad hoc </a:t>
            </a:r>
            <a:r>
              <a:rPr lang="en-US" altLang="zh-CN" sz="2000" b="1" dirty="0" smtClean="0"/>
              <a:t>meeting and </a:t>
            </a:r>
            <a:r>
              <a:rPr kumimoji="0" lang="en-US" altLang="ja-JP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RAN1 #84</a:t>
            </a:r>
          </a:p>
          <a:p>
            <a:endParaRPr lang="zh-CN" altLang="zh-CN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FDD mode, NB-PBCH is transmitted in </a:t>
            </a:r>
            <a:r>
              <a:rPr lang="en-US" altLang="zh-CN" dirty="0" err="1"/>
              <a:t>subframe</a:t>
            </a:r>
            <a:r>
              <a:rPr lang="en-US" altLang="zh-CN" dirty="0"/>
              <a:t> 0 in every radio </a:t>
            </a:r>
            <a:r>
              <a:rPr lang="en-US" altLang="zh-CN" dirty="0" smtClean="0"/>
              <a:t>frame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 </a:t>
            </a:r>
            <a:r>
              <a:rPr lang="en-US" altLang="zh-CN" dirty="0" smtClean="0"/>
              <a:t>NB-SSS </a:t>
            </a:r>
            <a:r>
              <a:rPr lang="en-US" altLang="zh-CN" dirty="0"/>
              <a:t>is transmitted in </a:t>
            </a:r>
            <a:r>
              <a:rPr lang="en-US" altLang="zh-CN" dirty="0" err="1"/>
              <a:t>subframe</a:t>
            </a:r>
            <a:r>
              <a:rPr lang="en-US" altLang="zh-CN" dirty="0"/>
              <a:t> 9 </a:t>
            </a:r>
            <a:endParaRPr lang="zh-CN" altLang="zh-CN" dirty="0"/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dirty="0" smtClean="0"/>
              <a:t>When </a:t>
            </a:r>
            <a:r>
              <a:rPr lang="en-US" altLang="ja-JP" dirty="0"/>
              <a:t>the same-PCI indicator is set to true</a:t>
            </a:r>
            <a:endParaRPr lang="en-US" altLang="zh-CN" dirty="0"/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4572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that cell ID is identical for NB-</a:t>
            </a:r>
            <a:r>
              <a:rPr lang="en-US" altLang="ja-JP" sz="1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IoT</a:t>
            </a: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LTE, </a:t>
            </a:r>
            <a:endParaRPr lang="en-US" altLang="ja-JP" sz="1400" dirty="0" smtClean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that the number of antenna ports is the same for LTE CRS as for NB-RS</a:t>
            </a:r>
            <a:endParaRPr lang="en-US" altLang="zh-CN" sz="1400" dirty="0"/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hat the channel can be inferred from both NB-RS and LTE CRS</a:t>
            </a:r>
            <a:endParaRPr lang="en-US" altLang="zh-CN" sz="1400" dirty="0"/>
          </a:p>
          <a:p>
            <a:pPr marL="1200150" lvl="2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∙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LTE CRS port 0 is associated with NB-RS port 0 and LTE CRS port 1 is associated with NB-RS port 1</a:t>
            </a:r>
            <a:endParaRPr lang="en-US" altLang="zh-CN" sz="1400" dirty="0"/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LTE CRS are available in the NB-</a:t>
            </a:r>
            <a:r>
              <a:rPr lang="en-US" altLang="ja-JP" sz="1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IoT</a:t>
            </a: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PRB in all </a:t>
            </a:r>
            <a:r>
              <a:rPr lang="en-US" altLang="ja-JP" sz="1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where NB-RS are available</a:t>
            </a:r>
            <a:endParaRPr lang="en-US" altLang="ja-JP" sz="1400" dirty="0">
              <a:latin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en-US" altLang="ja-JP" dirty="0">
              <a:latin typeface="Arial" panose="020B0604020202020204" pitchFamily="34" charset="0"/>
            </a:endParaRPr>
          </a:p>
          <a:p>
            <a:pPr lvl="0"/>
            <a:endParaRPr lang="zh-CN" altLang="zh-CN" dirty="0"/>
          </a:p>
          <a:p>
            <a:pPr indent="-180000"/>
            <a:endParaRPr lang="en-US" altLang="zh-CN" b="1" dirty="0" smtClean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556034"/>
              </p:ext>
            </p:extLst>
          </p:nvPr>
        </p:nvGraphicFramePr>
        <p:xfrm>
          <a:off x="5940152" y="2996952"/>
          <a:ext cx="800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4" imgW="800100" imgH="228600" progId="Equation.DSMT4">
                  <p:embed/>
                </p:oleObj>
              </mc:Choice>
              <mc:Fallback>
                <p:oleObj name="Equation" r:id="rId4" imgW="800100" imgH="2286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2996952"/>
                        <a:ext cx="8001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sz="2400" b="1" dirty="0"/>
              <a:t>Proposal 1: NB-SSS can be used by the UE to enhance </a:t>
            </a:r>
            <a:r>
              <a:rPr lang="en-US" altLang="zh-CN" sz="2400" b="1" dirty="0" smtClean="0"/>
              <a:t>downlink channel estimation.</a:t>
            </a:r>
            <a:endParaRPr lang="zh-CN" altLang="zh-CN" sz="2400" dirty="0"/>
          </a:p>
          <a:p>
            <a:r>
              <a:rPr lang="en-US" altLang="zh-CN" sz="2400" b="1" dirty="0"/>
              <a:t>Proposal 2:</a:t>
            </a:r>
            <a:r>
              <a:rPr lang="en-US" altLang="zh-CN" sz="2400" dirty="0"/>
              <a:t> </a:t>
            </a:r>
            <a:r>
              <a:rPr lang="en-US" altLang="zh-CN" sz="2400" b="1" dirty="0"/>
              <a:t>Ratio of EPRE between NB-RS and NB-SSS is specified</a:t>
            </a:r>
            <a:endParaRPr lang="zh-CN" altLang="zh-CN" sz="2400" dirty="0"/>
          </a:p>
          <a:p>
            <a:r>
              <a:rPr lang="en-US" altLang="zh-CN" sz="2400" b="1" dirty="0"/>
              <a:t>Proposal 3: Mapping between antenna ports of NB-RS and NB-SSS are </a:t>
            </a:r>
            <a:r>
              <a:rPr lang="en-US" altLang="zh-CN" sz="2400" b="1" dirty="0" smtClean="0"/>
              <a:t>specified</a:t>
            </a:r>
          </a:p>
          <a:p>
            <a:pPr lvl="1"/>
            <a:r>
              <a:rPr lang="en-US" altLang="zh-CN" sz="2000" b="1" dirty="0" smtClean="0"/>
              <a:t>NB-SSS is associated with port 0 of NB-RS, or </a:t>
            </a:r>
          </a:p>
          <a:p>
            <a:pPr lvl="1"/>
            <a:r>
              <a:rPr lang="en-US" altLang="zh-CN" sz="2000" b="1" dirty="0"/>
              <a:t>TDM transmission pattern </a:t>
            </a:r>
            <a:r>
              <a:rPr lang="en-US" altLang="zh-CN" sz="2000" b="1" dirty="0" smtClean="0"/>
              <a:t>as shown in Figure 1 is </a:t>
            </a:r>
            <a:r>
              <a:rPr lang="en-US" altLang="zh-CN" sz="2000" b="1" dirty="0"/>
              <a:t>introduced for the </a:t>
            </a:r>
            <a:r>
              <a:rPr lang="en-US" altLang="zh-CN" sz="2000" b="1" dirty="0" smtClean="0"/>
              <a:t>association </a:t>
            </a:r>
            <a:r>
              <a:rPr lang="en-US" altLang="zh-CN" sz="2000" b="1" dirty="0"/>
              <a:t>between the transmitting antenna ports of NB-SSS and NB-RS in the case of </a:t>
            </a:r>
            <a:r>
              <a:rPr lang="en-US" altLang="zh-CN" sz="2000" b="1" dirty="0" smtClean="0"/>
              <a:t>2 NB-RS ports.</a:t>
            </a:r>
          </a:p>
          <a:p>
            <a:pPr lvl="1"/>
            <a:endParaRPr lang="zh-CN" altLang="zh-CN" sz="2000" dirty="0"/>
          </a:p>
          <a:p>
            <a:pPr marL="0" indent="0">
              <a:buNone/>
            </a:pPr>
            <a:endParaRPr lang="en-US" altLang="zh-CN" sz="2200" i="1" dirty="0" smtClean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907704" y="433995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171" y="5101499"/>
            <a:ext cx="367665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21236" y="6142692"/>
            <a:ext cx="540699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zh-CN" sz="1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Figure 1 TDM pattern for the transmitting antenna ports of NB-SSS</a:t>
            </a:r>
            <a:endParaRPr kumimoji="0" lang="en-GB" altLang="zh-CN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12871</TotalTime>
  <Words>184</Words>
  <Application>Microsoft Office PowerPoint</Application>
  <PresentationFormat>On-screen Show (4:3)</PresentationFormat>
  <Paragraphs>30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 Unicode MS</vt:lpstr>
      <vt:lpstr>MS Mincho</vt:lpstr>
      <vt:lpstr>ＭＳ Ｐゴシック</vt:lpstr>
      <vt:lpstr>宋体</vt:lpstr>
      <vt:lpstr>Arial</vt:lpstr>
      <vt:lpstr>Calibri</vt:lpstr>
      <vt:lpstr>Times New Roman</vt:lpstr>
      <vt:lpstr>Office Theme</vt:lpstr>
      <vt:lpstr>Equation</vt:lpstr>
      <vt:lpstr>WF on usage of NB-SSS for enhanced channel estimation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Spreadtrum</cp:lastModifiedBy>
  <cp:revision>1094</cp:revision>
  <dcterms:created xsi:type="dcterms:W3CDTF">2015-04-22T00:12:23Z</dcterms:created>
  <dcterms:modified xsi:type="dcterms:W3CDTF">2016-03-24T07:38:16Z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(3)BNu8hdXnRmT2E3de1Txy+17PHunoFnSJpeLnnpePrnyBFZ1D2A6O77dpFe1t/+kRGoL67g0K
YSuJM4YKxumaEN2FUH2lBqzAbjZbJJQidHzQSGr2KCy+YXMXkhmjZZlh4Af7p3UmR+pTgp2z
l9hQTv1LYIyaYRk6XQxMFlnsxBGKwkcBR+3tq5Byfsc19wMs6icIyUF3S72XUY1Wj+o5Gdra
p3KZBNKGA8LUms8XGe</vt:lpwstr>
  </property>
  <property fmtid="{D5CDD505-2E9C-101B-9397-08002B2CF9AE}" pid="12" name="_2015_ms_pID_7253431">
    <vt:lpwstr>/NSyu2WFy+iZl5YqgKZRDKX5hD2TXO9KvOUaR5eCDoF8Y/NfpHwLnc
n1ETtFJj9ELFBzXVCFO/yR5rlqGPvpGR+a0FhWgg04bITD+7MYbdB7QQZCpe7S5xSTDNqOkg
1YQO3bCjWjK2OBBBkypcyIF7DyfdhstK3TVXMdPhPLOd4s/Hl4BhFM738SP72Mw+2wd/cNvL
gvLclMHGNHepVb9a318uVhoKAgBy0V9pxy4k</vt:lpwstr>
  </property>
  <property fmtid="{D5CDD505-2E9C-101B-9397-08002B2CF9AE}" pid="13" name="_2015_ms_pID_7253432">
    <vt:lpwstr>U/tacw1gmQdrwTjL3lL8ZQwEeFo9uZ9HkXMH
9FaIUHVPf2qaSXogpydDULnhDp2Yfw==</vt:lpwstr>
  </property>
</Properties>
</file>