
<file path=[Content_Types].xml><?xml version="1.0" encoding="utf-8"?>
<Types xmlns="http://schemas.openxmlformats.org/package/2006/content-types">
  <Override PartName="/ppt/notesSlides/notesSlide1.xml" ContentType="application/vnd.openxmlformats-officedocument.presentationml.notesSlide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259" r:id="rId2"/>
    <p:sldId id="263" r:id="rId3"/>
    <p:sldId id="265" r:id="rId4"/>
  </p:sldIdLst>
  <p:sldSz cx="9144000" cy="6858000" type="screen4x3"/>
  <p:notesSz cx="7010400" cy="92964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pos="293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30">
          <p15:clr>
            <a:srgbClr val="A4A3A4"/>
          </p15:clr>
        </p15:guide>
        <p15:guide id="2" pos="2143">
          <p15:clr>
            <a:srgbClr val="A4A3A4"/>
          </p15:clr>
        </p15:guide>
        <p15:guide id="3" orient="horz" pos="2928">
          <p15:clr>
            <a:srgbClr val="A4A3A4"/>
          </p15:clr>
        </p15:guide>
        <p15:guide id="4" pos="220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CCFF"/>
    <a:srgbClr val="FFFFFF"/>
    <a:srgbClr val="FFFFCC"/>
    <a:srgbClr val="FFFF00"/>
    <a:srgbClr val="FF0000"/>
    <a:srgbClr val="0000CC"/>
    <a:srgbClr val="B2B2B2"/>
    <a:srgbClr val="FFFF99"/>
    <a:srgbClr val="FF66FF"/>
    <a:srgbClr val="96969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403" autoAdjust="0"/>
    <p:restoredTop sz="93343" autoAdjust="0"/>
  </p:normalViewPr>
  <p:slideViewPr>
    <p:cSldViewPr showGuides="1">
      <p:cViewPr varScale="1">
        <p:scale>
          <a:sx n="67" d="100"/>
          <a:sy n="67" d="100"/>
        </p:scale>
        <p:origin x="-1728" y="-96"/>
      </p:cViewPr>
      <p:guideLst>
        <p:guide orient="horz" pos="2160"/>
        <p:guide pos="2880"/>
        <p:guide pos="293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64" d="100"/>
          <a:sy n="64" d="100"/>
        </p:scale>
        <p:origin x="-3168" y="-132"/>
      </p:cViewPr>
      <p:guideLst>
        <p:guide orient="horz" pos="3130"/>
        <p:guide orient="horz" pos="2928"/>
        <p:guide pos="2143"/>
        <p:guide pos="2207"/>
      </p:guideLst>
    </p:cSldViewPr>
  </p:notesViewPr>
  <p:gridSpacing cx="46085125" cy="460851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1.wmf"/><Relationship Id="rId5" Type="http://schemas.openxmlformats.org/officeDocument/2006/relationships/image" Target="../media/image5.wmf"/><Relationship Id="rId4" Type="http://schemas.openxmlformats.org/officeDocument/2006/relationships/image" Target="../media/image4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8330" cy="4647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970435" y="0"/>
            <a:ext cx="3038330" cy="4647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52BFE1-0827-475C-85D2-44E115FFD3DA}" type="datetimeFigureOut">
              <a:rPr kumimoji="1" lang="ja-JP" altLang="en-US" smtClean="0"/>
              <a:pPr/>
              <a:t>2016/3/16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1" y="8830170"/>
            <a:ext cx="3038330" cy="4647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970435" y="8830170"/>
            <a:ext cx="3038330" cy="4647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07A446-C02E-4C8F-94DC-187C6243914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36524316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8330" cy="464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435" y="0"/>
            <a:ext cx="3038330" cy="464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4275" y="698500"/>
            <a:ext cx="4645025" cy="34845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532" y="4415827"/>
            <a:ext cx="5607338" cy="418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noProof="0" smtClean="0"/>
              <a:t>マスタ テキストの書式設定</a:t>
            </a:r>
          </a:p>
          <a:p>
            <a:pPr lvl="1"/>
            <a:r>
              <a:rPr lang="ja-JP" altLang="en-GB" noProof="0" smtClean="0"/>
              <a:t>第 </a:t>
            </a:r>
            <a:r>
              <a:rPr lang="en-GB" altLang="ja-JP" noProof="0" smtClean="0"/>
              <a:t>2 </a:t>
            </a:r>
            <a:r>
              <a:rPr lang="ja-JP" altLang="en-GB" noProof="0" smtClean="0"/>
              <a:t>レベル</a:t>
            </a:r>
          </a:p>
          <a:p>
            <a:pPr lvl="2"/>
            <a:r>
              <a:rPr lang="ja-JP" altLang="en-GB" noProof="0" smtClean="0"/>
              <a:t>第 </a:t>
            </a:r>
            <a:r>
              <a:rPr lang="en-GB" altLang="ja-JP" noProof="0" smtClean="0"/>
              <a:t>3 </a:t>
            </a:r>
            <a:r>
              <a:rPr lang="ja-JP" altLang="en-GB" noProof="0" smtClean="0"/>
              <a:t>レベル</a:t>
            </a:r>
          </a:p>
          <a:p>
            <a:pPr lvl="3"/>
            <a:r>
              <a:rPr lang="ja-JP" altLang="en-GB" noProof="0" smtClean="0"/>
              <a:t>第 </a:t>
            </a:r>
            <a:r>
              <a:rPr lang="en-GB" altLang="ja-JP" noProof="0" smtClean="0"/>
              <a:t>4 </a:t>
            </a:r>
            <a:r>
              <a:rPr lang="ja-JP" altLang="en-GB" noProof="0" smtClean="0"/>
              <a:t>レベル</a:t>
            </a:r>
          </a:p>
          <a:p>
            <a:pPr lvl="4"/>
            <a:r>
              <a:rPr lang="ja-JP" altLang="en-GB" noProof="0" smtClean="0"/>
              <a:t>第 </a:t>
            </a:r>
            <a:r>
              <a:rPr lang="en-GB" altLang="ja-JP" noProof="0" smtClean="0"/>
              <a:t>5 </a:t>
            </a:r>
            <a:r>
              <a:rPr lang="ja-JP" altLang="en-GB" noProof="0" smtClean="0"/>
              <a:t>レベル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30170"/>
            <a:ext cx="3038330" cy="464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435" y="8830170"/>
            <a:ext cx="3038330" cy="464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fld id="{5E2C8AE7-5628-4DF3-9CBB-D0DF79F70B13}" type="slidenum">
              <a:rPr lang="en-GB" altLang="ja-JP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xmlns="" val="30808864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14703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77863" y="2130425"/>
            <a:ext cx="7772400" cy="1470025"/>
          </a:xfrm>
        </p:spPr>
        <p:txBody>
          <a:bodyPr/>
          <a:lstStyle>
            <a:lvl1pPr>
              <a:defRPr sz="3600" smtClean="0">
                <a:latin typeface="Calibri" panose="020F0502020204030204" pitchFamily="34" charset="0"/>
              </a:defRPr>
            </a:lvl1pPr>
          </a:lstStyle>
          <a:p>
            <a:endParaRPr lang="ja-JP" altLang="en-US" dirty="0" smtClean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400800" cy="523220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2800" smtClean="0">
                <a:latin typeface="Calibri" panose="020F0502020204030204" pitchFamily="34" charset="0"/>
              </a:defRPr>
            </a:lvl1pPr>
          </a:lstStyle>
          <a:p>
            <a:endParaRPr lang="ja-JP" altLang="en-US" dirty="0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161925" y="952500"/>
            <a:ext cx="8820150" cy="1477328"/>
          </a:xfrm>
        </p:spPr>
        <p:txBody>
          <a:bodyPr/>
          <a:lstStyle>
            <a:lvl1pPr>
              <a:defRPr sz="1800">
                <a:latin typeface="Calibri" panose="020F0502020204030204" pitchFamily="34" charset="0"/>
              </a:defRPr>
            </a:lvl1pPr>
            <a:lvl2pPr marL="444500" indent="-179388">
              <a:buFont typeface="Arial" pitchFamily="34" charset="0"/>
              <a:buChar char="•"/>
              <a:defRPr sz="1800">
                <a:latin typeface="Calibri" panose="020F0502020204030204" pitchFamily="34" charset="0"/>
              </a:defRPr>
            </a:lvl2pPr>
            <a:lvl3pPr marL="623888" indent="-179388">
              <a:buFont typeface="Arial" pitchFamily="34" charset="0"/>
              <a:buChar char="»"/>
              <a:defRPr sz="1600">
                <a:latin typeface="Calibri" panose="020F0502020204030204" pitchFamily="34" charset="0"/>
              </a:defRPr>
            </a:lvl3pPr>
            <a:lvl4pPr marL="803275" indent="-179388">
              <a:buFont typeface="Times New Roman" pitchFamily="18" charset="0"/>
              <a:buChar char="–"/>
              <a:defRPr sz="1400">
                <a:latin typeface="Calibri" panose="020F0502020204030204" pitchFamily="34" charset="0"/>
              </a:defRPr>
            </a:lvl4pPr>
            <a:lvl5pPr marL="982663" indent="-179388">
              <a:buFont typeface="Wingdings" pitchFamily="2" charset="2"/>
              <a:buChar char="ü"/>
              <a:defRPr sz="1200">
                <a:latin typeface="Calibri" panose="020F0502020204030204" pitchFamily="34" charset="0"/>
              </a:defRPr>
            </a:lvl5pPr>
          </a:lstStyle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7946" y="98630"/>
            <a:ext cx="8848107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dirty="0" smtClean="0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1925" y="952500"/>
            <a:ext cx="8820150" cy="1440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  <p:sp>
        <p:nvSpPr>
          <p:cNvPr id="1036" name="Text Box 12"/>
          <p:cNvSpPr txBox="1">
            <a:spLocks noChangeArrowheads="1"/>
          </p:cNvSpPr>
          <p:nvPr userDrawn="1"/>
        </p:nvSpPr>
        <p:spPr bwMode="auto">
          <a:xfrm>
            <a:off x="8736626" y="6567488"/>
            <a:ext cx="39626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>
              <a:defRPr/>
            </a:pPr>
            <a:fld id="{FDAF5FD0-3C21-406B-8448-EA50035719F9}" type="slidenum">
              <a:rPr lang="en-GB" altLang="ja-JP" sz="140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</a:rPr>
              <a:pPr algn="r">
                <a:defRPr/>
              </a:pPr>
              <a:t>‹#›</a:t>
            </a:fld>
            <a:endParaRPr lang="en-GB" altLang="ja-JP" sz="1400" dirty="0">
              <a:solidFill>
                <a:schemeClr val="bg1">
                  <a:lumMod val="85000"/>
                </a:schemeClr>
              </a:solidFill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76" r:id="rId2"/>
    <p:sldLayoutId id="2147483680" r:id="rId3"/>
    <p:sldLayoutId id="2147483681" r:id="rId4"/>
  </p:sldLayoutIdLst>
  <p:hf sldNum="0" hdr="0" ftr="0" dt="0"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265113" indent="-265113" algn="l" rtl="0" eaLnBrk="0" fontAlgn="base" hangingPunct="0">
        <a:spcBef>
          <a:spcPct val="20000"/>
        </a:spcBef>
        <a:spcAft>
          <a:spcPct val="0"/>
        </a:spcAft>
        <a:buClr>
          <a:schemeClr val="accent2">
            <a:lumMod val="75000"/>
          </a:schemeClr>
        </a:buClr>
        <a:buFont typeface="Wingdings" pitchFamily="2" charset="2"/>
        <a:buChar char="n"/>
        <a:defRPr kumimoji="1" sz="18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444500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Char char="•"/>
        <a:defRPr kumimoji="1" sz="1800">
          <a:solidFill>
            <a:schemeClr val="tx1"/>
          </a:solidFill>
          <a:latin typeface="Calibri" panose="020F0502020204030204" pitchFamily="34" charset="0"/>
          <a:ea typeface="+mn-ea"/>
        </a:defRPr>
      </a:lvl2pPr>
      <a:lvl3pPr marL="623888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Char char="•"/>
        <a:defRPr kumimoji="1" sz="1600">
          <a:solidFill>
            <a:schemeClr val="tx1"/>
          </a:solidFill>
          <a:latin typeface="Calibri" panose="020F0502020204030204" pitchFamily="34" charset="0"/>
          <a:ea typeface="+mn-ea"/>
        </a:defRPr>
      </a:lvl3pPr>
      <a:lvl4pPr marL="803275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Font typeface="Arial" charset="0"/>
        <a:buChar char="»"/>
        <a:defRPr kumimoji="1" sz="1400" i="0">
          <a:solidFill>
            <a:schemeClr val="tx1"/>
          </a:solidFill>
          <a:latin typeface="Calibri" panose="020F0502020204030204" pitchFamily="34" charset="0"/>
          <a:ea typeface="+mn-ea"/>
        </a:defRPr>
      </a:lvl4pPr>
      <a:lvl5pPr marL="982663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Font typeface="Times New Roman" pitchFamily="18" charset="0"/>
        <a:buChar char="–"/>
        <a:defRPr kumimoji="1" sz="1050" i="0">
          <a:solidFill>
            <a:schemeClr val="tx1"/>
          </a:solidFill>
          <a:latin typeface="Calibri" panose="020F0502020204030204" pitchFamily="34" charset="0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4.bin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WF on LOS </a:t>
            </a:r>
            <a:r>
              <a:rPr lang="en-US" altLang="ja-JP" dirty="0" err="1" smtClean="0">
                <a:latin typeface="Calibri" panose="020F0502020204030204" pitchFamily="34" charset="0"/>
              </a:rPr>
              <a:t>Pathloss</a:t>
            </a:r>
            <a:r>
              <a:rPr lang="en-US" altLang="ja-JP" dirty="0" smtClean="0">
                <a:latin typeface="Calibri" panose="020F0502020204030204" pitchFamily="34" charset="0"/>
              </a:rPr>
              <a:t> Modeling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763732" cy="954107"/>
          </a:xfrm>
        </p:spPr>
        <p:txBody>
          <a:bodyPr/>
          <a:lstStyle/>
          <a:p>
            <a:r>
              <a:rPr lang="en-US" altLang="ja-JP" dirty="0"/>
              <a:t>Huawei, HiSilicon, </a:t>
            </a:r>
            <a:r>
              <a:rPr lang="en-US" altLang="ja-JP" dirty="0" smtClean="0"/>
              <a:t>Samsung, Ericsson</a:t>
            </a:r>
            <a:r>
              <a:rPr lang="en-US" altLang="ja-JP" dirty="0"/>
              <a:t>, </a:t>
            </a:r>
            <a:r>
              <a:rPr lang="en-US" altLang="ja-JP" dirty="0" smtClean="0"/>
              <a:t>DOCOMO, CMCC</a:t>
            </a:r>
            <a:r>
              <a:rPr lang="en-US" altLang="ja-JP" dirty="0"/>
              <a:t>, </a:t>
            </a:r>
            <a:r>
              <a:rPr lang="en-US" altLang="ja-JP" dirty="0" err="1" smtClean="0"/>
              <a:t>Keysight</a:t>
            </a:r>
            <a:r>
              <a:rPr lang="en-US" altLang="ja-JP" dirty="0"/>
              <a:t>, </a:t>
            </a:r>
            <a:r>
              <a:rPr lang="en-US" altLang="zh-CN" dirty="0" err="1"/>
              <a:t>Fraunhofer</a:t>
            </a:r>
            <a:r>
              <a:rPr lang="en-US" altLang="zh-CN" dirty="0"/>
              <a:t> HHI</a:t>
            </a:r>
            <a:endParaRPr lang="en-US" altLang="ja-JP" dirty="0"/>
          </a:p>
        </p:txBody>
      </p:sp>
      <p:sp>
        <p:nvSpPr>
          <p:cNvPr id="2" name="TextBox 1"/>
          <p:cNvSpPr txBox="1"/>
          <p:nvPr/>
        </p:nvSpPr>
        <p:spPr>
          <a:xfrm>
            <a:off x="7478189" y="323655"/>
            <a:ext cx="136928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 smtClean="0">
                <a:latin typeface="+mn-lt"/>
                <a:ea typeface="+mn-ea"/>
              </a:rPr>
              <a:t>R1-</a:t>
            </a:r>
            <a:r>
              <a:rPr lang="en-US" altLang="zh-CN" sz="2000" dirty="0" smtClean="0">
                <a:latin typeface="+mn-lt"/>
                <a:ea typeface="+mn-ea"/>
              </a:rPr>
              <a:t> 161744</a:t>
            </a:r>
            <a:endParaRPr lang="en-US" sz="2000" dirty="0" smtClean="0">
              <a:latin typeface="+mn-lt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6525" y="368660"/>
            <a:ext cx="5434373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 smtClean="0">
                <a:latin typeface="+mj-lt"/>
              </a:rPr>
              <a:t>3GPP TSG RAN WG1 Ad Hoc meeting for Channel Model</a:t>
            </a:r>
          </a:p>
          <a:p>
            <a:pPr>
              <a:defRPr/>
            </a:pPr>
            <a:r>
              <a:rPr lang="it-IT" sz="1800" dirty="0" smtClean="0">
                <a:latin typeface="+mj-lt"/>
              </a:rPr>
              <a:t>Ljubljana, Slovenia, March 14-16, 2016</a:t>
            </a:r>
          </a:p>
          <a:p>
            <a:pPr>
              <a:defRPr/>
            </a:pPr>
            <a:r>
              <a:rPr lang="tr-TR" sz="1800" dirty="0" smtClean="0">
                <a:latin typeface="+mj-lt"/>
              </a:rPr>
              <a:t>Agenda Item: </a:t>
            </a:r>
            <a:r>
              <a:rPr lang="en-US" sz="1800" dirty="0" smtClean="0">
                <a:latin typeface="+mj-lt"/>
              </a:rPr>
              <a:t>5</a:t>
            </a:r>
            <a:r>
              <a:rPr lang="tr-TR" sz="1800" dirty="0" smtClean="0">
                <a:latin typeface="+mj-lt"/>
              </a:rPr>
              <a:t>.</a:t>
            </a:r>
            <a:r>
              <a:rPr lang="en-US" sz="1800" dirty="0" smtClean="0">
                <a:latin typeface="+mj-lt"/>
              </a:rPr>
              <a:t>2</a:t>
            </a:r>
            <a:endParaRPr lang="en-US" sz="18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5893" y="188640"/>
            <a:ext cx="8848107" cy="692150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540" y="953725"/>
            <a:ext cx="8505945" cy="5373779"/>
          </a:xfrm>
        </p:spPr>
        <p:txBody>
          <a:bodyPr/>
          <a:lstStyle/>
          <a:p>
            <a:pPr fontAlgn="auto" hangingPunct="1"/>
            <a:r>
              <a:rPr lang="en-US" sz="2000" dirty="0" smtClean="0"/>
              <a:t>Offline discussion</a:t>
            </a:r>
          </a:p>
          <a:p>
            <a:pPr lvl="1" fontAlgn="auto" hangingPunct="1"/>
            <a:r>
              <a:rPr lang="en-US" dirty="0" smtClean="0"/>
              <a:t>To be compatible to 3GPP 3D </a:t>
            </a:r>
            <a:r>
              <a:rPr lang="en-US" dirty="0" err="1" smtClean="0"/>
              <a:t>pathloss</a:t>
            </a:r>
            <a:r>
              <a:rPr lang="en-US" dirty="0" smtClean="0"/>
              <a:t> model</a:t>
            </a:r>
          </a:p>
          <a:p>
            <a:pPr lvl="1" fontAlgn="auto" hangingPunct="1"/>
            <a:r>
              <a:rPr lang="en-US" dirty="0" smtClean="0"/>
              <a:t>Equation only, no CI or ABG discussion for LOS</a:t>
            </a:r>
          </a:p>
          <a:p>
            <a:pPr fontAlgn="auto" hangingPunct="1"/>
            <a:r>
              <a:rPr lang="sv-SE" altLang="zh-CN" sz="2000" dirty="0" smtClean="0"/>
              <a:t>The exsiting </a:t>
            </a:r>
            <a:r>
              <a:rPr lang="sv-SE" altLang="zh-CN" sz="2000" dirty="0" smtClean="0"/>
              <a:t>3GPP(TR 36.876)/ITU(M.2135) </a:t>
            </a:r>
            <a:r>
              <a:rPr lang="sv-SE" altLang="zh-CN" sz="2000" dirty="0" smtClean="0"/>
              <a:t>models are below for information.</a:t>
            </a:r>
          </a:p>
          <a:p>
            <a:pPr fontAlgn="auto" hangingPunct="1"/>
            <a:endParaRPr lang="sv-SE" altLang="zh-CN" sz="2000" dirty="0" smtClean="0"/>
          </a:p>
          <a:p>
            <a:pPr fontAlgn="auto" hangingPunct="1"/>
            <a:endParaRPr lang="sv-SE" altLang="zh-CN" sz="2000" dirty="0" smtClean="0"/>
          </a:p>
          <a:p>
            <a:pPr fontAlgn="auto" hangingPunct="1"/>
            <a:endParaRPr lang="sv-SE" altLang="zh-CN" sz="2000" dirty="0" smtClean="0"/>
          </a:p>
          <a:p>
            <a:pPr fontAlgn="auto" hangingPunct="1"/>
            <a:endParaRPr lang="sv-SE" altLang="zh-CN" sz="2000" dirty="0" smtClean="0"/>
          </a:p>
          <a:p>
            <a:pPr fontAlgn="auto" hangingPunct="1"/>
            <a:endParaRPr lang="sv-SE" altLang="zh-CN" sz="2000" dirty="0" smtClean="0"/>
          </a:p>
          <a:p>
            <a:pPr fontAlgn="auto" hangingPunct="1"/>
            <a:endParaRPr lang="sv-SE" altLang="zh-CN" sz="2000" dirty="0" smtClean="0"/>
          </a:p>
          <a:p>
            <a:pPr fontAlgn="auto" hangingPunct="1"/>
            <a:endParaRPr lang="sv-SE" altLang="zh-CN" sz="2000" dirty="0" smtClean="0"/>
          </a:p>
          <a:p>
            <a:pPr fontAlgn="auto" hangingPunct="1"/>
            <a:endParaRPr lang="sv-SE" altLang="zh-CN" sz="2000" dirty="0" smtClean="0"/>
          </a:p>
          <a:p>
            <a:pPr fontAlgn="auto" hangingPunct="1"/>
            <a:r>
              <a:rPr lang="sv-SE" altLang="zh-CN" sz="2000" dirty="0" smtClean="0"/>
              <a:t>Note</a:t>
            </a:r>
            <a:r>
              <a:rPr lang="sv-SE" altLang="zh-CN" sz="2000" dirty="0" smtClean="0"/>
              <a:t>: the background information about the measurements campaigns that led to the model proposed in this WF will be provided in future meeting for information.</a:t>
            </a:r>
            <a:endParaRPr lang="en-US" sz="1400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386536" y="2785338"/>
          <a:ext cx="8505956" cy="853440"/>
        </p:xfrm>
        <a:graphic>
          <a:graphicData uri="http://schemas.openxmlformats.org/drawingml/2006/table">
            <a:tbl>
              <a:tblPr/>
              <a:tblGrid>
                <a:gridCol w="990110"/>
                <a:gridCol w="4680520"/>
                <a:gridCol w="990111"/>
                <a:gridCol w="1845215"/>
              </a:tblGrid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kern="100" dirty="0">
                          <a:latin typeface="Arial"/>
                          <a:ea typeface="宋体"/>
                          <a:cs typeface="Times New Roman"/>
                        </a:rPr>
                        <a:t>3D-UMi LOS</a:t>
                      </a:r>
                      <a:endParaRPr lang="zh-CN" sz="1400" b="1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400" i="1" kern="100" dirty="0">
                          <a:latin typeface="Times New Roman"/>
                          <a:ea typeface="宋体"/>
                          <a:cs typeface="Times New Roman"/>
                        </a:rPr>
                        <a:t>PL </a:t>
                      </a:r>
                      <a:r>
                        <a:rPr lang="fr-FR" sz="1400" b="1" kern="100" dirty="0">
                          <a:latin typeface="Times New Roman"/>
                          <a:ea typeface="宋体"/>
                          <a:cs typeface="Times New Roman"/>
                        </a:rPr>
                        <a:t>= </a:t>
                      </a:r>
                      <a:r>
                        <a:rPr lang="fr-FR" sz="1400" kern="100" dirty="0">
                          <a:latin typeface="Times New Roman"/>
                          <a:ea typeface="宋体"/>
                          <a:cs typeface="Times New Roman"/>
                        </a:rPr>
                        <a:t>22.0log</a:t>
                      </a:r>
                      <a:r>
                        <a:rPr lang="fr-FR" sz="1400" kern="100" baseline="-25000" dirty="0">
                          <a:latin typeface="Times New Roman"/>
                          <a:ea typeface="宋体"/>
                          <a:cs typeface="Times New Roman"/>
                        </a:rPr>
                        <a:t>10</a:t>
                      </a:r>
                      <a:r>
                        <a:rPr lang="fr-FR" sz="1400" kern="100" dirty="0">
                          <a:latin typeface="Times New Roman"/>
                          <a:ea typeface="宋体"/>
                          <a:cs typeface="Times New Roman"/>
                        </a:rPr>
                        <a:t>(</a:t>
                      </a:r>
                      <a:r>
                        <a:rPr lang="fr-FR" sz="1400" i="1" kern="100" dirty="0">
                          <a:latin typeface="Times New Roman"/>
                          <a:ea typeface="宋体"/>
                          <a:cs typeface="Times New Roman"/>
                        </a:rPr>
                        <a:t>d</a:t>
                      </a:r>
                      <a:r>
                        <a:rPr lang="fr-FR" sz="1400" i="1" kern="100" baseline="-25000" dirty="0">
                          <a:latin typeface="Times New Roman"/>
                          <a:ea typeface="宋体"/>
                          <a:cs typeface="Times New Roman"/>
                        </a:rPr>
                        <a:t>3D</a:t>
                      </a:r>
                      <a:r>
                        <a:rPr lang="fr-FR" sz="1400" kern="100" dirty="0">
                          <a:latin typeface="Times New Roman"/>
                          <a:ea typeface="宋体"/>
                          <a:cs typeface="Times New Roman"/>
                        </a:rPr>
                        <a:t>) + 28.0 + 20log</a:t>
                      </a:r>
                      <a:r>
                        <a:rPr lang="fr-FR" sz="1400" kern="100" baseline="-25000" dirty="0">
                          <a:latin typeface="Times New Roman"/>
                          <a:ea typeface="宋体"/>
                          <a:cs typeface="Times New Roman"/>
                        </a:rPr>
                        <a:t>10</a:t>
                      </a:r>
                      <a:r>
                        <a:rPr lang="fr-FR" sz="1400" kern="100" dirty="0">
                          <a:latin typeface="Times New Roman"/>
                          <a:ea typeface="宋体"/>
                          <a:cs typeface="Times New Roman"/>
                        </a:rPr>
                        <a:t>(</a:t>
                      </a:r>
                      <a:r>
                        <a:rPr lang="fr-FR" sz="1400" i="1" kern="100" dirty="0">
                          <a:latin typeface="Times New Roman"/>
                          <a:ea typeface="宋体"/>
                          <a:cs typeface="Times New Roman"/>
                        </a:rPr>
                        <a:t>f</a:t>
                      </a:r>
                      <a:r>
                        <a:rPr lang="fr-FR" sz="1400" i="1" kern="100" baseline="-25000" dirty="0">
                          <a:latin typeface="Times New Roman"/>
                          <a:ea typeface="宋体"/>
                          <a:cs typeface="Times New Roman"/>
                        </a:rPr>
                        <a:t>c</a:t>
                      </a:r>
                      <a:r>
                        <a:rPr lang="fr-FR" sz="1400" kern="100" dirty="0">
                          <a:latin typeface="Times New Roman"/>
                          <a:ea typeface="宋体"/>
                          <a:cs typeface="Times New Roman"/>
                        </a:rPr>
                        <a:t>)</a:t>
                      </a:r>
                      <a:endParaRPr lang="zh-CN" sz="1400" kern="100" dirty="0">
                        <a:latin typeface="Arial"/>
                        <a:ea typeface="宋体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400" i="1" kern="100" dirty="0">
                          <a:latin typeface="Times New Roman"/>
                          <a:ea typeface="宋体"/>
                          <a:cs typeface="Times New Roman"/>
                        </a:rPr>
                        <a:t>PL</a:t>
                      </a:r>
                      <a:r>
                        <a:rPr lang="fr-FR" sz="1400" kern="100" dirty="0">
                          <a:latin typeface="Times New Roman"/>
                          <a:ea typeface="宋体"/>
                          <a:cs typeface="Times New Roman"/>
                        </a:rPr>
                        <a:t> = 40log</a:t>
                      </a:r>
                      <a:r>
                        <a:rPr lang="fr-FR" sz="1400" kern="100" baseline="-25000" dirty="0">
                          <a:latin typeface="Times New Roman"/>
                          <a:ea typeface="宋体"/>
                          <a:cs typeface="Times New Roman"/>
                        </a:rPr>
                        <a:t>10</a:t>
                      </a:r>
                      <a:r>
                        <a:rPr lang="fr-FR" sz="1400" kern="100" dirty="0">
                          <a:latin typeface="Times New Roman"/>
                          <a:ea typeface="宋体"/>
                          <a:cs typeface="Times New Roman"/>
                        </a:rPr>
                        <a:t>(</a:t>
                      </a:r>
                      <a:r>
                        <a:rPr lang="fr-FR" sz="1400" i="1" kern="100" dirty="0">
                          <a:latin typeface="Times New Roman"/>
                          <a:ea typeface="宋体"/>
                          <a:cs typeface="Times New Roman"/>
                        </a:rPr>
                        <a:t>d</a:t>
                      </a:r>
                      <a:r>
                        <a:rPr lang="fr-FR" sz="1400" i="1" kern="100" baseline="-25000" dirty="0">
                          <a:latin typeface="Times New Roman"/>
                          <a:ea typeface="宋体"/>
                          <a:cs typeface="Times New Roman"/>
                        </a:rPr>
                        <a:t>3D</a:t>
                      </a:r>
                      <a:r>
                        <a:rPr lang="fr-FR" sz="1400" kern="100" dirty="0">
                          <a:latin typeface="Times New Roman"/>
                          <a:ea typeface="宋体"/>
                          <a:cs typeface="Times New Roman"/>
                        </a:rPr>
                        <a:t>)+28.0+20log</a:t>
                      </a:r>
                      <a:r>
                        <a:rPr lang="fr-FR" sz="1400" kern="100" baseline="-25000" dirty="0">
                          <a:latin typeface="Times New Roman"/>
                          <a:ea typeface="宋体"/>
                          <a:cs typeface="Times New Roman"/>
                        </a:rPr>
                        <a:t>10</a:t>
                      </a:r>
                      <a:r>
                        <a:rPr lang="fr-FR" sz="1400" kern="100" dirty="0">
                          <a:latin typeface="Times New Roman"/>
                          <a:ea typeface="宋体"/>
                          <a:cs typeface="Times New Roman"/>
                        </a:rPr>
                        <a:t>(</a:t>
                      </a:r>
                      <a:r>
                        <a:rPr lang="fr-FR" sz="1400" i="1" kern="100" dirty="0">
                          <a:latin typeface="Times New Roman"/>
                          <a:ea typeface="宋体"/>
                          <a:cs typeface="Times New Roman"/>
                        </a:rPr>
                        <a:t>f</a:t>
                      </a:r>
                      <a:r>
                        <a:rPr lang="fr-FR" sz="1400" i="1" kern="100" baseline="-25000" dirty="0">
                          <a:latin typeface="Times New Roman"/>
                          <a:ea typeface="宋体"/>
                          <a:cs typeface="Times New Roman"/>
                        </a:rPr>
                        <a:t>c</a:t>
                      </a:r>
                      <a:r>
                        <a:rPr lang="fr-FR" sz="1400" kern="100" dirty="0">
                          <a:latin typeface="Times New Roman"/>
                          <a:ea typeface="宋体"/>
                          <a:cs typeface="Times New Roman"/>
                        </a:rPr>
                        <a:t>) –9log</a:t>
                      </a:r>
                      <a:r>
                        <a:rPr lang="fr-FR" sz="1400" kern="100" baseline="-25000" dirty="0">
                          <a:latin typeface="Times New Roman"/>
                          <a:ea typeface="宋体"/>
                          <a:cs typeface="Times New Roman"/>
                        </a:rPr>
                        <a:t>10</a:t>
                      </a:r>
                      <a:r>
                        <a:rPr lang="fr-FR" sz="1400" kern="100" dirty="0">
                          <a:latin typeface="Times New Roman"/>
                          <a:ea typeface="宋体"/>
                          <a:cs typeface="Times New Roman"/>
                        </a:rPr>
                        <a:t>((</a:t>
                      </a:r>
                      <a:r>
                        <a:rPr lang="fr-FR" sz="1400" i="1" kern="100" dirty="0">
                          <a:latin typeface="Times New Roman"/>
                          <a:ea typeface="宋体"/>
                          <a:cs typeface="Times New Roman"/>
                        </a:rPr>
                        <a:t>d'</a:t>
                      </a:r>
                      <a:r>
                        <a:rPr lang="fr-FR" sz="1400" i="1" kern="100" baseline="-25000" dirty="0">
                          <a:latin typeface="Times New Roman"/>
                          <a:ea typeface="宋体"/>
                          <a:cs typeface="Times New Roman"/>
                        </a:rPr>
                        <a:t>BP</a:t>
                      </a:r>
                      <a:r>
                        <a:rPr lang="fr-FR" sz="1400" kern="100" dirty="0">
                          <a:latin typeface="Times New Roman"/>
                          <a:ea typeface="宋体"/>
                          <a:cs typeface="Times New Roman"/>
                        </a:rPr>
                        <a:t>)</a:t>
                      </a:r>
                      <a:r>
                        <a:rPr lang="fr-FR" sz="1400" kern="100" baseline="30000" dirty="0"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r>
                        <a:rPr lang="fr-FR" sz="1400" kern="100" dirty="0">
                          <a:latin typeface="Times New Roman"/>
                          <a:ea typeface="宋体"/>
                          <a:cs typeface="Times New Roman"/>
                        </a:rPr>
                        <a:t>+(</a:t>
                      </a:r>
                      <a:r>
                        <a:rPr lang="fr-FR" sz="1400" i="1" kern="100" dirty="0">
                          <a:latin typeface="Times New Roman"/>
                          <a:ea typeface="宋体"/>
                          <a:cs typeface="Times New Roman"/>
                        </a:rPr>
                        <a:t>h</a:t>
                      </a:r>
                      <a:r>
                        <a:rPr lang="fr-FR" sz="1400" i="1" kern="100" baseline="-25000" dirty="0">
                          <a:latin typeface="Times New Roman"/>
                          <a:ea typeface="宋体"/>
                          <a:cs typeface="Times New Roman"/>
                        </a:rPr>
                        <a:t>BS </a:t>
                      </a:r>
                      <a:r>
                        <a:rPr lang="fr-FR" sz="1400" kern="100" dirty="0">
                          <a:latin typeface="Times New Roman"/>
                          <a:ea typeface="宋体"/>
                          <a:cs typeface="Times New Roman"/>
                        </a:rPr>
                        <a:t>- </a:t>
                      </a:r>
                      <a:r>
                        <a:rPr lang="fr-FR" sz="1400" i="1" kern="100" dirty="0">
                          <a:latin typeface="Times New Roman"/>
                          <a:ea typeface="宋体"/>
                          <a:cs typeface="Times New Roman"/>
                        </a:rPr>
                        <a:t>h</a:t>
                      </a:r>
                      <a:r>
                        <a:rPr lang="fr-FR" sz="1400" i="1" kern="100" baseline="-25000" dirty="0">
                          <a:latin typeface="Times New Roman"/>
                          <a:ea typeface="宋体"/>
                          <a:cs typeface="Times New Roman"/>
                        </a:rPr>
                        <a:t>UT</a:t>
                      </a:r>
                      <a:r>
                        <a:rPr lang="fr-FR" sz="1400" kern="100" dirty="0">
                          <a:latin typeface="Times New Roman"/>
                          <a:ea typeface="宋体"/>
                          <a:cs typeface="Times New Roman"/>
                        </a:rPr>
                        <a:t>)</a:t>
                      </a:r>
                      <a:r>
                        <a:rPr lang="fr-FR" sz="1400" kern="100" baseline="30000" dirty="0"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r>
                        <a:rPr lang="fr-FR" sz="1400" kern="100" dirty="0">
                          <a:latin typeface="Times New Roman"/>
                          <a:ea typeface="宋体"/>
                          <a:cs typeface="Times New Roman"/>
                        </a:rPr>
                        <a:t>)</a:t>
                      </a:r>
                      <a:endParaRPr lang="zh-CN" sz="140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i="1" kern="100" dirty="0" err="1">
                          <a:latin typeface="Arial"/>
                          <a:ea typeface="宋体"/>
                          <a:cs typeface="Arial"/>
                        </a:rPr>
                        <a:t>σ</a:t>
                      </a:r>
                      <a:r>
                        <a:rPr lang="en-GB" sz="1400" i="1" kern="100" baseline="-25000" dirty="0" err="1">
                          <a:latin typeface="Arial"/>
                          <a:ea typeface="宋体"/>
                          <a:cs typeface="Arial"/>
                        </a:rPr>
                        <a:t>SF</a:t>
                      </a:r>
                      <a:r>
                        <a:rPr lang="en-GB" sz="1400" kern="100" dirty="0">
                          <a:latin typeface="Arial"/>
                          <a:ea typeface="宋体"/>
                          <a:cs typeface="Arial"/>
                        </a:rPr>
                        <a:t>=3</a:t>
                      </a:r>
                      <a:endParaRPr lang="zh-CN" sz="1400" kern="100" dirty="0">
                        <a:latin typeface="Arial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latin typeface="Arial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en-GB" sz="1400" i="1" kern="100" dirty="0" err="1">
                          <a:latin typeface="Arial"/>
                          <a:ea typeface="宋体"/>
                          <a:cs typeface="Arial"/>
                        </a:rPr>
                        <a:t>σ</a:t>
                      </a:r>
                      <a:r>
                        <a:rPr lang="en-GB" sz="1400" i="1" kern="100" baseline="-25000" dirty="0" err="1">
                          <a:latin typeface="Arial"/>
                          <a:ea typeface="宋体"/>
                          <a:cs typeface="Arial"/>
                        </a:rPr>
                        <a:t>SF</a:t>
                      </a:r>
                      <a:r>
                        <a:rPr lang="en-GB" sz="1400" kern="100" dirty="0">
                          <a:latin typeface="Arial"/>
                          <a:ea typeface="宋体"/>
                          <a:cs typeface="Arial"/>
                        </a:rPr>
                        <a:t> =3</a:t>
                      </a:r>
                      <a:endParaRPr lang="zh-CN" sz="140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400" kern="100" dirty="0">
                          <a:latin typeface="Arial"/>
                          <a:ea typeface="宋体"/>
                          <a:cs typeface="Times New Roman"/>
                        </a:rPr>
                        <a:t>10m &lt; </a:t>
                      </a:r>
                      <a:r>
                        <a:rPr lang="fr-FR" sz="1400" i="1" kern="100" dirty="0">
                          <a:latin typeface="Arial"/>
                          <a:ea typeface="宋体"/>
                          <a:cs typeface="Times New Roman"/>
                        </a:rPr>
                        <a:t>d</a:t>
                      </a:r>
                      <a:r>
                        <a:rPr lang="fr-FR" sz="1400" i="1" kern="100" baseline="-25000" dirty="0">
                          <a:latin typeface="Arial"/>
                          <a:ea typeface="宋体"/>
                          <a:cs typeface="Times New Roman"/>
                        </a:rPr>
                        <a:t>2D</a:t>
                      </a:r>
                      <a:r>
                        <a:rPr lang="fr-FR" sz="1400" kern="100" dirty="0">
                          <a:latin typeface="Arial"/>
                          <a:ea typeface="宋体"/>
                          <a:cs typeface="Times New Roman"/>
                        </a:rPr>
                        <a:t> &lt; </a:t>
                      </a:r>
                      <a:r>
                        <a:rPr lang="fr-FR" sz="1400" i="1" kern="100" dirty="0">
                          <a:latin typeface="Arial"/>
                          <a:ea typeface="宋体"/>
                          <a:cs typeface="Times New Roman"/>
                        </a:rPr>
                        <a:t>d'</a:t>
                      </a:r>
                      <a:r>
                        <a:rPr lang="fr-FR" sz="1400" i="1" kern="100" baseline="-25000" dirty="0">
                          <a:latin typeface="Arial"/>
                          <a:ea typeface="宋体"/>
                          <a:cs typeface="Times New Roman"/>
                        </a:rPr>
                        <a:t>BP</a:t>
                      </a:r>
                      <a:r>
                        <a:rPr lang="fr-FR" sz="1400" kern="100" baseline="30000" dirty="0">
                          <a:latin typeface="Arial"/>
                          <a:ea typeface="宋体"/>
                          <a:cs typeface="Times New Roman"/>
                        </a:rPr>
                        <a:t>1)</a:t>
                      </a:r>
                      <a:endParaRPr lang="zh-CN" sz="1400" kern="100" dirty="0">
                        <a:latin typeface="Arial"/>
                        <a:ea typeface="宋体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400" i="1" kern="100" dirty="0">
                          <a:latin typeface="Arial"/>
                          <a:ea typeface="宋体"/>
                          <a:cs typeface="Times New Roman"/>
                        </a:rPr>
                        <a:t>d'</a:t>
                      </a:r>
                      <a:r>
                        <a:rPr lang="fr-FR" sz="1400" i="1" kern="100" baseline="-25000" dirty="0">
                          <a:latin typeface="Arial"/>
                          <a:ea typeface="宋体"/>
                          <a:cs typeface="Times New Roman"/>
                        </a:rPr>
                        <a:t>BP</a:t>
                      </a:r>
                      <a:r>
                        <a:rPr lang="fr-FR" sz="1400" kern="100" dirty="0">
                          <a:latin typeface="Arial"/>
                          <a:ea typeface="宋体"/>
                          <a:cs typeface="Times New Roman"/>
                        </a:rPr>
                        <a:t> &lt; </a:t>
                      </a:r>
                      <a:r>
                        <a:rPr lang="fr-FR" sz="1400" i="1" kern="100" dirty="0">
                          <a:latin typeface="Arial"/>
                          <a:ea typeface="宋体"/>
                          <a:cs typeface="Times New Roman"/>
                        </a:rPr>
                        <a:t>d</a:t>
                      </a:r>
                      <a:r>
                        <a:rPr lang="fr-FR" sz="1400" i="1" kern="100" baseline="-25000" dirty="0">
                          <a:latin typeface="Arial"/>
                          <a:ea typeface="宋体"/>
                          <a:cs typeface="Times New Roman"/>
                        </a:rPr>
                        <a:t>2D</a:t>
                      </a:r>
                      <a:r>
                        <a:rPr lang="fr-FR" sz="1400" kern="100" dirty="0">
                          <a:latin typeface="Arial"/>
                          <a:ea typeface="宋体"/>
                          <a:cs typeface="Times New Roman"/>
                        </a:rPr>
                        <a:t> &lt; 5000m</a:t>
                      </a:r>
                      <a:r>
                        <a:rPr lang="fr-FR" sz="1400" kern="100" baseline="30000" dirty="0">
                          <a:latin typeface="Arial"/>
                          <a:ea typeface="宋体"/>
                          <a:cs typeface="Times New Roman"/>
                        </a:rPr>
                        <a:t>1)</a:t>
                      </a:r>
                      <a:endParaRPr lang="zh-CN" sz="1400" kern="100" dirty="0">
                        <a:latin typeface="Arial"/>
                        <a:ea typeface="宋体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i="1" kern="100" dirty="0" err="1">
                          <a:latin typeface="Arial"/>
                          <a:ea typeface="宋体"/>
                          <a:cs typeface="Times New Roman"/>
                        </a:rPr>
                        <a:t>h</a:t>
                      </a:r>
                      <a:r>
                        <a:rPr lang="en-GB" sz="1400" i="1" kern="100" baseline="-25000" dirty="0" err="1">
                          <a:latin typeface="Arial"/>
                          <a:ea typeface="宋体"/>
                          <a:cs typeface="Times New Roman"/>
                        </a:rPr>
                        <a:t>BS</a:t>
                      </a:r>
                      <a:r>
                        <a:rPr lang="en-GB" sz="1400" kern="100" dirty="0">
                          <a:latin typeface="Arial"/>
                          <a:ea typeface="宋体"/>
                          <a:cs typeface="Times New Roman"/>
                        </a:rPr>
                        <a:t> = 10m</a:t>
                      </a:r>
                      <a:r>
                        <a:rPr lang="en-GB" sz="1400" kern="100" baseline="30000" dirty="0">
                          <a:latin typeface="Arial"/>
                          <a:ea typeface="宋体"/>
                          <a:cs typeface="Times New Roman"/>
                        </a:rPr>
                        <a:t>1)</a:t>
                      </a:r>
                      <a:r>
                        <a:rPr lang="en-GB" sz="1400" kern="100" dirty="0">
                          <a:latin typeface="Arial"/>
                          <a:ea typeface="宋体"/>
                          <a:cs typeface="Times New Roman"/>
                        </a:rPr>
                        <a:t>, 1.5m </a:t>
                      </a:r>
                      <a:r>
                        <a:rPr lang="en-GB" sz="1400" kern="100" dirty="0">
                          <a:latin typeface="Cambria Math"/>
                          <a:ea typeface="宋体"/>
                          <a:cs typeface="Cambria Math"/>
                        </a:rPr>
                        <a:t>≦</a:t>
                      </a:r>
                      <a:r>
                        <a:rPr lang="en-GB" sz="1400" kern="100" dirty="0">
                          <a:latin typeface="Arial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en-GB" sz="1400" i="1" kern="100" dirty="0" err="1">
                          <a:latin typeface="Arial"/>
                          <a:ea typeface="宋体"/>
                          <a:cs typeface="Times New Roman"/>
                        </a:rPr>
                        <a:t>h</a:t>
                      </a:r>
                      <a:r>
                        <a:rPr lang="en-GB" sz="1400" i="1" kern="100" baseline="-25000" dirty="0" err="1">
                          <a:latin typeface="Arial"/>
                          <a:ea typeface="宋体"/>
                          <a:cs typeface="Times New Roman"/>
                        </a:rPr>
                        <a:t>UT</a:t>
                      </a:r>
                      <a:r>
                        <a:rPr lang="en-GB" sz="1400" kern="100" dirty="0">
                          <a:latin typeface="Cambria Math"/>
                          <a:ea typeface="宋体"/>
                          <a:cs typeface="Cambria Math"/>
                        </a:rPr>
                        <a:t>≦</a:t>
                      </a:r>
                      <a:r>
                        <a:rPr lang="en-GB" sz="1400" kern="100" dirty="0">
                          <a:latin typeface="Arial"/>
                          <a:ea typeface="宋体"/>
                          <a:cs typeface="Times New Roman"/>
                        </a:rPr>
                        <a:t> 22.5m</a:t>
                      </a:r>
                      <a:r>
                        <a:rPr lang="en-GB" sz="1400" kern="100" baseline="30000" dirty="0">
                          <a:latin typeface="Arial"/>
                          <a:ea typeface="宋体"/>
                          <a:cs typeface="Times New Roman"/>
                        </a:rPr>
                        <a:t>1)</a:t>
                      </a:r>
                      <a:r>
                        <a:rPr lang="en-GB" sz="1400" kern="100" dirty="0">
                          <a:latin typeface="Arial"/>
                          <a:ea typeface="宋体"/>
                          <a:cs typeface="Times New Roman"/>
                        </a:rPr>
                        <a:t> </a:t>
                      </a:r>
                      <a:endParaRPr lang="zh-CN" sz="140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386537" y="3672738"/>
          <a:ext cx="8505944" cy="853440"/>
        </p:xfrm>
        <a:graphic>
          <a:graphicData uri="http://schemas.openxmlformats.org/drawingml/2006/table">
            <a:tbl>
              <a:tblPr/>
              <a:tblGrid>
                <a:gridCol w="990109"/>
                <a:gridCol w="4680520"/>
                <a:gridCol w="990110"/>
                <a:gridCol w="1845205"/>
              </a:tblGrid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kern="100" dirty="0">
                          <a:latin typeface="Arial"/>
                          <a:ea typeface="宋体"/>
                          <a:cs typeface="Times New Roman"/>
                        </a:rPr>
                        <a:t>3D-UMa LOS</a:t>
                      </a:r>
                      <a:endParaRPr lang="zh-CN" sz="1400" b="1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400" i="1" kern="100" dirty="0">
                          <a:latin typeface="Times New Roman"/>
                          <a:ea typeface="宋体"/>
                          <a:cs typeface="Times New Roman"/>
                        </a:rPr>
                        <a:t>PL </a:t>
                      </a:r>
                      <a:r>
                        <a:rPr lang="fr-FR" sz="1400" b="1" kern="100" dirty="0">
                          <a:latin typeface="Times New Roman"/>
                          <a:ea typeface="宋体"/>
                          <a:cs typeface="Times New Roman"/>
                        </a:rPr>
                        <a:t>= </a:t>
                      </a:r>
                      <a:r>
                        <a:rPr lang="fr-FR" sz="1400" kern="100" dirty="0">
                          <a:latin typeface="Times New Roman"/>
                          <a:ea typeface="宋体"/>
                          <a:cs typeface="Times New Roman"/>
                        </a:rPr>
                        <a:t>22.0log</a:t>
                      </a:r>
                      <a:r>
                        <a:rPr lang="fr-FR" sz="1400" kern="100" baseline="-25000" dirty="0">
                          <a:latin typeface="Times New Roman"/>
                          <a:ea typeface="宋体"/>
                          <a:cs typeface="Times New Roman"/>
                        </a:rPr>
                        <a:t>10</a:t>
                      </a:r>
                      <a:r>
                        <a:rPr lang="fr-FR" sz="1400" kern="100" dirty="0">
                          <a:latin typeface="Times New Roman"/>
                          <a:ea typeface="宋体"/>
                          <a:cs typeface="Times New Roman"/>
                        </a:rPr>
                        <a:t>(</a:t>
                      </a:r>
                      <a:r>
                        <a:rPr lang="fr-FR" sz="1400" i="1" kern="100" dirty="0">
                          <a:latin typeface="Times New Roman"/>
                          <a:ea typeface="宋体"/>
                          <a:cs typeface="Times New Roman"/>
                        </a:rPr>
                        <a:t>d</a:t>
                      </a:r>
                      <a:r>
                        <a:rPr lang="fr-FR" sz="1400" i="1" kern="100" baseline="-25000" dirty="0">
                          <a:latin typeface="Times New Roman"/>
                          <a:ea typeface="宋体"/>
                          <a:cs typeface="Times New Roman"/>
                        </a:rPr>
                        <a:t>3D</a:t>
                      </a:r>
                      <a:r>
                        <a:rPr lang="fr-FR" sz="1400" kern="100" dirty="0">
                          <a:latin typeface="Times New Roman"/>
                          <a:ea typeface="宋体"/>
                          <a:cs typeface="Times New Roman"/>
                        </a:rPr>
                        <a:t>) + 28.0 + 20log</a:t>
                      </a:r>
                      <a:r>
                        <a:rPr lang="fr-FR" sz="1400" kern="100" baseline="-25000" dirty="0">
                          <a:latin typeface="Times New Roman"/>
                          <a:ea typeface="宋体"/>
                          <a:cs typeface="Times New Roman"/>
                        </a:rPr>
                        <a:t>10</a:t>
                      </a:r>
                      <a:r>
                        <a:rPr lang="fr-FR" sz="1400" kern="100" dirty="0">
                          <a:latin typeface="Times New Roman"/>
                          <a:ea typeface="宋体"/>
                          <a:cs typeface="Times New Roman"/>
                        </a:rPr>
                        <a:t>(</a:t>
                      </a:r>
                      <a:r>
                        <a:rPr lang="fr-FR" sz="1400" i="1" kern="100" dirty="0">
                          <a:latin typeface="Times New Roman"/>
                          <a:ea typeface="宋体"/>
                          <a:cs typeface="Times New Roman"/>
                        </a:rPr>
                        <a:t>f</a:t>
                      </a:r>
                      <a:r>
                        <a:rPr lang="fr-FR" sz="1400" i="1" kern="100" baseline="-25000" dirty="0">
                          <a:latin typeface="Times New Roman"/>
                          <a:ea typeface="宋体"/>
                          <a:cs typeface="Times New Roman"/>
                        </a:rPr>
                        <a:t>c</a:t>
                      </a:r>
                      <a:r>
                        <a:rPr lang="fr-FR" sz="1400" kern="100" dirty="0">
                          <a:latin typeface="Times New Roman"/>
                          <a:ea typeface="宋体"/>
                          <a:cs typeface="Times New Roman"/>
                        </a:rPr>
                        <a:t>)</a:t>
                      </a:r>
                      <a:endParaRPr lang="zh-CN" sz="16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400" i="1" kern="100" dirty="0">
                          <a:latin typeface="Times New Roman"/>
                          <a:ea typeface="宋体"/>
                          <a:cs typeface="Times New Roman"/>
                        </a:rPr>
                        <a:t>PL</a:t>
                      </a:r>
                      <a:r>
                        <a:rPr lang="fr-FR" sz="1400" kern="100" dirty="0">
                          <a:latin typeface="Times New Roman"/>
                          <a:ea typeface="宋体"/>
                          <a:cs typeface="Times New Roman"/>
                        </a:rPr>
                        <a:t> = 40log</a:t>
                      </a:r>
                      <a:r>
                        <a:rPr lang="fr-FR" sz="1400" kern="100" baseline="-25000" dirty="0">
                          <a:latin typeface="Times New Roman"/>
                          <a:ea typeface="宋体"/>
                          <a:cs typeface="Times New Roman"/>
                        </a:rPr>
                        <a:t>10</a:t>
                      </a:r>
                      <a:r>
                        <a:rPr lang="fr-FR" sz="1400" kern="100" dirty="0">
                          <a:latin typeface="Times New Roman"/>
                          <a:ea typeface="宋体"/>
                          <a:cs typeface="Times New Roman"/>
                        </a:rPr>
                        <a:t>(</a:t>
                      </a:r>
                      <a:r>
                        <a:rPr lang="fr-FR" sz="1400" i="1" kern="100" dirty="0">
                          <a:latin typeface="Times New Roman"/>
                          <a:ea typeface="宋体"/>
                          <a:cs typeface="Times New Roman"/>
                        </a:rPr>
                        <a:t>d</a:t>
                      </a:r>
                      <a:r>
                        <a:rPr lang="fr-FR" sz="1400" i="1" kern="100" baseline="-25000" dirty="0">
                          <a:latin typeface="Times New Roman"/>
                          <a:ea typeface="宋体"/>
                          <a:cs typeface="Times New Roman"/>
                        </a:rPr>
                        <a:t>3D</a:t>
                      </a:r>
                      <a:r>
                        <a:rPr lang="fr-FR" sz="1400" kern="100" dirty="0">
                          <a:latin typeface="Times New Roman"/>
                          <a:ea typeface="宋体"/>
                          <a:cs typeface="Times New Roman"/>
                        </a:rPr>
                        <a:t>)+28.0+20log</a:t>
                      </a:r>
                      <a:r>
                        <a:rPr lang="fr-FR" sz="1400" kern="100" baseline="-25000" dirty="0">
                          <a:latin typeface="Times New Roman"/>
                          <a:ea typeface="宋体"/>
                          <a:cs typeface="Times New Roman"/>
                        </a:rPr>
                        <a:t>10</a:t>
                      </a:r>
                      <a:r>
                        <a:rPr lang="fr-FR" sz="1400" kern="100" dirty="0">
                          <a:latin typeface="Times New Roman"/>
                          <a:ea typeface="宋体"/>
                          <a:cs typeface="Times New Roman"/>
                        </a:rPr>
                        <a:t>(</a:t>
                      </a:r>
                      <a:r>
                        <a:rPr lang="fr-FR" sz="1400" i="1" kern="100" dirty="0">
                          <a:latin typeface="Times New Roman"/>
                          <a:ea typeface="宋体"/>
                          <a:cs typeface="Times New Roman"/>
                        </a:rPr>
                        <a:t>f</a:t>
                      </a:r>
                      <a:r>
                        <a:rPr lang="fr-FR" sz="1400" i="1" kern="100" baseline="-25000" dirty="0">
                          <a:latin typeface="Times New Roman"/>
                          <a:ea typeface="宋体"/>
                          <a:cs typeface="Times New Roman"/>
                        </a:rPr>
                        <a:t>c</a:t>
                      </a:r>
                      <a:r>
                        <a:rPr lang="fr-FR" sz="1400" kern="100" dirty="0">
                          <a:latin typeface="Times New Roman"/>
                          <a:ea typeface="宋体"/>
                          <a:cs typeface="Times New Roman"/>
                        </a:rPr>
                        <a:t>) –9log</a:t>
                      </a:r>
                      <a:r>
                        <a:rPr lang="fr-FR" sz="1400" kern="100" baseline="-25000" dirty="0">
                          <a:latin typeface="Times New Roman"/>
                          <a:ea typeface="宋体"/>
                          <a:cs typeface="Times New Roman"/>
                        </a:rPr>
                        <a:t>10</a:t>
                      </a:r>
                      <a:r>
                        <a:rPr lang="fr-FR" sz="1400" kern="100" dirty="0">
                          <a:latin typeface="Times New Roman"/>
                          <a:ea typeface="宋体"/>
                          <a:cs typeface="Times New Roman"/>
                        </a:rPr>
                        <a:t>((</a:t>
                      </a:r>
                      <a:r>
                        <a:rPr lang="fr-FR" sz="1400" i="1" kern="100" dirty="0">
                          <a:latin typeface="Times New Roman"/>
                          <a:ea typeface="宋体"/>
                          <a:cs typeface="Times New Roman"/>
                        </a:rPr>
                        <a:t>d'</a:t>
                      </a:r>
                      <a:r>
                        <a:rPr lang="fr-FR" sz="1400" i="1" kern="100" baseline="-25000" dirty="0">
                          <a:latin typeface="Times New Roman"/>
                          <a:ea typeface="宋体"/>
                          <a:cs typeface="Times New Roman"/>
                        </a:rPr>
                        <a:t>BP</a:t>
                      </a:r>
                      <a:r>
                        <a:rPr lang="fr-FR" sz="1400" kern="100" dirty="0">
                          <a:latin typeface="Times New Roman"/>
                          <a:ea typeface="宋体"/>
                          <a:cs typeface="Times New Roman"/>
                        </a:rPr>
                        <a:t>)</a:t>
                      </a:r>
                      <a:r>
                        <a:rPr lang="fr-FR" sz="1400" kern="100" baseline="30000" dirty="0"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r>
                        <a:rPr lang="fr-FR" sz="1400" kern="100" dirty="0">
                          <a:latin typeface="Times New Roman"/>
                          <a:ea typeface="宋体"/>
                          <a:cs typeface="Times New Roman"/>
                        </a:rPr>
                        <a:t>+(</a:t>
                      </a:r>
                      <a:r>
                        <a:rPr lang="fr-FR" sz="1400" i="1" kern="100" dirty="0">
                          <a:latin typeface="Times New Roman"/>
                          <a:ea typeface="宋体"/>
                          <a:cs typeface="Times New Roman"/>
                        </a:rPr>
                        <a:t>h</a:t>
                      </a:r>
                      <a:r>
                        <a:rPr lang="fr-FR" sz="1400" i="1" kern="100" baseline="-25000" dirty="0">
                          <a:latin typeface="Times New Roman"/>
                          <a:ea typeface="宋体"/>
                          <a:cs typeface="Times New Roman"/>
                        </a:rPr>
                        <a:t>BS </a:t>
                      </a:r>
                      <a:r>
                        <a:rPr lang="fr-FR" sz="1400" kern="100" dirty="0">
                          <a:latin typeface="Times New Roman"/>
                          <a:ea typeface="宋体"/>
                          <a:cs typeface="Times New Roman"/>
                        </a:rPr>
                        <a:t>- </a:t>
                      </a:r>
                      <a:r>
                        <a:rPr lang="fr-FR" sz="1400" i="1" kern="100" dirty="0">
                          <a:latin typeface="Times New Roman"/>
                          <a:ea typeface="宋体"/>
                          <a:cs typeface="Times New Roman"/>
                        </a:rPr>
                        <a:t>h</a:t>
                      </a:r>
                      <a:r>
                        <a:rPr lang="fr-FR" sz="1400" i="1" kern="100" baseline="-25000" dirty="0">
                          <a:latin typeface="Times New Roman"/>
                          <a:ea typeface="宋体"/>
                          <a:cs typeface="Times New Roman"/>
                        </a:rPr>
                        <a:t>UT</a:t>
                      </a:r>
                      <a:r>
                        <a:rPr lang="fr-FR" sz="1400" kern="100" dirty="0">
                          <a:latin typeface="Times New Roman"/>
                          <a:ea typeface="宋体"/>
                          <a:cs typeface="Times New Roman"/>
                        </a:rPr>
                        <a:t>)</a:t>
                      </a:r>
                      <a:r>
                        <a:rPr lang="fr-FR" sz="1400" kern="100" baseline="30000" dirty="0">
                          <a:latin typeface="Times New Roman"/>
                          <a:ea typeface="宋体"/>
                          <a:cs typeface="Times New Roman"/>
                        </a:rPr>
                        <a:t>2</a:t>
                      </a:r>
                      <a:r>
                        <a:rPr lang="fr-FR" sz="1400" kern="100" dirty="0">
                          <a:latin typeface="Times New Roman"/>
                          <a:ea typeface="宋体"/>
                          <a:cs typeface="Times New Roman"/>
                        </a:rPr>
                        <a:t>)</a:t>
                      </a:r>
                      <a:endParaRPr lang="zh-CN" sz="16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i="1" kern="100" dirty="0" err="1">
                          <a:latin typeface="Times New Roman"/>
                          <a:ea typeface="宋体"/>
                          <a:cs typeface="Arial"/>
                        </a:rPr>
                        <a:t>σ</a:t>
                      </a:r>
                      <a:r>
                        <a:rPr lang="en-GB" sz="1400" i="1" kern="100" baseline="-25000" dirty="0" err="1">
                          <a:latin typeface="Times New Roman"/>
                          <a:ea typeface="宋体"/>
                          <a:cs typeface="Arial"/>
                        </a:rPr>
                        <a:t>SF</a:t>
                      </a:r>
                      <a:r>
                        <a:rPr lang="en-GB" sz="1400" kern="100" dirty="0">
                          <a:latin typeface="Times New Roman"/>
                          <a:ea typeface="宋体"/>
                          <a:cs typeface="Arial"/>
                        </a:rPr>
                        <a:t> =4</a:t>
                      </a:r>
                      <a:endParaRPr lang="zh-CN" sz="16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i="1" kern="100" dirty="0" err="1">
                          <a:latin typeface="Times New Roman"/>
                          <a:ea typeface="宋体"/>
                          <a:cs typeface="Arial"/>
                        </a:rPr>
                        <a:t>σ</a:t>
                      </a:r>
                      <a:r>
                        <a:rPr lang="en-GB" sz="1400" i="1" kern="100" baseline="-25000" dirty="0" err="1">
                          <a:latin typeface="Times New Roman"/>
                          <a:ea typeface="宋体"/>
                          <a:cs typeface="Arial"/>
                        </a:rPr>
                        <a:t>SF</a:t>
                      </a:r>
                      <a:r>
                        <a:rPr lang="en-GB" sz="1400" kern="100" dirty="0">
                          <a:latin typeface="Times New Roman"/>
                          <a:ea typeface="宋体"/>
                          <a:cs typeface="Arial"/>
                        </a:rPr>
                        <a:t> =4</a:t>
                      </a:r>
                      <a:endParaRPr lang="zh-CN" sz="16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400" kern="100" dirty="0">
                          <a:latin typeface="Times New Roman"/>
                          <a:ea typeface="宋体"/>
                          <a:cs typeface="Times New Roman"/>
                        </a:rPr>
                        <a:t>10m &lt; </a:t>
                      </a:r>
                      <a:r>
                        <a:rPr lang="fr-FR" sz="1400" i="1" kern="100" dirty="0">
                          <a:latin typeface="Times New Roman"/>
                          <a:ea typeface="宋体"/>
                          <a:cs typeface="Times New Roman"/>
                        </a:rPr>
                        <a:t>d</a:t>
                      </a:r>
                      <a:r>
                        <a:rPr lang="fr-FR" sz="1400" i="1" kern="100" baseline="-25000" dirty="0">
                          <a:latin typeface="Times New Roman"/>
                          <a:ea typeface="宋体"/>
                          <a:cs typeface="Times New Roman"/>
                        </a:rPr>
                        <a:t>2D</a:t>
                      </a:r>
                      <a:r>
                        <a:rPr lang="fr-FR" sz="1400" kern="100" dirty="0">
                          <a:latin typeface="Times New Roman"/>
                          <a:ea typeface="宋体"/>
                          <a:cs typeface="Times New Roman"/>
                        </a:rPr>
                        <a:t> &lt; </a:t>
                      </a:r>
                      <a:r>
                        <a:rPr lang="fr-FR" sz="1400" i="1" kern="100" dirty="0">
                          <a:latin typeface="Times New Roman"/>
                          <a:ea typeface="宋体"/>
                          <a:cs typeface="Times New Roman"/>
                        </a:rPr>
                        <a:t>d'</a:t>
                      </a:r>
                      <a:r>
                        <a:rPr lang="fr-FR" sz="1400" i="1" kern="100" baseline="-25000" dirty="0">
                          <a:latin typeface="Times New Roman"/>
                          <a:ea typeface="宋体"/>
                          <a:cs typeface="Times New Roman"/>
                        </a:rPr>
                        <a:t>BP</a:t>
                      </a:r>
                      <a:r>
                        <a:rPr lang="fr-FR" sz="1400" kern="100" baseline="30000" dirty="0">
                          <a:latin typeface="Times New Roman"/>
                          <a:ea typeface="宋体"/>
                          <a:cs typeface="Times New Roman"/>
                        </a:rPr>
                        <a:t>4)</a:t>
                      </a:r>
                      <a:endParaRPr lang="zh-CN" sz="16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1400" i="1" kern="100" dirty="0">
                          <a:latin typeface="Times New Roman"/>
                          <a:ea typeface="宋体"/>
                          <a:cs typeface="Times New Roman"/>
                        </a:rPr>
                        <a:t>d'</a:t>
                      </a:r>
                      <a:r>
                        <a:rPr lang="fr-FR" sz="1400" i="1" kern="100" baseline="-25000" dirty="0">
                          <a:latin typeface="Times New Roman"/>
                          <a:ea typeface="宋体"/>
                          <a:cs typeface="Times New Roman"/>
                        </a:rPr>
                        <a:t>BP</a:t>
                      </a:r>
                      <a:r>
                        <a:rPr lang="fr-FR" sz="1400" kern="100" dirty="0">
                          <a:latin typeface="Times New Roman"/>
                          <a:ea typeface="宋体"/>
                          <a:cs typeface="Times New Roman"/>
                        </a:rPr>
                        <a:t> &lt; </a:t>
                      </a:r>
                      <a:r>
                        <a:rPr lang="fr-FR" sz="1400" i="1" kern="100" dirty="0">
                          <a:latin typeface="Times New Roman"/>
                          <a:ea typeface="宋体"/>
                          <a:cs typeface="Times New Roman"/>
                        </a:rPr>
                        <a:t>d</a:t>
                      </a:r>
                      <a:r>
                        <a:rPr lang="fr-FR" sz="1400" i="1" kern="100" baseline="-25000" dirty="0">
                          <a:latin typeface="Times New Roman"/>
                          <a:ea typeface="宋体"/>
                          <a:cs typeface="Times New Roman"/>
                        </a:rPr>
                        <a:t>2D</a:t>
                      </a:r>
                      <a:r>
                        <a:rPr lang="fr-FR" sz="1400" kern="100" dirty="0">
                          <a:latin typeface="Times New Roman"/>
                          <a:ea typeface="宋体"/>
                          <a:cs typeface="Times New Roman"/>
                        </a:rPr>
                        <a:t> &lt; 5000m</a:t>
                      </a:r>
                      <a:r>
                        <a:rPr lang="fr-FR" sz="1400" kern="100" baseline="30000" dirty="0">
                          <a:latin typeface="Times New Roman"/>
                          <a:ea typeface="宋体"/>
                          <a:cs typeface="Times New Roman"/>
                        </a:rPr>
                        <a:t>4)</a:t>
                      </a:r>
                      <a:endParaRPr lang="zh-CN" sz="16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i="1" kern="100" dirty="0" err="1">
                          <a:latin typeface="Times New Roman"/>
                          <a:ea typeface="宋体"/>
                          <a:cs typeface="Times New Roman"/>
                        </a:rPr>
                        <a:t>h</a:t>
                      </a:r>
                      <a:r>
                        <a:rPr lang="en-GB" sz="1400" i="1" kern="100" baseline="-25000" dirty="0" err="1">
                          <a:latin typeface="Times New Roman"/>
                          <a:ea typeface="宋体"/>
                          <a:cs typeface="Times New Roman"/>
                        </a:rPr>
                        <a:t>BS</a:t>
                      </a:r>
                      <a:r>
                        <a:rPr lang="en-GB" sz="1400" kern="100" dirty="0">
                          <a:latin typeface="Times New Roman"/>
                          <a:ea typeface="宋体"/>
                          <a:cs typeface="Times New Roman"/>
                        </a:rPr>
                        <a:t> = 25m</a:t>
                      </a:r>
                      <a:r>
                        <a:rPr lang="en-GB" sz="1400" kern="100" baseline="30000" dirty="0">
                          <a:latin typeface="Times New Roman"/>
                          <a:ea typeface="宋体"/>
                          <a:cs typeface="Times New Roman"/>
                        </a:rPr>
                        <a:t>4)</a:t>
                      </a:r>
                      <a:r>
                        <a:rPr lang="en-GB" sz="1400" kern="100" dirty="0">
                          <a:latin typeface="Times New Roman"/>
                          <a:ea typeface="宋体"/>
                          <a:cs typeface="Times New Roman"/>
                        </a:rPr>
                        <a:t>, 1.5m </a:t>
                      </a:r>
                      <a:r>
                        <a:rPr lang="en-GB" sz="1400" kern="100" dirty="0">
                          <a:latin typeface="Cambria Math"/>
                          <a:ea typeface="宋体"/>
                          <a:cs typeface="Cambria Math"/>
                        </a:rPr>
                        <a:t>≦</a:t>
                      </a:r>
                      <a:r>
                        <a:rPr lang="en-GB" sz="1400" kern="100" dirty="0">
                          <a:latin typeface="Times New Roman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en-GB" sz="1400" i="1" kern="100" dirty="0" err="1">
                          <a:latin typeface="Times New Roman"/>
                          <a:ea typeface="宋体"/>
                          <a:cs typeface="Times New Roman"/>
                        </a:rPr>
                        <a:t>h</a:t>
                      </a:r>
                      <a:r>
                        <a:rPr lang="en-GB" sz="1400" i="1" kern="100" baseline="-25000" dirty="0" err="1">
                          <a:latin typeface="Times New Roman"/>
                          <a:ea typeface="宋体"/>
                          <a:cs typeface="Times New Roman"/>
                        </a:rPr>
                        <a:t>UT</a:t>
                      </a:r>
                      <a:r>
                        <a:rPr lang="en-GB" sz="1400" kern="100" dirty="0">
                          <a:latin typeface="Times New Roman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en-GB" sz="1400" kern="100" dirty="0">
                          <a:latin typeface="Cambria Math"/>
                          <a:ea typeface="宋体"/>
                          <a:cs typeface="Cambria Math"/>
                        </a:rPr>
                        <a:t>≦</a:t>
                      </a:r>
                      <a:r>
                        <a:rPr lang="en-GB" sz="1400" kern="100" dirty="0">
                          <a:latin typeface="Times New Roman"/>
                          <a:ea typeface="宋体"/>
                          <a:cs typeface="Times New Roman"/>
                        </a:rPr>
                        <a:t> 22.5m</a:t>
                      </a:r>
                      <a:r>
                        <a:rPr lang="en-GB" sz="1400" kern="100" baseline="30000" dirty="0">
                          <a:latin typeface="Times New Roman"/>
                          <a:ea typeface="宋体"/>
                          <a:cs typeface="Times New Roman"/>
                        </a:rPr>
                        <a:t>4)</a:t>
                      </a:r>
                      <a:r>
                        <a:rPr lang="en-GB" sz="1400" kern="100" dirty="0">
                          <a:latin typeface="Times New Roman"/>
                          <a:ea typeface="宋体"/>
                          <a:cs typeface="Times New Roman"/>
                        </a:rPr>
                        <a:t> </a:t>
                      </a:r>
                      <a:endParaRPr lang="zh-CN" sz="16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386535" y="4572838"/>
          <a:ext cx="8505949" cy="640080"/>
        </p:xfrm>
        <a:graphic>
          <a:graphicData uri="http://schemas.openxmlformats.org/drawingml/2006/table">
            <a:tbl>
              <a:tblPr/>
              <a:tblGrid>
                <a:gridCol w="990111"/>
                <a:gridCol w="4680520"/>
                <a:gridCol w="990110"/>
                <a:gridCol w="1845208"/>
              </a:tblGrid>
              <a:tr h="0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kern="100" dirty="0" smtClean="0">
                          <a:latin typeface="Arial"/>
                          <a:ea typeface="宋体"/>
                          <a:cs typeface="Times New Roman"/>
                        </a:rPr>
                        <a:t>ITU</a:t>
                      </a:r>
                      <a:r>
                        <a:rPr lang="en-GB" sz="1400" b="1" kern="100" baseline="0" dirty="0" smtClean="0">
                          <a:latin typeface="Arial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en-GB" sz="1400" b="1" kern="100" dirty="0" smtClean="0">
                          <a:latin typeface="Arial"/>
                          <a:ea typeface="宋体"/>
                          <a:cs typeface="Times New Roman"/>
                        </a:rPr>
                        <a:t>IMT-A</a:t>
                      </a:r>
                      <a:endParaRPr lang="en-GB" sz="1400" b="1" kern="100" dirty="0" smtClean="0">
                        <a:latin typeface="Arial"/>
                        <a:ea typeface="宋体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kern="100" dirty="0" err="1" smtClean="0">
                          <a:latin typeface="Arial"/>
                          <a:ea typeface="宋体"/>
                          <a:cs typeface="Times New Roman"/>
                        </a:rPr>
                        <a:t>InH</a:t>
                      </a:r>
                      <a:r>
                        <a:rPr lang="en-GB" sz="1400" b="1" kern="100" dirty="0" smtClean="0">
                          <a:latin typeface="Arial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en-GB" sz="1400" b="1" kern="100" dirty="0">
                          <a:latin typeface="Arial"/>
                          <a:ea typeface="宋体"/>
                          <a:cs typeface="Times New Roman"/>
                        </a:rPr>
                        <a:t>LOS</a:t>
                      </a:r>
                      <a:endParaRPr lang="zh-CN" sz="1400" b="1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540385" algn="l"/>
                          <a:tab pos="900430" algn="l"/>
                          <a:tab pos="1260475" algn="l"/>
                          <a:tab pos="1620520" algn="l"/>
                          <a:tab pos="1980565" algn="l"/>
                          <a:tab pos="2340610" algn="l"/>
                        </a:tabLst>
                      </a:pPr>
                      <a:r>
                        <a:rPr lang="fr-FR" altLang="zh-CN" sz="1400" i="1" kern="100" dirty="0" smtClean="0">
                          <a:latin typeface="Times New Roman"/>
                          <a:ea typeface="MS Mincho"/>
                          <a:cs typeface="Arial"/>
                        </a:rPr>
                        <a:t>PL</a:t>
                      </a:r>
                      <a:r>
                        <a:rPr lang="fr-FR" altLang="zh-CN" sz="1400" kern="100" dirty="0" smtClean="0">
                          <a:latin typeface="Times New Roman"/>
                          <a:ea typeface="MS Mincho"/>
                          <a:cs typeface="Arial"/>
                        </a:rPr>
                        <a:t> = 16.9 log</a:t>
                      </a:r>
                      <a:r>
                        <a:rPr lang="fr-FR" altLang="zh-CN" sz="1400" kern="100" baseline="-25000" dirty="0" smtClean="0">
                          <a:latin typeface="Times New Roman"/>
                          <a:ea typeface="MS Mincho"/>
                          <a:cs typeface="Arial"/>
                        </a:rPr>
                        <a:t>10</a:t>
                      </a:r>
                      <a:r>
                        <a:rPr lang="fr-FR" altLang="zh-CN" sz="1400" kern="100" dirty="0" smtClean="0">
                          <a:latin typeface="Times New Roman"/>
                          <a:ea typeface="MS Mincho"/>
                          <a:cs typeface="Arial"/>
                        </a:rPr>
                        <a:t>(</a:t>
                      </a:r>
                      <a:r>
                        <a:rPr lang="fr-FR" altLang="zh-CN" sz="1400" i="1" kern="100" dirty="0" smtClean="0">
                          <a:latin typeface="Times New Roman"/>
                          <a:ea typeface="MS Mincho"/>
                          <a:cs typeface="Arial"/>
                        </a:rPr>
                        <a:t>d</a:t>
                      </a:r>
                      <a:r>
                        <a:rPr lang="fr-FR" altLang="zh-CN" sz="1400" kern="100" dirty="0" smtClean="0">
                          <a:latin typeface="Times New Roman"/>
                          <a:ea typeface="MS Mincho"/>
                          <a:cs typeface="Arial"/>
                        </a:rPr>
                        <a:t>) + 32.8 + 20 log</a:t>
                      </a:r>
                      <a:r>
                        <a:rPr lang="fr-FR" altLang="zh-CN" sz="1400" kern="100" baseline="-25000" dirty="0" smtClean="0">
                          <a:latin typeface="Times New Roman"/>
                          <a:ea typeface="MS Mincho"/>
                          <a:cs typeface="Arial"/>
                        </a:rPr>
                        <a:t>10</a:t>
                      </a:r>
                      <a:r>
                        <a:rPr lang="fr-FR" altLang="zh-CN" sz="1400" kern="100" dirty="0" smtClean="0">
                          <a:latin typeface="Times New Roman"/>
                          <a:ea typeface="MS Mincho"/>
                          <a:cs typeface="Arial"/>
                        </a:rPr>
                        <a:t>(</a:t>
                      </a:r>
                      <a:r>
                        <a:rPr lang="fr-FR" altLang="zh-CN" sz="1400" i="1" kern="100" dirty="0" smtClean="0">
                          <a:latin typeface="Times New Roman"/>
                          <a:ea typeface="MS Mincho"/>
                          <a:cs typeface="Arial"/>
                        </a:rPr>
                        <a:t>f</a:t>
                      </a:r>
                      <a:r>
                        <a:rPr lang="fr-FR" altLang="zh-CN" sz="1400" i="1" kern="100" baseline="-25000" dirty="0" smtClean="0">
                          <a:latin typeface="Times New Roman"/>
                          <a:ea typeface="MS Mincho"/>
                          <a:cs typeface="Arial"/>
                        </a:rPr>
                        <a:t>c</a:t>
                      </a:r>
                      <a:r>
                        <a:rPr lang="fr-FR" altLang="zh-CN" sz="1400" kern="100" dirty="0" smtClean="0">
                          <a:latin typeface="Times New Roman"/>
                          <a:ea typeface="MS Mincho"/>
                          <a:cs typeface="Arial"/>
                        </a:rPr>
                        <a:t>)</a:t>
                      </a:r>
                      <a:endParaRPr lang="zh-CN" altLang="zh-CN" sz="1800" kern="100" dirty="0">
                        <a:latin typeface="Times New Roman"/>
                        <a:ea typeface="宋体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i="1" kern="100" dirty="0" err="1">
                          <a:latin typeface="Times New Roman"/>
                          <a:ea typeface="宋体"/>
                          <a:cs typeface="Arial"/>
                        </a:rPr>
                        <a:t>σ</a:t>
                      </a:r>
                      <a:r>
                        <a:rPr lang="en-GB" sz="1400" i="1" kern="100" baseline="-25000" dirty="0" err="1">
                          <a:latin typeface="Times New Roman"/>
                          <a:ea typeface="宋体"/>
                          <a:cs typeface="Arial"/>
                        </a:rPr>
                        <a:t>SF</a:t>
                      </a:r>
                      <a:r>
                        <a:rPr lang="en-GB" sz="1400" kern="100" dirty="0">
                          <a:latin typeface="Times New Roman"/>
                          <a:ea typeface="宋体"/>
                          <a:cs typeface="Arial"/>
                        </a:rPr>
                        <a:t> </a:t>
                      </a:r>
                      <a:r>
                        <a:rPr lang="en-GB" sz="1400" kern="100" dirty="0" smtClean="0">
                          <a:latin typeface="Times New Roman"/>
                          <a:ea typeface="宋体"/>
                          <a:cs typeface="Arial"/>
                        </a:rPr>
                        <a:t>=</a:t>
                      </a:r>
                      <a:r>
                        <a:rPr lang="en-US" sz="1400" kern="100" dirty="0" smtClean="0">
                          <a:latin typeface="Times New Roman"/>
                          <a:ea typeface="宋体"/>
                          <a:cs typeface="Arial"/>
                        </a:rPr>
                        <a:t>3</a:t>
                      </a:r>
                      <a:endParaRPr lang="zh-CN" sz="1600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>
                          <a:tab pos="180340" algn="l"/>
                          <a:tab pos="540385" algn="l"/>
                          <a:tab pos="900430" algn="l"/>
                          <a:tab pos="1260475" algn="l"/>
                          <a:tab pos="1620520" algn="l"/>
                          <a:tab pos="1980565" algn="l"/>
                          <a:tab pos="2340610" algn="l"/>
                        </a:tabLst>
                        <a:defRPr/>
                      </a:pPr>
                      <a:r>
                        <a:rPr lang="en-US" altLang="zh-CN" sz="1400" kern="100" dirty="0" smtClean="0">
                          <a:latin typeface="Times New Roman"/>
                          <a:ea typeface="MS Mincho"/>
                          <a:cs typeface="Arial"/>
                        </a:rPr>
                        <a:t>3 m&lt; </a:t>
                      </a:r>
                      <a:r>
                        <a:rPr lang="en-US" altLang="zh-CN" sz="1400" i="1" kern="100" dirty="0" smtClean="0">
                          <a:latin typeface="Times New Roman"/>
                          <a:ea typeface="MS Mincho"/>
                          <a:cs typeface="Arial"/>
                        </a:rPr>
                        <a:t>d </a:t>
                      </a:r>
                      <a:r>
                        <a:rPr lang="en-US" altLang="zh-CN" sz="1400" kern="100" dirty="0" smtClean="0">
                          <a:latin typeface="Times New Roman"/>
                          <a:ea typeface="MS Mincho"/>
                          <a:cs typeface="Arial"/>
                        </a:rPr>
                        <a:t>&lt; 100 m</a:t>
                      </a:r>
                      <a:br>
                        <a:rPr lang="en-US" altLang="zh-CN" sz="1400" kern="100" dirty="0" smtClean="0">
                          <a:latin typeface="Times New Roman"/>
                          <a:ea typeface="MS Mincho"/>
                          <a:cs typeface="Arial"/>
                        </a:rPr>
                      </a:br>
                      <a:r>
                        <a:rPr lang="en-US" altLang="zh-CN" sz="1400" i="1" kern="100" dirty="0" err="1" smtClean="0">
                          <a:latin typeface="Times New Roman"/>
                          <a:ea typeface="MS Mincho"/>
                          <a:cs typeface="Arial"/>
                        </a:rPr>
                        <a:t>h</a:t>
                      </a:r>
                      <a:r>
                        <a:rPr lang="en-US" altLang="zh-CN" sz="1400" i="1" kern="100" baseline="-25000" dirty="0" err="1" smtClean="0">
                          <a:latin typeface="Times New Roman"/>
                          <a:ea typeface="MS Mincho"/>
                          <a:cs typeface="Arial"/>
                        </a:rPr>
                        <a:t>BS</a:t>
                      </a:r>
                      <a:r>
                        <a:rPr lang="en-US" altLang="zh-CN" sz="1400" kern="100" dirty="0" smtClean="0">
                          <a:latin typeface="Times New Roman"/>
                          <a:ea typeface="MS Mincho"/>
                          <a:cs typeface="Arial"/>
                        </a:rPr>
                        <a:t> = 3-6 m</a:t>
                      </a:r>
                      <a:br>
                        <a:rPr lang="en-US" altLang="zh-CN" sz="1400" kern="100" dirty="0" smtClean="0">
                          <a:latin typeface="Times New Roman"/>
                          <a:ea typeface="MS Mincho"/>
                          <a:cs typeface="Arial"/>
                        </a:rPr>
                      </a:br>
                      <a:r>
                        <a:rPr lang="en-US" altLang="zh-CN" sz="1400" i="1" kern="100" dirty="0" err="1" smtClean="0">
                          <a:latin typeface="Times New Roman"/>
                          <a:ea typeface="MS Mincho"/>
                          <a:cs typeface="Arial"/>
                        </a:rPr>
                        <a:t>h</a:t>
                      </a:r>
                      <a:r>
                        <a:rPr lang="en-US" altLang="zh-CN" sz="1400" i="1" kern="100" baseline="-25000" dirty="0" err="1" smtClean="0">
                          <a:latin typeface="Times New Roman"/>
                          <a:ea typeface="MS Mincho"/>
                          <a:cs typeface="Arial"/>
                        </a:rPr>
                        <a:t>UT</a:t>
                      </a:r>
                      <a:r>
                        <a:rPr lang="en-US" altLang="zh-CN" sz="1400" kern="100" dirty="0" smtClean="0">
                          <a:latin typeface="Times New Roman"/>
                          <a:ea typeface="MS Mincho"/>
                          <a:cs typeface="Arial"/>
                        </a:rPr>
                        <a:t> = 1-2.5 m</a:t>
                      </a:r>
                      <a:endParaRPr lang="en-US" altLang="zh-CN" sz="1400" kern="100" dirty="0">
                        <a:latin typeface="Times New Roman"/>
                        <a:ea typeface="MS Mincho"/>
                        <a:cs typeface="Arial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386536" y="2348880"/>
          <a:ext cx="8505951" cy="405045"/>
        </p:xfrm>
        <a:graphic>
          <a:graphicData uri="http://schemas.openxmlformats.org/drawingml/2006/table">
            <a:tbl>
              <a:tblPr/>
              <a:tblGrid>
                <a:gridCol w="990110"/>
                <a:gridCol w="4680520"/>
                <a:gridCol w="990112"/>
                <a:gridCol w="1845209"/>
              </a:tblGrid>
              <a:tr h="40504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400" b="1" kern="100" dirty="0" smtClean="0">
                          <a:latin typeface="Arial"/>
                          <a:ea typeface="宋体"/>
                          <a:cs typeface="Times New Roman"/>
                        </a:rPr>
                        <a:t>Scenarios</a:t>
                      </a:r>
                      <a:endParaRPr lang="zh-CN" sz="1400" b="1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200"/>
                        </a:spcBef>
                        <a:spcAft>
                          <a:spcPts val="200"/>
                        </a:spcAft>
                        <a:tabLst>
                          <a:tab pos="180340" algn="l"/>
                          <a:tab pos="540385" algn="l"/>
                          <a:tab pos="900430" algn="l"/>
                          <a:tab pos="1260475" algn="l"/>
                          <a:tab pos="1620520" algn="l"/>
                          <a:tab pos="1980565" algn="l"/>
                          <a:tab pos="2340610" algn="l"/>
                        </a:tabLst>
                      </a:pPr>
                      <a:r>
                        <a:rPr kumimoji="1" lang="fr-FR" altLang="zh-CN" sz="1400" b="1" kern="10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Models</a:t>
                      </a:r>
                      <a:endParaRPr kumimoji="1" lang="zh-CN" altLang="zh-CN" sz="1400" b="1" kern="1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kumimoji="1" lang="en-US" sz="1200" b="1" kern="10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Shadowing</a:t>
                      </a:r>
                      <a:endParaRPr kumimoji="1" lang="zh-CN" sz="1200" b="1" kern="1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200"/>
                        </a:spcBef>
                        <a:spcAft>
                          <a:spcPts val="200"/>
                        </a:spcAft>
                        <a:buClrTx/>
                        <a:buSzTx/>
                        <a:buFontTx/>
                        <a:buNone/>
                        <a:tabLst>
                          <a:tab pos="180340" algn="l"/>
                          <a:tab pos="540385" algn="l"/>
                          <a:tab pos="900430" algn="l"/>
                          <a:tab pos="1260475" algn="l"/>
                          <a:tab pos="1620520" algn="l"/>
                          <a:tab pos="1980565" algn="l"/>
                          <a:tab pos="2340610" algn="l"/>
                        </a:tabLst>
                        <a:defRPr/>
                      </a:pPr>
                      <a:r>
                        <a:rPr kumimoji="1" lang="en-US" altLang="zh-CN" sz="1400" b="1" kern="10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Range</a:t>
                      </a:r>
                      <a:endParaRPr kumimoji="1" lang="en-US" altLang="zh-CN" sz="1400" b="1" kern="1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5484006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946" y="48619"/>
            <a:ext cx="8848107" cy="692150"/>
          </a:xfrm>
        </p:spPr>
        <p:txBody>
          <a:bodyPr/>
          <a:lstStyle/>
          <a:p>
            <a:r>
              <a:rPr lang="sv-SE" dirty="0" smtClean="0"/>
              <a:t>Proposal</a:t>
            </a:r>
            <a:endParaRPr lang="en-US" dirty="0"/>
          </a:p>
        </p:txBody>
      </p:sp>
      <p:graphicFrame>
        <p:nvGraphicFramePr>
          <p:cNvPr id="16" name="表格 15"/>
          <p:cNvGraphicFramePr>
            <a:graphicFrameLocks noGrp="1"/>
          </p:cNvGraphicFramePr>
          <p:nvPr/>
        </p:nvGraphicFramePr>
        <p:xfrm>
          <a:off x="206515" y="1454246"/>
          <a:ext cx="8757468" cy="3594934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715754"/>
                <a:gridCol w="1052580"/>
                <a:gridCol w="4352346"/>
                <a:gridCol w="990111"/>
                <a:gridCol w="1646677"/>
              </a:tblGrid>
              <a:tr h="405289"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Scenarios</a:t>
                      </a:r>
                      <a:endParaRPr lang="zh-CN" alt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err="1" smtClean="0"/>
                        <a:t>Pathloss</a:t>
                      </a:r>
                      <a:r>
                        <a:rPr lang="en-US" altLang="zh-CN" dirty="0" smtClean="0"/>
                        <a:t> (dB, </a:t>
                      </a:r>
                      <a:r>
                        <a:rPr lang="en-US" altLang="zh-CN" sz="1800" dirty="0" smtClean="0"/>
                        <a:t>d in m and f in GHz.</a:t>
                      </a:r>
                      <a:r>
                        <a:rPr lang="en-US" altLang="zh-CN" dirty="0" smtClean="0"/>
                        <a:t>)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400" dirty="0" err="1" smtClean="0">
                          <a:latin typeface="Times New Roman"/>
                          <a:cs typeface="Times New Roman"/>
                        </a:rPr>
                        <a:t>σ</a:t>
                      </a:r>
                      <a:r>
                        <a:rPr lang="en-US" altLang="zh-CN" baseline="-25000" dirty="0" err="1" smtClean="0">
                          <a:latin typeface="Times New Roman"/>
                          <a:cs typeface="Times New Roman"/>
                        </a:rPr>
                        <a:t>SF</a:t>
                      </a:r>
                      <a:r>
                        <a:rPr kumimoji="1" lang="en-US" altLang="zh-CN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(dB)</a:t>
                      </a:r>
                      <a:endParaRPr kumimoji="1" lang="zh-CN" altLang="en-US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zh-CN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Range</a:t>
                      </a:r>
                      <a:endParaRPr kumimoji="1" lang="zh-CN" altLang="en-US" sz="18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</a:tr>
              <a:tr h="903315"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dirty="0" err="1" smtClean="0"/>
                        <a:t>UMa</a:t>
                      </a:r>
                      <a:endParaRPr lang="zh-CN" altLang="en-US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4.1</a:t>
                      </a:r>
                    </a:p>
                    <a:p>
                      <a:pPr algn="ctr"/>
                      <a:r>
                        <a:rPr lang="en-US" altLang="zh-CN" dirty="0" smtClean="0"/>
                        <a:t>4.1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altLang="zh-CN" sz="1400" dirty="0" smtClean="0">
                          <a:latin typeface="Arial"/>
                          <a:ea typeface="宋体"/>
                          <a:cs typeface="Times New Roman"/>
                        </a:rPr>
                        <a:t>10m &lt; </a:t>
                      </a:r>
                      <a:r>
                        <a:rPr lang="fr-FR" altLang="zh-CN" sz="1400" i="1" dirty="0" smtClean="0">
                          <a:latin typeface="Arial"/>
                          <a:ea typeface="宋体"/>
                          <a:cs typeface="Times New Roman"/>
                        </a:rPr>
                        <a:t>d</a:t>
                      </a:r>
                      <a:r>
                        <a:rPr lang="fr-FR" altLang="zh-CN" sz="1400" i="1" baseline="-25000" dirty="0" smtClean="0">
                          <a:latin typeface="Arial"/>
                          <a:ea typeface="宋体"/>
                          <a:cs typeface="Times New Roman"/>
                        </a:rPr>
                        <a:t>2D</a:t>
                      </a:r>
                      <a:r>
                        <a:rPr lang="fr-FR" altLang="zh-CN" sz="1400" dirty="0" smtClean="0">
                          <a:latin typeface="Arial"/>
                          <a:ea typeface="宋体"/>
                          <a:cs typeface="Times New Roman"/>
                        </a:rPr>
                        <a:t> &lt; </a:t>
                      </a:r>
                      <a:r>
                        <a:rPr lang="fr-FR" altLang="zh-CN" sz="1400" i="1" dirty="0" smtClean="0">
                          <a:latin typeface="Arial"/>
                          <a:ea typeface="宋体"/>
                          <a:cs typeface="Times New Roman"/>
                        </a:rPr>
                        <a:t>d‘</a:t>
                      </a:r>
                      <a:r>
                        <a:rPr lang="fr-FR" altLang="zh-CN" sz="1400" i="1" baseline="-25000" dirty="0" smtClean="0">
                          <a:latin typeface="Arial"/>
                          <a:ea typeface="宋体"/>
                          <a:cs typeface="Times New Roman"/>
                        </a:rPr>
                        <a:t>BP</a:t>
                      </a:r>
                      <a:r>
                        <a:rPr lang="fr-FR" altLang="zh-CN" sz="1400" i="1" dirty="0" smtClean="0">
                          <a:latin typeface="Arial"/>
                          <a:ea typeface="宋体"/>
                          <a:cs typeface="Times New Roman"/>
                        </a:rPr>
                        <a:t>*</a:t>
                      </a:r>
                      <a:endParaRPr lang="zh-CN" altLang="zh-CN" sz="1400" dirty="0" smtClean="0">
                        <a:latin typeface="Arial"/>
                        <a:ea typeface="宋体"/>
                        <a:cs typeface="Times New Roman"/>
                      </a:endParaRPr>
                    </a:p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fr-FR" altLang="zh-CN" sz="1400" i="1" dirty="0" smtClean="0">
                          <a:latin typeface="Arial"/>
                          <a:ea typeface="宋体"/>
                          <a:cs typeface="Times New Roman"/>
                        </a:rPr>
                        <a:t>d'</a:t>
                      </a:r>
                      <a:r>
                        <a:rPr lang="fr-FR" altLang="zh-CN" sz="1400" i="1" baseline="-25000" dirty="0" smtClean="0">
                          <a:latin typeface="Arial"/>
                          <a:ea typeface="宋体"/>
                          <a:cs typeface="Times New Roman"/>
                        </a:rPr>
                        <a:t>BP</a:t>
                      </a:r>
                      <a:r>
                        <a:rPr lang="fr-FR" altLang="zh-CN" sz="1400" dirty="0" smtClean="0">
                          <a:latin typeface="Arial"/>
                          <a:ea typeface="宋体"/>
                          <a:cs typeface="Times New Roman"/>
                        </a:rPr>
                        <a:t> &lt; </a:t>
                      </a:r>
                      <a:r>
                        <a:rPr lang="fr-FR" altLang="zh-CN" sz="1400" i="1" dirty="0" smtClean="0">
                          <a:latin typeface="Arial"/>
                          <a:ea typeface="宋体"/>
                          <a:cs typeface="Times New Roman"/>
                        </a:rPr>
                        <a:t>d</a:t>
                      </a:r>
                      <a:r>
                        <a:rPr lang="fr-FR" altLang="zh-CN" sz="1400" i="1" baseline="-25000" dirty="0" smtClean="0">
                          <a:latin typeface="Arial"/>
                          <a:ea typeface="宋体"/>
                          <a:cs typeface="Times New Roman"/>
                        </a:rPr>
                        <a:t>2D</a:t>
                      </a:r>
                      <a:r>
                        <a:rPr lang="fr-FR" altLang="zh-CN" sz="1400" dirty="0" smtClean="0">
                          <a:latin typeface="Arial"/>
                          <a:ea typeface="宋体"/>
                          <a:cs typeface="Times New Roman"/>
                        </a:rPr>
                        <a:t> &lt;5000m</a:t>
                      </a:r>
                      <a:endParaRPr lang="zh-CN" altLang="zh-CN" sz="1400" dirty="0" smtClean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/>
                </a:tc>
              </a:tr>
              <a:tr h="954259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err="1" smtClean="0"/>
                        <a:t>UMi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Street</a:t>
                      </a:r>
                    </a:p>
                    <a:p>
                      <a:r>
                        <a:rPr lang="en-US" altLang="zh-CN" dirty="0" smtClean="0"/>
                        <a:t>canyon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3.76</a:t>
                      </a:r>
                    </a:p>
                    <a:p>
                      <a:pPr algn="ctr"/>
                      <a:r>
                        <a:rPr lang="en-US" altLang="zh-CN" dirty="0" smtClean="0"/>
                        <a:t>3.76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altLang="zh-CN" sz="1400" dirty="0" smtClean="0">
                          <a:latin typeface="Arial"/>
                          <a:ea typeface="宋体"/>
                          <a:cs typeface="Times New Roman"/>
                        </a:rPr>
                        <a:t>10m &lt; </a:t>
                      </a:r>
                      <a:r>
                        <a:rPr lang="fr-FR" altLang="zh-CN" sz="1400" i="1" dirty="0" smtClean="0">
                          <a:latin typeface="Arial"/>
                          <a:ea typeface="宋体"/>
                          <a:cs typeface="Times New Roman"/>
                        </a:rPr>
                        <a:t>d</a:t>
                      </a:r>
                      <a:r>
                        <a:rPr lang="fr-FR" altLang="zh-CN" sz="1400" i="1" baseline="-25000" dirty="0" smtClean="0">
                          <a:latin typeface="Arial"/>
                          <a:ea typeface="宋体"/>
                          <a:cs typeface="Times New Roman"/>
                        </a:rPr>
                        <a:t>2D</a:t>
                      </a:r>
                      <a:r>
                        <a:rPr lang="fr-FR" altLang="zh-CN" sz="1400" dirty="0" smtClean="0">
                          <a:latin typeface="Arial"/>
                          <a:ea typeface="宋体"/>
                          <a:cs typeface="Times New Roman"/>
                        </a:rPr>
                        <a:t> &lt; </a:t>
                      </a:r>
                      <a:r>
                        <a:rPr lang="fr-FR" altLang="zh-CN" sz="1400" i="1" dirty="0" smtClean="0">
                          <a:latin typeface="Arial"/>
                          <a:ea typeface="宋体"/>
                          <a:cs typeface="Times New Roman"/>
                        </a:rPr>
                        <a:t>d‘</a:t>
                      </a:r>
                      <a:r>
                        <a:rPr lang="fr-FR" altLang="zh-CN" sz="1400" i="1" baseline="-25000" dirty="0" smtClean="0">
                          <a:latin typeface="Arial"/>
                          <a:ea typeface="宋体"/>
                          <a:cs typeface="Times New Roman"/>
                        </a:rPr>
                        <a:t>BP</a:t>
                      </a:r>
                      <a:r>
                        <a:rPr lang="fr-FR" altLang="zh-CN" sz="1400" i="1" dirty="0" smtClean="0">
                          <a:latin typeface="Arial"/>
                          <a:ea typeface="宋体"/>
                          <a:cs typeface="Times New Roman"/>
                        </a:rPr>
                        <a:t>*</a:t>
                      </a:r>
                      <a:endParaRPr lang="zh-CN" altLang="zh-CN" sz="1400" dirty="0" smtClean="0">
                        <a:latin typeface="Arial"/>
                        <a:ea typeface="宋体"/>
                        <a:cs typeface="Times New Roman"/>
                      </a:endParaRPr>
                    </a:p>
                    <a:p>
                      <a:pPr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fr-FR" altLang="zh-CN" sz="1400" i="1" dirty="0" smtClean="0">
                          <a:latin typeface="Arial"/>
                          <a:ea typeface="宋体"/>
                          <a:cs typeface="Times New Roman"/>
                        </a:rPr>
                        <a:t>d'</a:t>
                      </a:r>
                      <a:r>
                        <a:rPr lang="fr-FR" altLang="zh-CN" sz="1400" i="1" baseline="-25000" dirty="0" smtClean="0">
                          <a:latin typeface="Arial"/>
                          <a:ea typeface="宋体"/>
                          <a:cs typeface="Times New Roman"/>
                        </a:rPr>
                        <a:t>BP</a:t>
                      </a:r>
                      <a:r>
                        <a:rPr lang="fr-FR" altLang="zh-CN" sz="1400" dirty="0" smtClean="0">
                          <a:latin typeface="Arial"/>
                          <a:ea typeface="宋体"/>
                          <a:cs typeface="Times New Roman"/>
                        </a:rPr>
                        <a:t> &lt; </a:t>
                      </a:r>
                      <a:r>
                        <a:rPr lang="fr-FR" altLang="zh-CN" sz="1400" i="1" dirty="0" smtClean="0">
                          <a:latin typeface="Arial"/>
                          <a:ea typeface="宋体"/>
                          <a:cs typeface="Times New Roman"/>
                        </a:rPr>
                        <a:t>d</a:t>
                      </a:r>
                      <a:r>
                        <a:rPr lang="fr-FR" altLang="zh-CN" sz="1400" i="1" baseline="-25000" dirty="0" smtClean="0">
                          <a:latin typeface="Arial"/>
                          <a:ea typeface="宋体"/>
                          <a:cs typeface="Times New Roman"/>
                        </a:rPr>
                        <a:t>2D</a:t>
                      </a:r>
                      <a:r>
                        <a:rPr lang="fr-FR" altLang="zh-CN" sz="1400" dirty="0" smtClean="0">
                          <a:latin typeface="Arial"/>
                          <a:ea typeface="宋体"/>
                          <a:cs typeface="Times New Roman"/>
                        </a:rPr>
                        <a:t> &lt;5000m</a:t>
                      </a:r>
                      <a:endParaRPr lang="zh-CN" altLang="zh-CN" sz="1400" dirty="0" smtClean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/>
                </a:tc>
              </a:tr>
              <a:tr h="542153"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zh-CN" dirty="0" err="1" smtClean="0"/>
                        <a:t>InH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Indoor</a:t>
                      </a:r>
                      <a:r>
                        <a:rPr lang="en-US" altLang="zh-CN" baseline="0" dirty="0" smtClean="0"/>
                        <a:t> office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3.02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1-73m</a:t>
                      </a:r>
                      <a:endParaRPr lang="zh-CN" altLang="en-US" dirty="0"/>
                    </a:p>
                  </a:txBody>
                  <a:tcPr anchor="ctr"/>
                </a:tc>
              </a:tr>
              <a:tr h="480349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dirty="0" smtClean="0"/>
                        <a:t>Shopping mall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2.01</a:t>
                      </a:r>
                      <a:endParaRPr lang="zh-CN" altLang="en-US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0.5-149m</a:t>
                      </a:r>
                      <a:endParaRPr lang="zh-CN" altLang="en-US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1275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8" name="Content Placeholder 2"/>
          <p:cNvSpPr txBox="1">
            <a:spLocks/>
          </p:cNvSpPr>
          <p:nvPr/>
        </p:nvSpPr>
        <p:spPr bwMode="auto">
          <a:xfrm>
            <a:off x="114304" y="741307"/>
            <a:ext cx="9271030" cy="1027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265113" marR="0" lvl="0" indent="-265113" algn="l" defTabSz="914400" rtl="0" eaLnBrk="0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>
                  <a:lumMod val="75000"/>
                </a:schemeClr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1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The </a:t>
            </a:r>
            <a:r>
              <a:rPr kumimoji="1" lang="en-US" altLang="zh-CN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below </a:t>
            </a:r>
            <a:r>
              <a:rPr kumimoji="1" lang="en-US" sz="20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pathloss</a:t>
            </a:r>
            <a:r>
              <a:rPr kumimoji="1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models for LOS are agreed</a:t>
            </a:r>
          </a:p>
          <a:p>
            <a:pPr marL="444500" marR="0" lvl="1" indent="-179388" algn="l" defTabSz="914400" rtl="0" eaLnBrk="0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00CC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1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</a:rPr>
              <a:t>The applicable frequency range of the PL formula is </a:t>
            </a:r>
            <a:r>
              <a:rPr kumimoji="1" lang="en-US" altLang="zh-CN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</a:rPr>
              <a:t>f</a:t>
            </a:r>
            <a:r>
              <a:rPr kumimoji="1" lang="en-US" altLang="zh-CN" sz="1800" b="0" i="0" u="none" strike="noStrike" kern="0" cap="none" spc="0" normalizeH="0" baseline="-2500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</a:rPr>
              <a:t>L</a:t>
            </a:r>
            <a:r>
              <a:rPr kumimoji="1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</a:rPr>
              <a:t> &lt; </a:t>
            </a:r>
            <a:r>
              <a:rPr kumimoji="1" lang="en-US" altLang="zh-CN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</a:rPr>
              <a:t>fc</a:t>
            </a:r>
            <a:r>
              <a:rPr kumimoji="1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</a:rPr>
              <a:t> &lt; 100 GHz, where  </a:t>
            </a:r>
            <a:r>
              <a:rPr kumimoji="1" lang="en-US" altLang="zh-CN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</a:rPr>
              <a:t>f</a:t>
            </a:r>
            <a:r>
              <a:rPr kumimoji="1" lang="en-US" altLang="zh-CN" sz="1800" b="0" i="0" u="none" strike="noStrike" kern="0" cap="none" spc="0" normalizeH="0" baseline="-2500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</a:rPr>
              <a:t>L</a:t>
            </a:r>
            <a:r>
              <a:rPr kumimoji="1" lang="en-US" altLang="zh-CN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</a:rPr>
              <a:t> = 0.8 GHz.</a:t>
            </a:r>
            <a:endParaRPr kumimoji="1" lang="sv-SE" altLang="zh-CN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n-ea"/>
            </a:endParaRPr>
          </a:p>
          <a:p>
            <a:pPr marL="265113" marR="0" lvl="0" indent="-2651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>
                  <a:lumMod val="75000"/>
                </a:schemeClr>
              </a:buClr>
              <a:buSzTx/>
              <a:buFont typeface="Wingdings" pitchFamily="2" charset="2"/>
              <a:buChar char="n"/>
              <a:tabLst/>
              <a:defRPr/>
            </a:pPr>
            <a:endParaRPr kumimoji="1" lang="en-US" sz="16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06516" y="5103674"/>
            <a:ext cx="873097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altLang="zh-CN" sz="1200" i="1" dirty="0" smtClean="0">
                <a:latin typeface="Arial"/>
                <a:ea typeface="宋体"/>
                <a:cs typeface="Times New Roman"/>
              </a:rPr>
              <a:t>*  </a:t>
            </a:r>
            <a:r>
              <a:rPr lang="fr-FR" altLang="zh-CN" sz="1200" dirty="0" smtClean="0">
                <a:latin typeface="Arial"/>
                <a:ea typeface="宋体"/>
                <a:cs typeface="Times New Roman"/>
              </a:rPr>
              <a:t>As defined in 36.873</a:t>
            </a:r>
            <a:r>
              <a:rPr lang="fr-FR" altLang="zh-CN" sz="1200" i="1" dirty="0" smtClean="0">
                <a:latin typeface="Arial"/>
                <a:ea typeface="宋体"/>
                <a:cs typeface="Times New Roman"/>
              </a:rPr>
              <a:t>, </a:t>
            </a:r>
            <a:r>
              <a:rPr lang="en-GB" altLang="zh-CN" sz="1200" i="1" dirty="0" smtClean="0"/>
              <a:t> </a:t>
            </a:r>
            <a:r>
              <a:rPr lang="en-GB" altLang="zh-CN" sz="1200" i="1" dirty="0" err="1" smtClean="0"/>
              <a:t>d‘</a:t>
            </a:r>
            <a:r>
              <a:rPr lang="en-GB" altLang="zh-CN" sz="1200" i="1" baseline="-25000" dirty="0" err="1" smtClean="0"/>
              <a:t>BP</a:t>
            </a:r>
            <a:r>
              <a:rPr lang="en-GB" altLang="zh-CN" sz="1200" baseline="30000" dirty="0" smtClean="0"/>
              <a:t>  </a:t>
            </a:r>
            <a:r>
              <a:rPr lang="en-GB" altLang="zh-CN" sz="1200" dirty="0" smtClean="0"/>
              <a:t>= 4 </a:t>
            </a:r>
            <a:r>
              <a:rPr lang="en-GB" altLang="zh-CN" sz="1200" i="1" dirty="0" err="1" smtClean="0"/>
              <a:t>h’</a:t>
            </a:r>
            <a:r>
              <a:rPr lang="en-GB" altLang="zh-CN" sz="1200" i="1" baseline="-25000" dirty="0" err="1" smtClean="0"/>
              <a:t>BS</a:t>
            </a:r>
            <a:r>
              <a:rPr lang="en-GB" altLang="zh-CN" sz="1200" dirty="0" smtClean="0"/>
              <a:t> </a:t>
            </a:r>
            <a:r>
              <a:rPr lang="en-GB" altLang="zh-CN" sz="1200" i="1" dirty="0" err="1" smtClean="0"/>
              <a:t>h‘</a:t>
            </a:r>
            <a:r>
              <a:rPr lang="en-GB" altLang="zh-CN" sz="1200" i="1" baseline="-25000" dirty="0" err="1" smtClean="0"/>
              <a:t>UT</a:t>
            </a:r>
            <a:r>
              <a:rPr lang="en-GB" altLang="zh-CN" sz="1200" dirty="0" smtClean="0"/>
              <a:t> </a:t>
            </a:r>
            <a:r>
              <a:rPr lang="en-GB" altLang="zh-CN" sz="1200" i="1" dirty="0" err="1" smtClean="0"/>
              <a:t>f</a:t>
            </a:r>
            <a:r>
              <a:rPr lang="en-GB" altLang="zh-CN" sz="1200" i="1" baseline="-25000" dirty="0" err="1" smtClean="0"/>
              <a:t>c</a:t>
            </a:r>
            <a:r>
              <a:rPr lang="en-GB" altLang="zh-CN" sz="1200" dirty="0" smtClean="0"/>
              <a:t>/</a:t>
            </a:r>
            <a:r>
              <a:rPr lang="en-GB" altLang="zh-CN" sz="1200" i="1" dirty="0" smtClean="0"/>
              <a:t>c</a:t>
            </a:r>
            <a:r>
              <a:rPr lang="en-GB" altLang="zh-CN" sz="1200" dirty="0" smtClean="0"/>
              <a:t>, where </a:t>
            </a:r>
            <a:r>
              <a:rPr lang="en-GB" altLang="zh-CN" sz="1200" i="1" dirty="0" err="1" smtClean="0"/>
              <a:t>f</a:t>
            </a:r>
            <a:r>
              <a:rPr lang="en-GB" altLang="zh-CN" sz="1200" i="1" baseline="-25000" dirty="0" err="1" smtClean="0"/>
              <a:t>c</a:t>
            </a:r>
            <a:r>
              <a:rPr lang="en-GB" altLang="zh-CN" sz="1200" dirty="0" smtClean="0"/>
              <a:t> is the centre frequency in Hz, </a:t>
            </a:r>
            <a:r>
              <a:rPr lang="en-GB" altLang="zh-CN" sz="1200" i="1" dirty="0" smtClean="0"/>
              <a:t>c</a:t>
            </a:r>
            <a:r>
              <a:rPr lang="en-GB" altLang="zh-CN" sz="1200" dirty="0" smtClean="0"/>
              <a:t> = 3.0</a:t>
            </a:r>
            <a:r>
              <a:rPr lang="en-GB" altLang="zh-CN" sz="1200" dirty="0" smtClean="0">
                <a:sym typeface="Symbol"/>
              </a:rPr>
              <a:t></a:t>
            </a:r>
            <a:r>
              <a:rPr lang="en-GB" altLang="zh-CN" sz="1200" dirty="0" smtClean="0"/>
              <a:t>10</a:t>
            </a:r>
            <a:r>
              <a:rPr lang="en-GB" altLang="zh-CN" sz="1200" baseline="30000" dirty="0" smtClean="0"/>
              <a:t>8</a:t>
            </a:r>
            <a:r>
              <a:rPr lang="en-GB" altLang="zh-CN" sz="1200" dirty="0" smtClean="0"/>
              <a:t> m/s is the propagation velocity in free space, and </a:t>
            </a:r>
            <a:r>
              <a:rPr lang="en-GB" altLang="zh-CN" sz="1200" i="1" dirty="0" err="1" smtClean="0"/>
              <a:t>h’</a:t>
            </a:r>
            <a:r>
              <a:rPr lang="en-GB" altLang="zh-CN" sz="1200" i="1" baseline="-25000" dirty="0" err="1" smtClean="0"/>
              <a:t>BS</a:t>
            </a:r>
            <a:r>
              <a:rPr lang="en-GB" altLang="zh-CN" sz="1200" dirty="0" smtClean="0"/>
              <a:t> and </a:t>
            </a:r>
            <a:r>
              <a:rPr lang="en-GB" altLang="zh-CN" sz="1200" i="1" dirty="0" err="1" smtClean="0"/>
              <a:t>h‘</a:t>
            </a:r>
            <a:r>
              <a:rPr lang="en-GB" altLang="zh-CN" sz="1200" i="1" baseline="-25000" dirty="0" err="1" smtClean="0"/>
              <a:t>UT</a:t>
            </a:r>
            <a:r>
              <a:rPr lang="en-GB" altLang="zh-CN" sz="1200" dirty="0" smtClean="0"/>
              <a:t> are the effective antenna heights at the BS and the UT, respectively. In </a:t>
            </a:r>
            <a:r>
              <a:rPr lang="en-GB" altLang="zh-CN" sz="1200" dirty="0" err="1" smtClean="0"/>
              <a:t>UMi</a:t>
            </a:r>
            <a:r>
              <a:rPr lang="en-GB" altLang="zh-CN" sz="1200" dirty="0" smtClean="0"/>
              <a:t> scenario the effective antenna heights </a:t>
            </a:r>
            <a:r>
              <a:rPr lang="en-GB" altLang="zh-CN" sz="1200" i="1" dirty="0" err="1" smtClean="0"/>
              <a:t>h’</a:t>
            </a:r>
            <a:r>
              <a:rPr lang="en-GB" altLang="zh-CN" sz="1200" i="1" baseline="-25000" dirty="0" err="1" smtClean="0"/>
              <a:t>BS</a:t>
            </a:r>
            <a:r>
              <a:rPr lang="en-GB" altLang="zh-CN" sz="1200" dirty="0" smtClean="0"/>
              <a:t> and </a:t>
            </a:r>
            <a:r>
              <a:rPr lang="en-GB" altLang="zh-CN" sz="1200" i="1" dirty="0" err="1" smtClean="0"/>
              <a:t>h‘</a:t>
            </a:r>
            <a:r>
              <a:rPr lang="en-GB" altLang="zh-CN" sz="1200" i="1" baseline="-25000" dirty="0" err="1" smtClean="0"/>
              <a:t>UT</a:t>
            </a:r>
            <a:r>
              <a:rPr lang="en-GB" altLang="zh-CN" sz="1200" dirty="0" smtClean="0"/>
              <a:t> are computed as follows: </a:t>
            </a:r>
            <a:r>
              <a:rPr lang="en-GB" altLang="zh-CN" sz="1200" i="1" dirty="0" err="1" smtClean="0"/>
              <a:t>h’</a:t>
            </a:r>
            <a:r>
              <a:rPr lang="en-GB" altLang="zh-CN" sz="1200" i="1" baseline="-25000" dirty="0" err="1" smtClean="0"/>
              <a:t>BS</a:t>
            </a:r>
            <a:r>
              <a:rPr lang="en-GB" altLang="zh-CN" sz="1200" dirty="0" smtClean="0"/>
              <a:t> = </a:t>
            </a:r>
            <a:r>
              <a:rPr lang="en-GB" altLang="zh-CN" sz="1200" i="1" dirty="0" err="1" smtClean="0"/>
              <a:t>h</a:t>
            </a:r>
            <a:r>
              <a:rPr lang="en-GB" altLang="zh-CN" sz="1200" i="1" baseline="-25000" dirty="0" err="1" smtClean="0"/>
              <a:t>BS</a:t>
            </a:r>
            <a:r>
              <a:rPr lang="en-GB" altLang="zh-CN" sz="1200" dirty="0" smtClean="0"/>
              <a:t> – 1.0 m, </a:t>
            </a:r>
            <a:r>
              <a:rPr lang="en-GB" altLang="zh-CN" sz="1200" i="1" dirty="0" err="1" smtClean="0"/>
              <a:t>h‘</a:t>
            </a:r>
            <a:r>
              <a:rPr lang="en-GB" altLang="zh-CN" sz="1200" i="1" baseline="-25000" dirty="0" err="1" smtClean="0"/>
              <a:t>UT</a:t>
            </a:r>
            <a:r>
              <a:rPr lang="en-GB" altLang="zh-CN" sz="1200" dirty="0" smtClean="0"/>
              <a:t> = </a:t>
            </a:r>
            <a:r>
              <a:rPr lang="en-GB" altLang="zh-CN" sz="1200" i="1" dirty="0" smtClean="0"/>
              <a:t>h</a:t>
            </a:r>
            <a:r>
              <a:rPr lang="en-GB" altLang="zh-CN" sz="1200" i="1" baseline="-25000" dirty="0" smtClean="0"/>
              <a:t>UT</a:t>
            </a:r>
            <a:r>
              <a:rPr lang="en-GB" altLang="zh-CN" sz="1200" dirty="0" smtClean="0"/>
              <a:t>–1.0 m, where </a:t>
            </a:r>
            <a:r>
              <a:rPr lang="en-GB" altLang="zh-CN" sz="1200" i="1" dirty="0" err="1" smtClean="0"/>
              <a:t>h</a:t>
            </a:r>
            <a:r>
              <a:rPr lang="en-GB" altLang="zh-CN" sz="1200" i="1" baseline="-25000" dirty="0" err="1" smtClean="0"/>
              <a:t>BS</a:t>
            </a:r>
            <a:r>
              <a:rPr lang="en-GB" altLang="zh-CN" sz="1200" dirty="0" smtClean="0"/>
              <a:t> and </a:t>
            </a:r>
            <a:r>
              <a:rPr lang="en-GB" altLang="zh-CN" sz="1200" i="1" dirty="0" err="1" smtClean="0"/>
              <a:t>h</a:t>
            </a:r>
            <a:r>
              <a:rPr lang="en-GB" altLang="zh-CN" sz="1200" i="1" baseline="-25000" dirty="0" err="1" smtClean="0"/>
              <a:t>UT</a:t>
            </a:r>
            <a:r>
              <a:rPr lang="en-GB" altLang="zh-CN" sz="1200" dirty="0" smtClean="0"/>
              <a:t>  are the actual antenna heights, and the effective environment height is assumed to be equal to 1.0 m. In </a:t>
            </a:r>
            <a:r>
              <a:rPr lang="en-GB" altLang="zh-CN" sz="1200" dirty="0" err="1" smtClean="0"/>
              <a:t>UMa</a:t>
            </a:r>
            <a:r>
              <a:rPr lang="en-GB" altLang="zh-CN" sz="1200" dirty="0" smtClean="0"/>
              <a:t> scenario the effective antenna heights </a:t>
            </a:r>
            <a:r>
              <a:rPr lang="en-GB" altLang="zh-CN" sz="1200" i="1" dirty="0" err="1" smtClean="0"/>
              <a:t>h’</a:t>
            </a:r>
            <a:r>
              <a:rPr lang="en-GB" altLang="zh-CN" sz="1200" i="1" baseline="-25000" dirty="0" err="1" smtClean="0"/>
              <a:t>BS</a:t>
            </a:r>
            <a:r>
              <a:rPr lang="en-GB" altLang="zh-CN" sz="1200" dirty="0" smtClean="0"/>
              <a:t> and </a:t>
            </a:r>
            <a:r>
              <a:rPr lang="en-GB" altLang="zh-CN" sz="1200" i="1" dirty="0" err="1" smtClean="0"/>
              <a:t>h‘</a:t>
            </a:r>
            <a:r>
              <a:rPr lang="en-GB" altLang="zh-CN" sz="1200" i="1" baseline="-25000" dirty="0" err="1" smtClean="0"/>
              <a:t>UT</a:t>
            </a:r>
            <a:r>
              <a:rPr lang="en-GB" altLang="zh-CN" sz="1200" dirty="0" smtClean="0"/>
              <a:t> are computed as follows: </a:t>
            </a:r>
            <a:r>
              <a:rPr lang="en-GB" altLang="zh-CN" sz="1200" i="1" dirty="0" err="1" smtClean="0"/>
              <a:t>h’</a:t>
            </a:r>
            <a:r>
              <a:rPr lang="en-GB" altLang="zh-CN" sz="1200" i="1" baseline="-25000" dirty="0" err="1" smtClean="0"/>
              <a:t>BS</a:t>
            </a:r>
            <a:r>
              <a:rPr lang="en-GB" altLang="zh-CN" sz="1200" dirty="0" smtClean="0"/>
              <a:t> = </a:t>
            </a:r>
            <a:r>
              <a:rPr lang="en-GB" altLang="zh-CN" sz="1200" i="1" dirty="0" err="1" smtClean="0"/>
              <a:t>h</a:t>
            </a:r>
            <a:r>
              <a:rPr lang="en-GB" altLang="zh-CN" sz="1200" i="1" baseline="-25000" dirty="0" err="1" smtClean="0"/>
              <a:t>BS</a:t>
            </a:r>
            <a:r>
              <a:rPr lang="en-GB" altLang="zh-CN" sz="1200" dirty="0" smtClean="0"/>
              <a:t> – </a:t>
            </a:r>
            <a:r>
              <a:rPr lang="en-GB" altLang="zh-CN" sz="1200" i="1" dirty="0" err="1" smtClean="0"/>
              <a:t>h</a:t>
            </a:r>
            <a:r>
              <a:rPr lang="en-GB" altLang="zh-CN" sz="1200" i="1" baseline="-25000" dirty="0" err="1" smtClean="0"/>
              <a:t>E</a:t>
            </a:r>
            <a:r>
              <a:rPr lang="en-GB" altLang="zh-CN" sz="1200" dirty="0" smtClean="0"/>
              <a:t>, </a:t>
            </a:r>
            <a:r>
              <a:rPr lang="en-GB" altLang="zh-CN" sz="1200" i="1" dirty="0" err="1" smtClean="0"/>
              <a:t>h‘</a:t>
            </a:r>
            <a:r>
              <a:rPr lang="en-GB" altLang="zh-CN" sz="1200" i="1" baseline="-25000" dirty="0" err="1" smtClean="0"/>
              <a:t>UT</a:t>
            </a:r>
            <a:r>
              <a:rPr lang="en-GB" altLang="zh-CN" sz="1200" dirty="0" smtClean="0"/>
              <a:t> = </a:t>
            </a:r>
            <a:r>
              <a:rPr lang="en-GB" altLang="zh-CN" sz="1200" i="1" dirty="0" err="1" smtClean="0"/>
              <a:t>h</a:t>
            </a:r>
            <a:r>
              <a:rPr lang="en-GB" altLang="zh-CN" sz="1200" i="1" baseline="-25000" dirty="0" err="1" smtClean="0"/>
              <a:t>UT</a:t>
            </a:r>
            <a:r>
              <a:rPr lang="en-GB" altLang="zh-CN" sz="1200" dirty="0" smtClean="0"/>
              <a:t> – </a:t>
            </a:r>
            <a:r>
              <a:rPr lang="en-GB" altLang="zh-CN" sz="1200" i="1" dirty="0" err="1" smtClean="0"/>
              <a:t>h</a:t>
            </a:r>
            <a:r>
              <a:rPr lang="en-GB" altLang="zh-CN" sz="1200" i="1" baseline="-25000" dirty="0" err="1" smtClean="0"/>
              <a:t>E</a:t>
            </a:r>
            <a:r>
              <a:rPr lang="en-GB" altLang="zh-CN" sz="1200" dirty="0" smtClean="0"/>
              <a:t>, where </a:t>
            </a:r>
            <a:r>
              <a:rPr lang="en-GB" altLang="zh-CN" sz="1200" i="1" dirty="0" err="1" smtClean="0"/>
              <a:t>h</a:t>
            </a:r>
            <a:r>
              <a:rPr lang="en-GB" altLang="zh-CN" sz="1200" i="1" baseline="-25000" dirty="0" err="1" smtClean="0"/>
              <a:t>BS</a:t>
            </a:r>
            <a:r>
              <a:rPr lang="en-GB" altLang="zh-CN" sz="1200" dirty="0" smtClean="0"/>
              <a:t> and </a:t>
            </a:r>
            <a:r>
              <a:rPr lang="en-GB" altLang="zh-CN" sz="1200" i="1" dirty="0" err="1" smtClean="0"/>
              <a:t>h</a:t>
            </a:r>
            <a:r>
              <a:rPr lang="en-GB" altLang="zh-CN" sz="1200" i="1" baseline="-25000" dirty="0" err="1" smtClean="0"/>
              <a:t>UT</a:t>
            </a:r>
            <a:r>
              <a:rPr lang="en-GB" altLang="zh-CN" sz="1200" dirty="0" smtClean="0"/>
              <a:t>  are the actual antenna heights, and the effective environment height </a:t>
            </a:r>
            <a:r>
              <a:rPr lang="en-GB" altLang="zh-CN" sz="1200" i="1" dirty="0" err="1" smtClean="0"/>
              <a:t>h</a:t>
            </a:r>
            <a:r>
              <a:rPr lang="en-GB" altLang="zh-CN" sz="1200" i="1" baseline="-25000" dirty="0" err="1" smtClean="0"/>
              <a:t>E</a:t>
            </a:r>
            <a:r>
              <a:rPr lang="en-GB" altLang="zh-CN" sz="1200" dirty="0" smtClean="0"/>
              <a:t> is a function of the link between a BS and a UT. In the event that the link is determined to be LOS, </a:t>
            </a:r>
            <a:r>
              <a:rPr lang="en-GB" altLang="zh-CN" sz="1200" i="1" dirty="0" err="1" smtClean="0"/>
              <a:t>h</a:t>
            </a:r>
            <a:r>
              <a:rPr lang="en-GB" altLang="zh-CN" sz="1200" i="1" baseline="-25000" dirty="0" err="1" smtClean="0"/>
              <a:t>E</a:t>
            </a:r>
            <a:r>
              <a:rPr lang="en-GB" altLang="zh-CN" sz="1200" dirty="0" smtClean="0"/>
              <a:t>=1m with a probability equal to 1/(1+C(</a:t>
            </a:r>
            <a:r>
              <a:rPr lang="en-GB" altLang="zh-CN" sz="1200" i="1" dirty="0" smtClean="0"/>
              <a:t>d</a:t>
            </a:r>
            <a:r>
              <a:rPr lang="en-GB" altLang="zh-CN" sz="1200" i="1" baseline="-25000" dirty="0" smtClean="0"/>
              <a:t>2D</a:t>
            </a:r>
            <a:r>
              <a:rPr lang="en-GB" altLang="zh-CN" sz="1200" dirty="0" smtClean="0"/>
              <a:t>, </a:t>
            </a:r>
            <a:r>
              <a:rPr lang="en-GB" altLang="zh-CN" sz="1200" i="1" dirty="0" err="1" smtClean="0"/>
              <a:t>h</a:t>
            </a:r>
            <a:r>
              <a:rPr lang="en-GB" altLang="zh-CN" sz="1200" i="1" baseline="-25000" dirty="0" err="1" smtClean="0"/>
              <a:t>UT</a:t>
            </a:r>
            <a:r>
              <a:rPr lang="en-GB" altLang="zh-CN" sz="1200" dirty="0" smtClean="0"/>
              <a:t>)) and chosen from a discrete uniform distribution uniform(12,15,…,(</a:t>
            </a:r>
            <a:r>
              <a:rPr lang="en-GB" altLang="zh-CN" sz="1200" i="1" dirty="0" smtClean="0"/>
              <a:t>h</a:t>
            </a:r>
            <a:r>
              <a:rPr lang="en-GB" altLang="zh-CN" sz="1200" i="1" baseline="-25000" dirty="0" smtClean="0"/>
              <a:t>UT</a:t>
            </a:r>
            <a:r>
              <a:rPr lang="en-GB" altLang="zh-CN" sz="1200" dirty="0" smtClean="0"/>
              <a:t>-1.5)) otherwise. </a:t>
            </a:r>
            <a:endParaRPr lang="zh-CN" altLang="en-US" sz="1200" dirty="0"/>
          </a:p>
        </p:txBody>
      </p:sp>
      <p:graphicFrame>
        <p:nvGraphicFramePr>
          <p:cNvPr id="11280" name="Object 16"/>
          <p:cNvGraphicFramePr>
            <a:graphicFrameLocks noChangeAspect="1"/>
          </p:cNvGraphicFramePr>
          <p:nvPr/>
        </p:nvGraphicFramePr>
        <p:xfrm>
          <a:off x="1994568" y="2849401"/>
          <a:ext cx="3465385" cy="277905"/>
        </p:xfrm>
        <a:graphic>
          <a:graphicData uri="http://schemas.openxmlformats.org/presentationml/2006/ole">
            <p:oleObj spid="_x0000_s11280" name="公式" r:id="rId3" imgW="2844720" imgH="228600" progId="Equation.3">
              <p:embed/>
            </p:oleObj>
          </a:graphicData>
        </a:graphic>
      </p:graphicFrame>
      <p:graphicFrame>
        <p:nvGraphicFramePr>
          <p:cNvPr id="11281" name="Object 17"/>
          <p:cNvGraphicFramePr>
            <a:graphicFrameLocks noChangeAspect="1"/>
          </p:cNvGraphicFramePr>
          <p:nvPr/>
        </p:nvGraphicFramePr>
        <p:xfrm>
          <a:off x="1980218" y="1994306"/>
          <a:ext cx="3230358" cy="255028"/>
        </p:xfrm>
        <a:graphic>
          <a:graphicData uri="http://schemas.openxmlformats.org/presentationml/2006/ole">
            <p:oleObj spid="_x0000_s11281" name="公式" r:id="rId4" imgW="2895480" imgH="228600" progId="Equation.3">
              <p:embed/>
            </p:oleObj>
          </a:graphicData>
        </a:graphic>
      </p:graphicFrame>
      <p:graphicFrame>
        <p:nvGraphicFramePr>
          <p:cNvPr id="11282" name="Object 18"/>
          <p:cNvGraphicFramePr>
            <a:graphicFrameLocks noChangeAspect="1"/>
          </p:cNvGraphicFramePr>
          <p:nvPr/>
        </p:nvGraphicFramePr>
        <p:xfrm>
          <a:off x="2006715" y="2309341"/>
          <a:ext cx="3207562" cy="534594"/>
        </p:xfrm>
        <a:graphic>
          <a:graphicData uri="http://schemas.openxmlformats.org/presentationml/2006/ole">
            <p:oleObj spid="_x0000_s11282" name="公式" r:id="rId5" imgW="2895480" imgH="482400" progId="Equation.3">
              <p:embed/>
            </p:oleObj>
          </a:graphicData>
        </a:graphic>
      </p:graphicFrame>
      <p:graphicFrame>
        <p:nvGraphicFramePr>
          <p:cNvPr id="11283" name="Object 19"/>
          <p:cNvGraphicFramePr>
            <a:graphicFrameLocks noChangeAspect="1"/>
          </p:cNvGraphicFramePr>
          <p:nvPr/>
        </p:nvGraphicFramePr>
        <p:xfrm>
          <a:off x="2006715" y="3209441"/>
          <a:ext cx="3477591" cy="579599"/>
        </p:xfrm>
        <a:graphic>
          <a:graphicData uri="http://schemas.openxmlformats.org/presentationml/2006/ole">
            <p:oleObj spid="_x0000_s11283" name="公式" r:id="rId6" imgW="2895480" imgH="482400" progId="Equation.3">
              <p:embed/>
            </p:oleObj>
          </a:graphicData>
        </a:graphic>
      </p:graphicFrame>
      <p:graphicFrame>
        <p:nvGraphicFramePr>
          <p:cNvPr id="11284" name="Object 20"/>
          <p:cNvGraphicFramePr>
            <a:graphicFrameLocks noChangeAspect="1"/>
          </p:cNvGraphicFramePr>
          <p:nvPr/>
        </p:nvGraphicFramePr>
        <p:xfrm>
          <a:off x="2006715" y="3975236"/>
          <a:ext cx="4072607" cy="314622"/>
        </p:xfrm>
        <a:graphic>
          <a:graphicData uri="http://schemas.openxmlformats.org/presentationml/2006/ole">
            <p:oleObj spid="_x0000_s11284" name="公式" r:id="rId7" imgW="2958840" imgH="228600" progId="Equation.3">
              <p:embed/>
            </p:oleObj>
          </a:graphicData>
        </a:graphic>
      </p:graphicFrame>
      <p:graphicFrame>
        <p:nvGraphicFramePr>
          <p:cNvPr id="11285" name="Object 21"/>
          <p:cNvGraphicFramePr>
            <a:graphicFrameLocks noChangeAspect="1"/>
          </p:cNvGraphicFramePr>
          <p:nvPr/>
        </p:nvGraphicFramePr>
        <p:xfrm>
          <a:off x="1994015" y="4574111"/>
          <a:ext cx="4071937" cy="314325"/>
        </p:xfrm>
        <a:graphic>
          <a:graphicData uri="http://schemas.openxmlformats.org/presentationml/2006/ole">
            <p:oleObj spid="_x0000_s11285" name="公式" r:id="rId8" imgW="2958840" imgH="228600" progId="Equation.3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548400629"/>
      </p:ext>
    </p:extLst>
  </p:cSld>
  <p:clrMapOvr>
    <a:masterClrMapping/>
  </p:clrMapOvr>
</p:sld>
</file>

<file path=ppt/theme/theme1.xml><?xml version="1.0" encoding="utf-8"?>
<a:theme xmlns:a="http://schemas.openxmlformats.org/drawingml/2006/main" name="標準デザイン">
  <a:themeElements>
    <a:clrScheme name="ユーザー定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0000"/>
      </a:accent1>
      <a:accent2>
        <a:srgbClr val="0000FF"/>
      </a:accent2>
      <a:accent3>
        <a:srgbClr val="FFFFCC"/>
      </a:accent3>
      <a:accent4>
        <a:srgbClr val="FFCCFF"/>
      </a:accent4>
      <a:accent5>
        <a:srgbClr val="E2FFFF"/>
      </a:accent5>
      <a:accent6>
        <a:srgbClr val="CC0033"/>
      </a:accent6>
      <a:hlink>
        <a:srgbClr val="0000FF"/>
      </a:hlink>
      <a:folHlink>
        <a:srgbClr val="7030A0"/>
      </a:folHlink>
    </a:clrScheme>
    <a:fontScheme name="Custom 1">
      <a:majorFont>
        <a:latin typeface="Calibri"/>
        <a:ea typeface="メイリオ"/>
        <a:cs typeface=""/>
      </a:majorFont>
      <a:minorFont>
        <a:latin typeface="Calibr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dirty="0" smtClean="0">
            <a:latin typeface="+mn-lt"/>
            <a:ea typeface="+mn-ea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FFFF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E2FFFF"/>
        </a:accent5>
        <a:accent6>
          <a:srgbClr val="E70000"/>
        </a:accent6>
        <a:hlink>
          <a:srgbClr val="0000FF"/>
        </a:hlink>
        <a:folHlink>
          <a:srgbClr val="CC00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9266</TotalTime>
  <Words>523</Words>
  <Application>Microsoft Office PowerPoint</Application>
  <PresentationFormat>全屏显示(4:3)</PresentationFormat>
  <Paragraphs>72</Paragraphs>
  <Slides>3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5" baseType="lpstr">
      <vt:lpstr>標準デザイン</vt:lpstr>
      <vt:lpstr>公式</vt:lpstr>
      <vt:lpstr>WF on LOS Pathloss Modeling</vt:lpstr>
      <vt:lpstr>Background</vt:lpstr>
      <vt:lpstr>Proposal</vt:lpstr>
    </vt:vector>
  </TitlesOfParts>
  <Company>株式会社NTTドコモ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0</dc:title>
  <dc:creator>6758703</dc:creator>
  <cp:lastModifiedBy>Lijian (Calvin)</cp:lastModifiedBy>
  <cp:revision>545</cp:revision>
  <cp:lastPrinted>2016-02-02T02:05:25Z</cp:lastPrinted>
  <dcterms:created xsi:type="dcterms:W3CDTF">2008-05-20T02:15:22Z</dcterms:created>
  <dcterms:modified xsi:type="dcterms:W3CDTF">2016-03-16T13:24:03Z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(3)vHSzHd49xDL8HItumc8ozq3LBdtNx4F1q5tCcATPxVtS7TjcRQ72BXsc0roTaSmeJ1JmCPjV
GG3BfGW+CLHIKSo8LY+KGR75kZqRRUjIiOMu4jHL+eLP/VQ1MHjKC3xLd60o7HPREIGCOcAq
4Wet/ohmSN4NND+uXGGy2Hue/GZpiCMcVH4V9wkX8bmM3w+Q6PJ/CjhaqZYEef0P6G22Bt6S
lrcN2CdgiJAcJvP+4v</vt:lpwstr>
  </property>
  <property fmtid="{D5CDD505-2E9C-101B-9397-08002B2CF9AE}" pid="3" name="_new_ms_pID_725431">
    <vt:lpwstr>aL31+EqimlkpffvZkNQYTLGmAYTawCbj+J6F9RYFO/wQ2+eTrBuWqf
BjRmW7xUT6L4fV9mp+7q1B0BNACf4uhKd34rSQrOwpttQgVH9cwURHw89aNQgHYQSCCu4UcQ
KH0bl2uu9Y1VmbRbcKwPGkBn1EQFL8++kUDfXv2JXP48WC336t38JTGGFIH4aEWQsE/E3JLe
IyA+0UnPg2YkXZESWxnQ5rLjGHVGdeiSL/wb</vt:lpwstr>
  </property>
  <property fmtid="{D5CDD505-2E9C-101B-9397-08002B2CF9AE}" pid="4" name="_new_ms_pID_725432">
    <vt:lpwstr>F4Vivt8vFIweIK7/L04anhpvK9R86CFC3Ymh
68iq2izq3MXVwQw5rbkUOQ2FISJQm0JSigEs0BX5Gt2cfnvBbFJotIKnh23+O+tIhS7mC0pV
qkb1Ikf8qbjDOYfIHoGHHXzN4jXh/eiFrOSQRoCnI2A=</vt:lpwstr>
  </property>
  <property fmtid="{D5CDD505-2E9C-101B-9397-08002B2CF9AE}" pid="5" name="_2015_ms_pID_725343">
    <vt:lpwstr>(3)T0E+lj1GYSq6XP08h+Wssj/lHr1rq2Hh+bj2Vd8vp5dSIPiH9/yUNDKNnxjVXsYr2bcJ5Mtt
jJWqDEtQq1E9StAYOvS0UhdpAoiiYM6d2Fv7lKoyfxSWioGYCNeKNCtNDhN9yrpS4/8O26T3
tim+07F1GiDwmxL7viZ7vj4FtfxGUlUxNSKIdrOUgfEUi5blYtsVayT/CAk5DYVrWaFDVLOM
MYeUn7KeEeHueUb2O5</vt:lpwstr>
  </property>
  <property fmtid="{D5CDD505-2E9C-101B-9397-08002B2CF9AE}" pid="6" name="_2015_ms_pID_7253431">
    <vt:lpwstr>Vqrj0feeHUFKJUyMsIqF1HBkVSSRXOYGV4VesQ5naXRM8EuMK5Ysn5
z3fZ9FVSkGFLAjwAxdj0QUW1RifCwlSE6yoc4UqkkvLj9vnXrXpesGIssh0kBrJRBL/GMlKD
6exTSjzD8hqC5ZU7aR2FCOpeigoKnwSAQVXET18XQNVW7aBhWYAtjJaRqL8OiX2Rh7pEgzrz
ydavvXrihogvVZiE8d4Nu/9fqUa0t2fISDZ/</vt:lpwstr>
  </property>
  <property fmtid="{D5CDD505-2E9C-101B-9397-08002B2CF9AE}" pid="7" name="_2015_ms_pID_7253432">
    <vt:lpwstr>Jbf6Ux5IWh7k+xY4tXxN4FTuQZRaO5CUtyzJ
0hFn9FJb2P6q0t6HepjajKJEPavUHg==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1458134512</vt:lpwstr>
  </property>
</Properties>
</file>