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9" r:id="rId2"/>
    <p:sldId id="263" r:id="rId3"/>
    <p:sldId id="269" r:id="rId4"/>
    <p:sldId id="272" r:id="rId5"/>
    <p:sldId id="271" r:id="rId6"/>
    <p:sldId id="273" r:id="rId7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3" autoAdjust="0"/>
    <p:restoredTop sz="93343" autoAdjust="0"/>
  </p:normalViewPr>
  <p:slideViewPr>
    <p:cSldViewPr showGuides="1">
      <p:cViewPr varScale="1">
        <p:scale>
          <a:sx n="82" d="100"/>
          <a:sy n="82" d="100"/>
        </p:scale>
        <p:origin x="-1914" y="-84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2016/3/15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Dynamic Blockage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954107"/>
          </a:xfrm>
        </p:spPr>
        <p:txBody>
          <a:bodyPr/>
          <a:lstStyle/>
          <a:p>
            <a:r>
              <a:rPr lang="en-US" altLang="ja-JP" dirty="0" smtClean="0"/>
              <a:t>Qualcomm, </a:t>
            </a:r>
            <a:r>
              <a:rPr lang="en-US" altLang="zh-CN" dirty="0" smtClean="0"/>
              <a:t>Intel, Interdigital, Nokia, ALU, </a:t>
            </a:r>
            <a:r>
              <a:rPr lang="en-US" altLang="zh-CN" dirty="0" err="1" smtClean="0"/>
              <a:t>ASB</a:t>
            </a:r>
            <a:r>
              <a:rPr lang="en-US" altLang="zh-CN" dirty="0" smtClean="0"/>
              <a:t>, Ericsson, [Samsung</a:t>
            </a:r>
            <a:r>
              <a:rPr lang="en-US" altLang="zh-CN" dirty="0" smtClean="0"/>
              <a:t>?, Mitsubishi] </a:t>
            </a:r>
            <a:r>
              <a:rPr lang="en-US" altLang="ja-JP" dirty="0" smtClean="0"/>
              <a:t>…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93606" y="323655"/>
            <a:ext cx="12538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R1-161xxx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91459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>
                <a:latin typeface="+mj-lt"/>
              </a:rPr>
              <a:t>#AH Channel </a:t>
            </a:r>
            <a:r>
              <a:rPr lang="en-GB" altLang="zh-CN" sz="1800" dirty="0" smtClean="0">
                <a:latin typeface="+mj-lt"/>
              </a:rPr>
              <a:t>Mode</a:t>
            </a:r>
            <a:r>
              <a:rPr lang="en-US" altLang="zh-CN" sz="1800" dirty="0" smtClean="0">
                <a:latin typeface="+mj-lt"/>
              </a:rPr>
              <a:t>l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GB" altLang="zh-CN" sz="1800" dirty="0">
                <a:latin typeface="+mj-lt"/>
              </a:rPr>
              <a:t>Ljubljana, Slovenia</a:t>
            </a:r>
            <a:r>
              <a:rPr lang="tr-TR" sz="1800" dirty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March</a:t>
            </a:r>
            <a:r>
              <a:rPr lang="tr-TR" sz="1800" dirty="0" smtClean="0">
                <a:latin typeface="+mj-lt"/>
              </a:rPr>
              <a:t> 1</a:t>
            </a:r>
            <a:r>
              <a:rPr lang="en-US" sz="1800" dirty="0" smtClean="0">
                <a:latin typeface="+mj-lt"/>
              </a:rPr>
              <a:t>4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tr-TR" sz="1800" dirty="0" smtClean="0">
                <a:latin typeface="+mj-lt"/>
              </a:rPr>
              <a:t>1</a:t>
            </a:r>
            <a:r>
              <a:rPr lang="en-US" sz="1800" dirty="0" smtClean="0">
                <a:latin typeface="+mj-lt"/>
              </a:rPr>
              <a:t>6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7 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85100"/>
            <a:ext cx="9144000" cy="5804666"/>
          </a:xfrm>
        </p:spPr>
        <p:txBody>
          <a:bodyPr/>
          <a:lstStyle/>
          <a:p>
            <a:r>
              <a:rPr lang="en-US" altLang="zh-CN" sz="1600" dirty="0" smtClean="0"/>
              <a:t>In R1-161150, below working assumption is agreed:</a:t>
            </a:r>
          </a:p>
          <a:p>
            <a:pPr lvl="1"/>
            <a:r>
              <a:rPr lang="en-US" sz="1600" u="sng" dirty="0">
                <a:solidFill>
                  <a:srgbClr val="FF0000"/>
                </a:solidFill>
              </a:rPr>
              <a:t>The blockage caused by the static objects and moving objects such as human body and vehicle: The blockage attenuation generally increases with </a:t>
            </a:r>
            <a:r>
              <a:rPr lang="en-US" sz="1600" u="sng" dirty="0" smtClean="0">
                <a:solidFill>
                  <a:srgbClr val="FF0000"/>
                </a:solidFill>
              </a:rPr>
              <a:t>frequency</a:t>
            </a:r>
          </a:p>
          <a:p>
            <a:r>
              <a:rPr lang="en-US" sz="1600" dirty="0" smtClean="0"/>
              <a:t>Further, in R1-161142 the following underlined agreements are also relevant towards the blockage modeling</a:t>
            </a:r>
          </a:p>
          <a:p>
            <a:pPr lvl="1"/>
            <a:r>
              <a:rPr lang="en-US" sz="1600" dirty="0"/>
              <a:t>Channel model SI should take into account the outcome of RAN-level discussion in the ‘5G’ requirement study item</a:t>
            </a:r>
          </a:p>
          <a:p>
            <a:pPr lvl="1"/>
            <a:r>
              <a:rPr lang="en-US" sz="1600" u="sng" dirty="0">
                <a:solidFill>
                  <a:srgbClr val="FF0000"/>
                </a:solidFill>
              </a:rPr>
              <a:t>Complexity in terms of Description, Generating channel coefficients, development complexity and Simulation time should be considered. </a:t>
            </a:r>
          </a:p>
          <a:p>
            <a:pPr lvl="1"/>
            <a:r>
              <a:rPr lang="en-US" sz="1600" dirty="0"/>
              <a:t>Support frequency range up to 100 GHz. </a:t>
            </a:r>
          </a:p>
          <a:p>
            <a:pPr lvl="2"/>
            <a:r>
              <a:rPr lang="en-US" sz="1400" dirty="0"/>
              <a:t>The critical path of the SI is 6 – 100 GHz</a:t>
            </a:r>
          </a:p>
          <a:p>
            <a:pPr lvl="2"/>
            <a:r>
              <a:rPr lang="en-US" sz="1400" dirty="0"/>
              <a:t>Take care of mmW propagation aspects such as blocking and atmosphere attenuation.</a:t>
            </a:r>
          </a:p>
          <a:p>
            <a:pPr lvl="1"/>
            <a:r>
              <a:rPr lang="en-US" sz="1600" u="sng" dirty="0">
                <a:solidFill>
                  <a:srgbClr val="FF0000"/>
                </a:solidFill>
              </a:rPr>
              <a:t>The model should be consistent in space, time and frequency</a:t>
            </a:r>
          </a:p>
          <a:p>
            <a:pPr lvl="1"/>
            <a:r>
              <a:rPr lang="en-US" sz="1600" dirty="0"/>
              <a:t>Support large channel bandwidths (up to 10% of carrier frequency)</a:t>
            </a:r>
          </a:p>
          <a:p>
            <a:pPr lvl="1"/>
            <a:r>
              <a:rPr lang="en-US" sz="1600" dirty="0"/>
              <a:t>Aim for the channel model to cover a range of coupling loss considering current typical cell sizes, e.g. up to km-range macro cells. Note: This is to enable investigation of the relevance of the 5G system using higher frequency bands to existing deployments.</a:t>
            </a:r>
          </a:p>
          <a:p>
            <a:pPr lvl="1"/>
            <a:r>
              <a:rPr lang="en-US" sz="1600" dirty="0"/>
              <a:t>Accommodate UE mobility</a:t>
            </a:r>
          </a:p>
          <a:p>
            <a:pPr lvl="2"/>
            <a:r>
              <a:rPr lang="en-US" sz="1400" dirty="0"/>
              <a:t>Mobile speed up to [500] km/h. </a:t>
            </a:r>
          </a:p>
          <a:p>
            <a:pPr lvl="2"/>
            <a:r>
              <a:rPr lang="en-US" sz="1400" dirty="0"/>
              <a:t>Develop a methodology considering that model extensions to D2D and V2V may be developed in future SI.</a:t>
            </a:r>
          </a:p>
          <a:p>
            <a:pPr lvl="1"/>
            <a:r>
              <a:rPr lang="en-US" sz="1600" dirty="0"/>
              <a:t>Support large antenna </a:t>
            </a:r>
            <a:r>
              <a:rPr lang="en-US" sz="1600" dirty="0" smtClean="0"/>
              <a:t>arrays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1505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5084469"/>
          </a:xfrm>
        </p:spPr>
        <p:txBody>
          <a:bodyPr/>
          <a:lstStyle/>
          <a:p>
            <a:r>
              <a:rPr lang="en-US" altLang="zh-CN" dirty="0" smtClean="0"/>
              <a:t>The following blockage aspects are considered for modeling</a:t>
            </a:r>
          </a:p>
          <a:p>
            <a:pPr lvl="1"/>
            <a:r>
              <a:rPr lang="en-US" dirty="0" smtClean="0"/>
              <a:t>Far-field blocking: </a:t>
            </a:r>
          </a:p>
          <a:p>
            <a:pPr lvl="2"/>
            <a:r>
              <a:rPr lang="en-US" dirty="0" smtClean="0"/>
              <a:t>Effects due to human/small object blockage; </a:t>
            </a:r>
          </a:p>
          <a:p>
            <a:pPr lvl="2"/>
            <a:r>
              <a:rPr lang="en-US" dirty="0" smtClean="0"/>
              <a:t>Effects due to large objects like vehicles blockage</a:t>
            </a:r>
          </a:p>
          <a:p>
            <a:pPr lvl="1"/>
            <a:r>
              <a:rPr lang="en-US" dirty="0" smtClean="0"/>
              <a:t>Near-field blocking: </a:t>
            </a:r>
          </a:p>
          <a:p>
            <a:pPr lvl="2"/>
            <a:r>
              <a:rPr lang="en-US" dirty="0" smtClean="0"/>
              <a:t>Blocking effects due to the user operating his device (shadowing the region behind the user or blocking specific angles due to hand blocking the UE antennas)</a:t>
            </a:r>
          </a:p>
          <a:p>
            <a:pPr lvl="2"/>
            <a:endParaRPr lang="en-US" dirty="0"/>
          </a:p>
          <a:p>
            <a:pPr lvl="2"/>
            <a:endParaRPr lang="en-US" dirty="0" smtClean="0"/>
          </a:p>
          <a:p>
            <a:r>
              <a:rPr lang="en-US" dirty="0" smtClean="0"/>
              <a:t>The following are the modeling considerations:</a:t>
            </a:r>
          </a:p>
          <a:p>
            <a:pPr lvl="1"/>
            <a:r>
              <a:rPr lang="en-US" dirty="0" smtClean="0"/>
              <a:t>Human and small object blockers for </a:t>
            </a:r>
            <a:r>
              <a:rPr lang="en-US" dirty="0" err="1" smtClean="0"/>
              <a:t>InH</a:t>
            </a:r>
            <a:endParaRPr lang="en-US" dirty="0" smtClean="0"/>
          </a:p>
          <a:p>
            <a:pPr lvl="1"/>
            <a:r>
              <a:rPr lang="en-US" dirty="0" smtClean="0"/>
              <a:t>Large and small object blocking in UMI and UMA scenarios</a:t>
            </a:r>
          </a:p>
          <a:p>
            <a:pPr lvl="1"/>
            <a:r>
              <a:rPr lang="en-US" dirty="0" smtClean="0"/>
              <a:t>Allowing for rotational and translational movement at the UE</a:t>
            </a:r>
          </a:p>
          <a:p>
            <a:pPr lvl="1"/>
            <a:r>
              <a:rPr lang="en-US" dirty="0" smtClean="0"/>
              <a:t>Allowing for spatial consistency in blocking</a:t>
            </a:r>
          </a:p>
          <a:p>
            <a:pPr lvl="1"/>
            <a:r>
              <a:rPr lang="en-US" dirty="0" smtClean="0"/>
              <a:t>Allowing for temporal evolution of blocking</a:t>
            </a:r>
          </a:p>
          <a:p>
            <a:pPr lvl="1"/>
            <a:r>
              <a:rPr lang="en-US" dirty="0" smtClean="0"/>
              <a:t>Allowing for frequency band dependent blocking</a:t>
            </a:r>
          </a:p>
        </p:txBody>
      </p:sp>
    </p:spTree>
    <p:extLst>
      <p:ext uri="{BB962C8B-B14F-4D97-AF65-F5344CB8AC3E}">
        <p14:creationId xmlns:p14="http://schemas.microsoft.com/office/powerpoint/2010/main" val="259524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644" y="58469"/>
            <a:ext cx="8848107" cy="692150"/>
          </a:xfrm>
        </p:spPr>
        <p:txBody>
          <a:bodyPr/>
          <a:lstStyle/>
          <a:p>
            <a:pPr algn="ctr"/>
            <a:r>
              <a:rPr lang="en-US" dirty="0" smtClean="0"/>
              <a:t>WF 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62" y="559394"/>
            <a:ext cx="9122437" cy="6124754"/>
          </a:xfrm>
        </p:spPr>
        <p:txBody>
          <a:bodyPr/>
          <a:lstStyle/>
          <a:p>
            <a:r>
              <a:rPr lang="en-US" sz="1400" dirty="0" smtClean="0"/>
              <a:t>Propose a stochastic model for human and vehicle blocking:</a:t>
            </a:r>
          </a:p>
          <a:p>
            <a:r>
              <a:rPr lang="en-US" sz="1400" dirty="0" smtClean="0"/>
              <a:t>Proposal A1: The blockers are modeled as (multiple) an angular blocking region as applied to the </a:t>
            </a:r>
            <a:r>
              <a:rPr lang="en-US" sz="1400" dirty="0" err="1" smtClean="0"/>
              <a:t>AoA</a:t>
            </a:r>
            <a:r>
              <a:rPr lang="en-US" sz="1400" dirty="0" smtClean="0"/>
              <a:t>/</a:t>
            </a:r>
            <a:r>
              <a:rPr lang="en-US" sz="1400" dirty="0" err="1" smtClean="0"/>
              <a:t>ZoA</a:t>
            </a:r>
            <a:r>
              <a:rPr lang="en-US" sz="1400" dirty="0" smtClean="0"/>
              <a:t> around the </a:t>
            </a:r>
            <a:r>
              <a:rPr lang="en-US" sz="1400" dirty="0" err="1" smtClean="0"/>
              <a:t>UE</a:t>
            </a:r>
            <a:r>
              <a:rPr lang="en-US" sz="1400" dirty="0" smtClean="0"/>
              <a:t>. </a:t>
            </a:r>
            <a:endParaRPr lang="en-US" sz="1400" dirty="0" smtClean="0"/>
          </a:p>
          <a:p>
            <a:pPr lvl="1"/>
            <a:endParaRPr lang="en-US" sz="1400" dirty="0"/>
          </a:p>
          <a:p>
            <a:pPr lvl="1"/>
            <a:endParaRPr lang="en-US" sz="1400" dirty="0" smtClean="0"/>
          </a:p>
          <a:p>
            <a:pPr lvl="1"/>
            <a:endParaRPr lang="en-US" sz="1400" dirty="0"/>
          </a:p>
          <a:p>
            <a:pPr lvl="1"/>
            <a:endParaRPr lang="en-US" sz="1400" dirty="0" smtClean="0"/>
          </a:p>
          <a:p>
            <a:pPr lvl="1"/>
            <a:endParaRPr lang="en-US" sz="1400" dirty="0"/>
          </a:p>
          <a:p>
            <a:pPr lvl="1"/>
            <a:endParaRPr lang="en-US" sz="1400" dirty="0" smtClean="0"/>
          </a:p>
          <a:p>
            <a:pPr lvl="1"/>
            <a:endParaRPr lang="en-US" sz="1400" dirty="0"/>
          </a:p>
          <a:p>
            <a:pPr lvl="1"/>
            <a:endParaRPr lang="en-US" sz="1400" dirty="0" smtClean="0"/>
          </a:p>
          <a:p>
            <a:pPr lvl="1"/>
            <a:endParaRPr lang="en-US" sz="1400" dirty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r>
              <a:rPr lang="en-US" sz="1400" dirty="0" smtClean="0"/>
              <a:t>Proposal </a:t>
            </a:r>
            <a:r>
              <a:rPr lang="en-US" sz="1400" dirty="0"/>
              <a:t>A2: One of the angular blocking regions represents self-blocking (i.e. human/hand holding the UE); this blocking region is not spatially consistent and UE specifically generated</a:t>
            </a:r>
            <a:r>
              <a:rPr lang="en-US" sz="1400" dirty="0" smtClean="0"/>
              <a:t>.</a:t>
            </a:r>
          </a:p>
          <a:p>
            <a:r>
              <a:rPr lang="en-US" sz="1400" dirty="0" smtClean="0"/>
              <a:t>Proposal </a:t>
            </a:r>
            <a:r>
              <a:rPr lang="en-US" sz="1400" dirty="0"/>
              <a:t>A3: The angles and sizes of the angular blocking region are generated according to a statistical process</a:t>
            </a:r>
          </a:p>
          <a:p>
            <a:pPr lvl="1"/>
            <a:r>
              <a:rPr lang="en-US" sz="1400" dirty="0"/>
              <a:t>The center of the blocking region is uniformly chosen in the azimuth angle. </a:t>
            </a:r>
            <a:r>
              <a:rPr lang="en-US" sz="1400" dirty="0" smtClean="0"/>
              <a:t>Fixed in elevation</a:t>
            </a:r>
            <a:endParaRPr lang="en-US" sz="1400" dirty="0"/>
          </a:p>
          <a:p>
            <a:pPr lvl="1"/>
            <a:r>
              <a:rPr lang="en-US" sz="1400" dirty="0"/>
              <a:t>Example 1: Size of the blocking region is x </a:t>
            </a:r>
            <a:r>
              <a:rPr lang="en-US" sz="1400" dirty="0" err="1"/>
              <a:t>deg</a:t>
            </a:r>
            <a:r>
              <a:rPr lang="en-US" sz="1400" dirty="0"/>
              <a:t> in azimuth and y </a:t>
            </a:r>
            <a:r>
              <a:rPr lang="en-US" sz="1400" dirty="0" err="1"/>
              <a:t>deg</a:t>
            </a:r>
            <a:r>
              <a:rPr lang="en-US" sz="1400" dirty="0"/>
              <a:t> in elevation, where x and y are constants.</a:t>
            </a:r>
          </a:p>
          <a:p>
            <a:pPr lvl="1"/>
            <a:r>
              <a:rPr lang="en-US" sz="1400" dirty="0"/>
              <a:t>Example 2: A screen of fixed size is simulated at a randomly chosen distance ‘r’ and the angular blocking corresponding to this screen is chosen as the size of the angular blocking region</a:t>
            </a:r>
          </a:p>
          <a:p>
            <a:pPr lvl="1"/>
            <a:r>
              <a:rPr lang="en-US" sz="1400" dirty="0" smtClean="0"/>
              <a:t>The dependence of the parameters on the scenario (</a:t>
            </a:r>
            <a:r>
              <a:rPr lang="en-US" sz="1400" dirty="0" err="1" smtClean="0"/>
              <a:t>UMi</a:t>
            </a:r>
            <a:r>
              <a:rPr lang="en-US" sz="1400" dirty="0" smtClean="0"/>
              <a:t>, UMA and </a:t>
            </a:r>
            <a:r>
              <a:rPr lang="en-US" sz="1400" dirty="0" err="1" smtClean="0"/>
              <a:t>InH</a:t>
            </a:r>
            <a:r>
              <a:rPr lang="en-US" sz="1400" dirty="0" smtClean="0"/>
              <a:t>) is FFS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86535" y="1750268"/>
            <a:ext cx="4701932" cy="2146695"/>
            <a:chOff x="0" y="4330264"/>
            <a:chExt cx="4701932" cy="2146695"/>
          </a:xfrm>
        </p:grpSpPr>
        <p:pic>
          <p:nvPicPr>
            <p:cNvPr id="5" name="Picture 2" descr="C:\Users\okoymen\Documents\skyBer\channel modelling\COST\krakow\contribution\plots\sphericalScan2.png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35" t="5999" r="9813" b="5999"/>
            <a:stretch/>
          </p:blipFill>
          <p:spPr bwMode="auto">
            <a:xfrm>
              <a:off x="0" y="4465279"/>
              <a:ext cx="2560320" cy="2011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ounded Rectangle 6"/>
            <p:cNvSpPr/>
            <p:nvPr/>
          </p:nvSpPr>
          <p:spPr>
            <a:xfrm>
              <a:off x="2608726" y="4330264"/>
              <a:ext cx="2093206" cy="183457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 smtClean="0"/>
                <a:t>Example of Angular blockage: A solid angle (angular region) is considered as a blocked region undergoing additional attenuation</a:t>
              </a:r>
              <a:endParaRPr lang="en-US" sz="1200" b="1" dirty="0"/>
            </a:p>
          </p:txBody>
        </p:sp>
        <p:cxnSp>
          <p:nvCxnSpPr>
            <p:cNvPr id="8" name="Straight Arrow Connector 7"/>
            <p:cNvCxnSpPr>
              <a:stCxn id="7" idx="1"/>
            </p:cNvCxnSpPr>
            <p:nvPr/>
          </p:nvCxnSpPr>
          <p:spPr>
            <a:xfrm flipH="1">
              <a:off x="1489076" y="5247549"/>
              <a:ext cx="1119650" cy="402446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/>
              <a:tailEnd type="triangle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sp>
          <p:nvSpPr>
            <p:cNvPr id="9" name="Oval 8"/>
            <p:cNvSpPr/>
            <p:nvPr/>
          </p:nvSpPr>
          <p:spPr>
            <a:xfrm>
              <a:off x="867043" y="5656724"/>
              <a:ext cx="826233" cy="382302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172409" y="1538790"/>
            <a:ext cx="2624092" cy="2858912"/>
            <a:chOff x="6385842" y="4480749"/>
            <a:chExt cx="2624092" cy="2858912"/>
          </a:xfrm>
        </p:grpSpPr>
        <p:pic>
          <p:nvPicPr>
            <p:cNvPr id="11" name="Picture 3" descr="C:\Users\okoymen\Documents\skyBer\channel modelling\COST\krakow\contribution\plots\sphericalScan3.pn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092" t="6842" r="7904" b="9157"/>
            <a:stretch/>
          </p:blipFill>
          <p:spPr bwMode="auto">
            <a:xfrm>
              <a:off x="6515572" y="4480749"/>
              <a:ext cx="2468880" cy="1920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Rounded Rectangle 11"/>
            <p:cNvSpPr/>
            <p:nvPr/>
          </p:nvSpPr>
          <p:spPr>
            <a:xfrm>
              <a:off x="6385842" y="6700106"/>
              <a:ext cx="1543788" cy="639555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 smtClean="0"/>
                <a:t>Example: One angular blocking to model self-blockage</a:t>
              </a:r>
              <a:endParaRPr lang="en-US" sz="1200" b="1" dirty="0"/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 flipH="1" flipV="1">
              <a:off x="8310314" y="5556687"/>
              <a:ext cx="699620" cy="1072531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/>
              <a:tailEnd type="triangle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sp>
          <p:nvSpPr>
            <p:cNvPr id="14" name="Oval 13"/>
            <p:cNvSpPr/>
            <p:nvPr/>
          </p:nvSpPr>
          <p:spPr>
            <a:xfrm rot="760851">
              <a:off x="6692736" y="5538867"/>
              <a:ext cx="1130720" cy="382302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 rot="18959927">
              <a:off x="7938792" y="5422373"/>
              <a:ext cx="557534" cy="402849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 flipH="1">
              <a:off x="7258096" y="5836403"/>
              <a:ext cx="50981" cy="792815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/>
              <a:tailEnd type="triangle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18" name="Rounded Rectangle 17"/>
          <p:cNvSpPr/>
          <p:nvPr/>
        </p:nvSpPr>
        <p:spPr>
          <a:xfrm>
            <a:off x="6999125" y="3816698"/>
            <a:ext cx="1942626" cy="63955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Example: Second angular blocking to model human/vehicle blocking</a:t>
            </a:r>
            <a:endParaRPr lang="en-US" sz="1200" b="1" dirty="0"/>
          </a:p>
        </p:txBody>
      </p:sp>
      <p:sp>
        <p:nvSpPr>
          <p:cNvPr id="6" name="Rectangle 5"/>
          <p:cNvSpPr/>
          <p:nvPr/>
        </p:nvSpPr>
        <p:spPr>
          <a:xfrm>
            <a:off x="1376645" y="3896963"/>
            <a:ext cx="405045" cy="207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UE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6275059" y="3322806"/>
            <a:ext cx="405045" cy="207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71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WF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4" y="808071"/>
            <a:ext cx="8820150" cy="5693866"/>
          </a:xfrm>
        </p:spPr>
        <p:txBody>
          <a:bodyPr/>
          <a:lstStyle/>
          <a:p>
            <a:r>
              <a:rPr lang="en-US" dirty="0" smtClean="0"/>
              <a:t>Proposal A4: On number of angularly blocked regions (excluding self-blocking) </a:t>
            </a:r>
          </a:p>
          <a:p>
            <a:pPr lvl="1"/>
            <a:r>
              <a:rPr lang="en-US" dirty="0" smtClean="0"/>
              <a:t>The number of angularly blocked regions is a constant K (e.g. </a:t>
            </a:r>
            <a:r>
              <a:rPr lang="en-US" dirty="0" smtClean="0"/>
              <a:t>[1]) </a:t>
            </a:r>
            <a:r>
              <a:rPr lang="en-US" dirty="0" smtClean="0"/>
              <a:t>. </a:t>
            </a:r>
          </a:p>
          <a:p>
            <a:pPr lvl="1"/>
            <a:r>
              <a:rPr lang="en-US" dirty="0" smtClean="0"/>
              <a:t>FFS: The dependence on the number of angular blocked regions as a function of user density</a:t>
            </a:r>
          </a:p>
          <a:p>
            <a:pPr lvl="1"/>
            <a:endParaRPr lang="en-US" dirty="0"/>
          </a:p>
          <a:p>
            <a:r>
              <a:rPr lang="en-US" dirty="0" smtClean="0"/>
              <a:t>Proposal A5: </a:t>
            </a:r>
          </a:p>
          <a:p>
            <a:pPr lvl="1"/>
            <a:r>
              <a:rPr lang="en-US" dirty="0" smtClean="0"/>
              <a:t>The clusters within the angular blocking regions are attenuated assuming a statistical model</a:t>
            </a:r>
          </a:p>
          <a:p>
            <a:pPr lvl="1"/>
            <a:r>
              <a:rPr lang="en-US" dirty="0" smtClean="0"/>
              <a:t>Example 1: A modified version of the knife edge based shadowing can be used </a:t>
            </a:r>
          </a:p>
          <a:p>
            <a:pPr lvl="2"/>
            <a:r>
              <a:rPr lang="en-US" dirty="0" smtClean="0"/>
              <a:t>The UE picks a random distance r and computes the knife edge shadowing corresponding to the size of blocking screen</a:t>
            </a:r>
          </a:p>
          <a:p>
            <a:pPr lvl="1"/>
            <a:r>
              <a:rPr lang="en-US" dirty="0" smtClean="0"/>
              <a:t>Example 2: Shadowing is chosen from a statistical distribution F(.) – exponential (lambda)</a:t>
            </a:r>
          </a:p>
          <a:p>
            <a:pPr lvl="1"/>
            <a:r>
              <a:rPr lang="en-US" dirty="0" smtClean="0"/>
              <a:t>FFS: The frequency dependence of lambda as a function of frequency</a:t>
            </a:r>
          </a:p>
          <a:p>
            <a:pPr lvl="2"/>
            <a:endParaRPr lang="en-US" dirty="0"/>
          </a:p>
          <a:p>
            <a:pPr lvl="1"/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949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638690"/>
            <a:ext cx="8820150" cy="5853910"/>
          </a:xfrm>
        </p:spPr>
        <p:txBody>
          <a:bodyPr/>
          <a:lstStyle/>
          <a:p>
            <a:r>
              <a:rPr lang="en-US" dirty="0"/>
              <a:t>Proposal </a:t>
            </a:r>
            <a:r>
              <a:rPr lang="en-US" dirty="0" smtClean="0"/>
              <a:t>A6: The </a:t>
            </a:r>
            <a:r>
              <a:rPr lang="en-US" dirty="0"/>
              <a:t>blocking model is made spatially consistent</a:t>
            </a:r>
          </a:p>
          <a:p>
            <a:pPr lvl="1"/>
            <a:r>
              <a:rPr lang="en-US" dirty="0"/>
              <a:t>Example: </a:t>
            </a:r>
          </a:p>
          <a:p>
            <a:pPr lvl="2"/>
            <a:r>
              <a:rPr lang="en-US" dirty="0"/>
              <a:t>Choice of grid size is assumed and blocking </a:t>
            </a:r>
            <a:r>
              <a:rPr lang="en-US" dirty="0" smtClean="0"/>
              <a:t>parameters for grid points are generated </a:t>
            </a:r>
            <a:r>
              <a:rPr lang="en-US" dirty="0"/>
              <a:t>using above methods</a:t>
            </a:r>
          </a:p>
          <a:p>
            <a:pPr lvl="2"/>
            <a:r>
              <a:rPr lang="en-US" dirty="0"/>
              <a:t>For intermediate points, the blocking parameters are </a:t>
            </a:r>
            <a:r>
              <a:rPr lang="en-US" dirty="0" smtClean="0"/>
              <a:t>generated using the same methods utilized for spatial consistency</a:t>
            </a:r>
          </a:p>
          <a:p>
            <a:pPr lvl="3"/>
            <a:endParaRPr lang="en-US" dirty="0"/>
          </a:p>
          <a:p>
            <a:r>
              <a:rPr lang="en-US" dirty="0" smtClean="0"/>
              <a:t>Proposal A7: The </a:t>
            </a:r>
            <a:r>
              <a:rPr lang="en-US" dirty="0"/>
              <a:t>blocking model is made </a:t>
            </a:r>
            <a:r>
              <a:rPr lang="en-US" dirty="0" smtClean="0"/>
              <a:t>temporally consistent</a:t>
            </a:r>
          </a:p>
          <a:p>
            <a:pPr lvl="1"/>
            <a:r>
              <a:rPr lang="en-US" dirty="0" smtClean="0"/>
              <a:t>Example:</a:t>
            </a:r>
          </a:p>
          <a:p>
            <a:pPr lvl="2"/>
            <a:r>
              <a:rPr lang="en-US" dirty="0" smtClean="0"/>
              <a:t>Parameters such as angular blocking width and position are temporally made consistent through similar techniques as used for spatial consistency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Proposal </a:t>
            </a:r>
            <a:r>
              <a:rPr lang="en-US" dirty="0" smtClean="0">
                <a:solidFill>
                  <a:srgbClr val="FF0000"/>
                </a:solidFill>
              </a:rPr>
              <a:t>A8: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>
                <a:solidFill>
                  <a:srgbClr val="FF0000"/>
                </a:solidFill>
              </a:rPr>
              <a:t>Companies are encouraged to check one example modeling approach R1-161623 </a:t>
            </a:r>
            <a:r>
              <a:rPr lang="en-US" dirty="0" smtClean="0">
                <a:solidFill>
                  <a:srgbClr val="FF0000"/>
                </a:solidFill>
              </a:rPr>
              <a:t>is in the framework of the above proposals A1-A7.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 smtClean="0"/>
          </a:p>
          <a:p>
            <a:r>
              <a:rPr lang="en-US" dirty="0" smtClean="0"/>
              <a:t>Note: The blockage does not change LOS/</a:t>
            </a:r>
            <a:r>
              <a:rPr lang="en-US" dirty="0" err="1" smtClean="0"/>
              <a:t>NLOS</a:t>
            </a:r>
            <a:r>
              <a:rPr lang="en-US" dirty="0" smtClean="0"/>
              <a:t> state of a link.</a:t>
            </a:r>
          </a:p>
          <a:p>
            <a:r>
              <a:rPr lang="en-US" dirty="0" smtClean="0"/>
              <a:t>Temporal variability is on-demand.</a:t>
            </a:r>
          </a:p>
          <a:p>
            <a:r>
              <a:rPr lang="en-US" dirty="0" smtClean="0"/>
              <a:t>Note: Blockage modeling is add-on feature.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89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10663</TotalTime>
  <Words>864</Words>
  <Application>Microsoft Office PowerPoint</Application>
  <PresentationFormat>On-screen Show (4:3)</PresentationFormat>
  <Paragraphs>94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標準デザイン</vt:lpstr>
      <vt:lpstr>WF on Dynamic Blockage</vt:lpstr>
      <vt:lpstr>Background</vt:lpstr>
      <vt:lpstr>Scope</vt:lpstr>
      <vt:lpstr>WF Proposal </vt:lpstr>
      <vt:lpstr>WF Proposal</vt:lpstr>
      <vt:lpstr>WF Proposal 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Young Han Nam</cp:lastModifiedBy>
  <cp:revision>547</cp:revision>
  <cp:lastPrinted>2016-02-02T02:05:25Z</cp:lastPrinted>
  <dcterms:created xsi:type="dcterms:W3CDTF">2008-05-20T02:15:22Z</dcterms:created>
  <dcterms:modified xsi:type="dcterms:W3CDTF">2016-03-15T19:42:00Z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a3e68544-2813-4d9d-961b-344143efa7f7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2016-03-15 09:02:04Z</vt:lpwstr>
  </property>
  <property fmtid="{D5CDD505-2E9C-101B-9397-08002B2CF9AE}" pid="5" name="_NewReviewCycle">
    <vt:lpwstr/>
  </property>
  <property fmtid="{D5CDD505-2E9C-101B-9397-08002B2CF9AE}" pid="6" name="CTPClassification">
    <vt:lpwstr>CTP_IC</vt:lpwstr>
  </property>
</Properties>
</file>