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6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8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2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982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2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9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546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9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5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BE336-1E94-4280-8C96-17B839D00BAA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455B4-691B-48BD-B62A-0F37F454C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5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Time Evolution Modeling for &gt;6GHz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LGE, ETRI, Intel, Nokia, </a:t>
            </a:r>
            <a:r>
              <a:rPr lang="en-US" dirty="0" smtClean="0"/>
              <a:t>Ericsson, ALU, ASB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R1-161735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7 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5596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– Channel generation equation</a:t>
            </a:r>
            <a:endParaRPr lang="en-US" sz="36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179133"/>
              </p:ext>
            </p:extLst>
          </p:nvPr>
        </p:nvGraphicFramePr>
        <p:xfrm>
          <a:off x="383704" y="3789040"/>
          <a:ext cx="8376591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3" imgW="5435600" imgH="1117600" progId="Equation.3">
                  <p:embed/>
                </p:oleObj>
              </mc:Choice>
              <mc:Fallback>
                <p:oleObj name="Equation" r:id="rId3" imgW="5435600" imgH="1117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704" y="3789040"/>
                        <a:ext cx="8376591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143000"/>
            <a:ext cx="8928484" cy="2667000"/>
          </a:xfrm>
          <a:prstGeom prst="rect">
            <a:avLst/>
          </a:prstGeom>
        </p:spPr>
        <p:txBody>
          <a:bodyPr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Channel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coefficient generation for a given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Tx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Rx and cluster is sum of responses of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that can be decomposed into three parts: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lang="en-US" sz="1800" b="1" kern="0" dirty="0">
                <a:solidFill>
                  <a:sysClr val="windowText" lastClr="000000"/>
                </a:solidFill>
              </a:rPr>
              <a:t>Field response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: determined by multi-path component (MPCs) such as angles</a:t>
            </a:r>
            <a:r>
              <a:rPr 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and powers as well as slant angle (polarization). Not dependent on antenna position!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determined by antenna position and ray angles.</a:t>
            </a: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Doppler for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In current channel model, the only thing changes across time is time evolution due to Doppler.</a:t>
            </a: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Note that a global coordinate system is assumed for the below equation.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5" name="Straight Connector 14"/>
          <p:cNvCxnSpPr>
            <a:endCxn id="13" idx="3"/>
          </p:cNvCxnSpPr>
          <p:nvPr/>
        </p:nvCxnSpPr>
        <p:spPr>
          <a:xfrm>
            <a:off x="1511660" y="4653136"/>
            <a:ext cx="7248635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/>
        </p:nvCxnSpPr>
        <p:spPr>
          <a:xfrm>
            <a:off x="395536" y="5589240"/>
            <a:ext cx="2232248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>
            <a:off x="2780184" y="5580320"/>
            <a:ext cx="3952056" cy="0"/>
          </a:xfrm>
          <a:prstGeom prst="line">
            <a:avLst/>
          </a:prstGeom>
          <a:noFill/>
          <a:ln w="5715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>
            <a:off x="7020272" y="5580320"/>
            <a:ext cx="1008112" cy="8920"/>
          </a:xfrm>
          <a:prstGeom prst="line">
            <a:avLst/>
          </a:prstGeom>
          <a:noFill/>
          <a:ln w="57150" cap="flat" cmpd="sng" algn="ctr">
            <a:solidFill>
              <a:srgbClr val="16529A"/>
            </a:solidFill>
            <a:prstDash val="soli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251520" y="5718447"/>
            <a:ext cx="2415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Field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polarization, multiple paths)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5320" y="5718447"/>
            <a:ext cx="280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antenna position, element pattern)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40440" y="5718447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 on Doppler)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33990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3" name="Straight Connector 362"/>
          <p:cNvCxnSpPr/>
          <p:nvPr/>
        </p:nvCxnSpPr>
        <p:spPr>
          <a:xfrm>
            <a:off x="1371600" y="2895600"/>
            <a:ext cx="2343671" cy="1503403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 – Mobility Modeling in TR36.873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Assume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movement of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UE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array is so small in the simulation duration and hence it does not change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MPCs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800" kern="0" noProof="0" dirty="0" smtClean="0">
                    <a:solidFill>
                      <a:sysClr val="windowText" lastClr="000000"/>
                    </a:solidFill>
                  </a:rPr>
                  <a:t>Then, current time evolution of Doppler already captures impact of position change:</a:t>
                </a:r>
                <a:endParaRPr kumimoji="0" lang="en-US" sz="1800" b="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Denote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and the relative position of 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 (corresponding to an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absolute position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respective). Also denote the unit directional vector of </a:t>
                </a:r>
                <a:r>
                  <a:rPr kumimoji="0" lang="en-US" sz="14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subpath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𝒓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 </m:t>
                        </m:r>
                        <m:r>
                          <m:rPr>
                            <m:sty m:val="p"/>
                          </m:r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kumimoji="0" lang="en-US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The change of array response for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is therefore: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exp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(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𝑗</m:t>
                    </m:r>
                    <m:f>
                      <m:f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𝜋</m:t>
                        </m:r>
                      </m:num>
                      <m:den>
                        <m:sSub>
                          <m:sSubPr>
                            <m:ctrlP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kumimoji="0" lang="en-US" sz="140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Note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the Doppler term in the channel coefficient equation,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is the speed projected onto the direction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  <a:blipFill rotWithShape="1">
                <a:blip r:embed="rId2"/>
                <a:stretch>
                  <a:fillRect l="-342" t="-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1116809" y="1405227"/>
            <a:ext cx="853339" cy="795996"/>
            <a:chOff x="5943600" y="2267816"/>
            <a:chExt cx="1371600" cy="1280417"/>
          </a:xfrm>
        </p:grpSpPr>
        <p:grpSp>
          <p:nvGrpSpPr>
            <p:cNvPr id="384" name="Group 383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30" name="Straight Connector 42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Group 384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28" name="Straight Connector 427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Group 387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22" name="Straight Connector 421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9" name="Group 388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20" name="Straight Connector 41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9" name="Rectangle 368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35" name="Straight Connector 434"/>
          <p:cNvCxnSpPr/>
          <p:nvPr/>
        </p:nvCxnSpPr>
        <p:spPr>
          <a:xfrm>
            <a:off x="1354309" y="2290298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36" name="Straight Arrow Connector 435"/>
          <p:cNvCxnSpPr/>
          <p:nvPr/>
        </p:nvCxnSpPr>
        <p:spPr>
          <a:xfrm flipH="1" flipV="1">
            <a:off x="711640" y="914400"/>
            <a:ext cx="16325" cy="3090210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7" name="Straight Arrow Connector 436"/>
          <p:cNvCxnSpPr/>
          <p:nvPr/>
        </p:nvCxnSpPr>
        <p:spPr>
          <a:xfrm flipV="1">
            <a:off x="406967" y="4004604"/>
            <a:ext cx="5612833" cy="1061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8" name="Straight Arrow Connector 437"/>
          <p:cNvCxnSpPr/>
          <p:nvPr/>
        </p:nvCxnSpPr>
        <p:spPr>
          <a:xfrm flipV="1">
            <a:off x="471304" y="2614325"/>
            <a:ext cx="3462417" cy="155329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439" name="Rectangle 438"/>
          <p:cNvSpPr/>
          <p:nvPr/>
        </p:nvSpPr>
        <p:spPr>
          <a:xfrm>
            <a:off x="5767968" y="4038600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y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0" name="Rectangle 439"/>
          <p:cNvSpPr/>
          <p:nvPr/>
        </p:nvSpPr>
        <p:spPr>
          <a:xfrm>
            <a:off x="623321" y="40825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x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1" name="Rectangle 440"/>
          <p:cNvSpPr/>
          <p:nvPr/>
        </p:nvSpPr>
        <p:spPr>
          <a:xfrm>
            <a:off x="370674" y="9144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z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447" name="Straight Connector 446"/>
          <p:cNvCxnSpPr/>
          <p:nvPr/>
        </p:nvCxnSpPr>
        <p:spPr>
          <a:xfrm>
            <a:off x="2621849" y="1827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48" name="Straight Connector 447"/>
          <p:cNvCxnSpPr/>
          <p:nvPr/>
        </p:nvCxnSpPr>
        <p:spPr>
          <a:xfrm>
            <a:off x="2667000" y="2467549"/>
            <a:ext cx="2362200" cy="1537055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365" name="Rectangle 364"/>
          <p:cNvSpPr/>
          <p:nvPr/>
        </p:nvSpPr>
        <p:spPr>
          <a:xfrm>
            <a:off x="3832983" y="3390974"/>
            <a:ext cx="3869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Incident wave for a single </a:t>
            </a:r>
            <a:r>
              <a:rPr lang="en-US" sz="1600" kern="0" dirty="0" err="1" smtClean="0">
                <a:solidFill>
                  <a:sysClr val="windowText" lastClr="000000"/>
                </a:solidFill>
                <a:cs typeface="Arial" pitchFamily="34" charset="0"/>
              </a:rPr>
              <a:t>subpath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 (</a:t>
            </a:r>
            <a:r>
              <a:rPr lang="en-US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far field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)</a:t>
            </a:r>
            <a:endParaRPr lang="en-US" sz="1600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449" name="Group 448"/>
          <p:cNvGrpSpPr/>
          <p:nvPr/>
        </p:nvGrpSpPr>
        <p:grpSpPr>
          <a:xfrm>
            <a:off x="2971800" y="947720"/>
            <a:ext cx="853339" cy="795996"/>
            <a:chOff x="5943600" y="2267816"/>
            <a:chExt cx="1371600" cy="1280417"/>
          </a:xfrm>
        </p:grpSpPr>
        <p:grpSp>
          <p:nvGrpSpPr>
            <p:cNvPr id="450" name="Group 449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61" name="Straight Connector 460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Straight Connector 461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1" name="Group 450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59" name="Straight Connector 458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Straight Connector 459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2" name="Group 451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57" name="Straight Connector 456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Straight Connector 457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3" name="Group 452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55" name="Straight Connector 454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Straight Connector 455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4" name="Rectangle 453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63" name="Straight Connector 462"/>
          <p:cNvCxnSpPr/>
          <p:nvPr/>
        </p:nvCxnSpPr>
        <p:spPr>
          <a:xfrm>
            <a:off x="3917249" y="1446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64" name="Straight Connector 463"/>
          <p:cNvCxnSpPr/>
          <p:nvPr/>
        </p:nvCxnSpPr>
        <p:spPr>
          <a:xfrm>
            <a:off x="3917249" y="2086549"/>
            <a:ext cx="2254951" cy="1473702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66" name="Arc 465"/>
          <p:cNvSpPr/>
          <p:nvPr/>
        </p:nvSpPr>
        <p:spPr>
          <a:xfrm rot="18579192">
            <a:off x="1612421" y="823148"/>
            <a:ext cx="1352122" cy="1247543"/>
          </a:xfrm>
          <a:prstGeom prst="arc">
            <a:avLst>
              <a:gd name="adj1" fmla="val 14542602"/>
              <a:gd name="adj2" fmla="val 952471"/>
            </a:avLst>
          </a:prstGeom>
          <a:ln w="254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Rectangle 466"/>
          <p:cNvSpPr/>
          <p:nvPr/>
        </p:nvSpPr>
        <p:spPr>
          <a:xfrm>
            <a:off x="5988751" y="1063115"/>
            <a:ext cx="3015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 smtClean="0">
                <a:solidFill>
                  <a:sysClr val="windowText" lastClr="000000"/>
                </a:solidFill>
              </a:rPr>
              <a:t>Array moved from one position to another position.</a:t>
            </a:r>
            <a:endParaRPr lang="en-US" dirty="0"/>
          </a:p>
        </p:txBody>
      </p:sp>
      <p:sp>
        <p:nvSpPr>
          <p:cNvPr id="468" name="TextBox 467"/>
          <p:cNvSpPr txBox="1"/>
          <p:nvPr/>
        </p:nvSpPr>
        <p:spPr>
          <a:xfrm>
            <a:off x="1605089" y="2133600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0</a:t>
            </a:r>
            <a:r>
              <a:rPr lang="en-US" dirty="0" smtClean="0"/>
              <a:t>=(x</a:t>
            </a:r>
            <a:r>
              <a:rPr lang="en-US" baseline="-25000" dirty="0" smtClean="0"/>
              <a:t>0</a:t>
            </a:r>
            <a:r>
              <a:rPr lang="en-US" dirty="0" smtClean="0"/>
              <a:t>,y</a:t>
            </a:r>
            <a:r>
              <a:rPr lang="en-US" baseline="-25000" dirty="0" smtClean="0"/>
              <a:t>0</a:t>
            </a:r>
            <a:r>
              <a:rPr lang="en-US" dirty="0" smtClean="0"/>
              <a:t>,z</a:t>
            </a:r>
            <a:r>
              <a:rPr lang="en-US" baseline="-25000" dirty="0" smtClean="0"/>
              <a:t>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79" name="TextBox 478"/>
          <p:cNvSpPr txBox="1"/>
          <p:nvPr/>
        </p:nvSpPr>
        <p:spPr>
          <a:xfrm>
            <a:off x="3184216" y="1712344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1</a:t>
            </a:r>
            <a:r>
              <a:rPr lang="en-US" dirty="0" smtClean="0"/>
              <a:t>=(x</a:t>
            </a:r>
            <a:r>
              <a:rPr lang="en-US" baseline="-25000" dirty="0" smtClean="0"/>
              <a:t>1</a:t>
            </a:r>
            <a:r>
              <a:rPr lang="en-US" dirty="0" smtClean="0"/>
              <a:t>,y</a:t>
            </a:r>
            <a:r>
              <a:rPr lang="en-US" baseline="-25000" dirty="0" smtClean="0"/>
              <a:t>1</a:t>
            </a:r>
            <a:r>
              <a:rPr lang="en-US" dirty="0" smtClean="0"/>
              <a:t>,z</a:t>
            </a:r>
            <a:r>
              <a:rPr lang="en-US" baseline="-25000" dirty="0" smtClean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9" name="Rectangle 468"/>
              <p:cNvSpPr/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Δ</m:t>
                      </m:r>
                      <m:r>
                        <a:rPr lang="en-US" b="1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9" name="Rectangle 4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1" name="Straight Connector 480"/>
          <p:cNvCxnSpPr/>
          <p:nvPr/>
        </p:nvCxnSpPr>
        <p:spPr>
          <a:xfrm flipH="1">
            <a:off x="1594291" y="1345718"/>
            <a:ext cx="1804178" cy="482201"/>
          </a:xfrm>
          <a:prstGeom prst="line">
            <a:avLst/>
          </a:prstGeom>
          <a:noFill/>
          <a:ln w="25400" cap="flat" cmpd="sng" algn="ctr">
            <a:solidFill>
              <a:srgbClr val="C00000"/>
            </a:solidFill>
            <a:prstDash val="solid"/>
            <a:headEnd type="triangle"/>
          </a:ln>
          <a:effectLst/>
        </p:spPr>
      </p:cxnSp>
      <p:sp>
        <p:nvSpPr>
          <p:cNvPr id="472" name="Rectangle 1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486" name="Straight Connector 485"/>
          <p:cNvCxnSpPr/>
          <p:nvPr/>
        </p:nvCxnSpPr>
        <p:spPr>
          <a:xfrm>
            <a:off x="702532" y="3005731"/>
            <a:ext cx="1267616" cy="855618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89" name="Arc 488"/>
          <p:cNvSpPr/>
          <p:nvPr/>
        </p:nvSpPr>
        <p:spPr>
          <a:xfrm rot="20697103">
            <a:off x="417461" y="2592696"/>
            <a:ext cx="736491" cy="736401"/>
          </a:xfrm>
          <a:prstGeom prst="arc">
            <a:avLst>
              <a:gd name="adj1" fmla="val 16637337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8" name="Rectangle 477"/>
              <p:cNvSpPr/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8" name="Rectangle 4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3" name="Straight Connector 492"/>
          <p:cNvCxnSpPr/>
          <p:nvPr/>
        </p:nvCxnSpPr>
        <p:spPr>
          <a:xfrm flipV="1">
            <a:off x="702532" y="3861349"/>
            <a:ext cx="1267616" cy="143255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ysDot"/>
            <a:headEnd type="none"/>
          </a:ln>
          <a:effectLst/>
        </p:spPr>
      </p:cxnSp>
      <p:sp>
        <p:nvSpPr>
          <p:cNvPr id="498" name="Arc 497"/>
          <p:cNvSpPr/>
          <p:nvPr/>
        </p:nvSpPr>
        <p:spPr>
          <a:xfrm rot="19322144">
            <a:off x="1140925" y="3703552"/>
            <a:ext cx="293892" cy="322732"/>
          </a:xfrm>
          <a:prstGeom prst="arc">
            <a:avLst>
              <a:gd name="adj1" fmla="val 20374585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8" name="Rectangle 487"/>
              <p:cNvSpPr/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8" name="Rectangle 4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6321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11762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The model should support drop-based evaluations irrespective </a:t>
            </a:r>
            <a:r>
              <a:rPr lang="en-US" altLang="ko-KR" sz="2400" dirty="0" smtClean="0"/>
              <a:t>of </a:t>
            </a:r>
            <a:r>
              <a:rPr lang="en-US" altLang="ko-KR" sz="2400" dirty="0"/>
              <a:t>UE speeds</a:t>
            </a:r>
            <a:r>
              <a:rPr lang="en-US" altLang="ko-KR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The channel generation equation in 3GPP TR36.873 is reused for modeling time evolution of &gt;6GHz channel modeling, at least those example cases below when </a:t>
            </a:r>
            <a:r>
              <a:rPr lang="en-US" altLang="ko-KR" sz="2400" dirty="0"/>
              <a:t>drop-based evaluations </a:t>
            </a:r>
            <a:r>
              <a:rPr lang="en-US" altLang="ko-KR" sz="2400" dirty="0" smtClean="0"/>
              <a:t>are sufficient:</a:t>
            </a:r>
          </a:p>
          <a:p>
            <a:pPr lvl="1"/>
            <a:r>
              <a:rPr lang="en-US" altLang="ko-KR" sz="2000" dirty="0" smtClean="0"/>
              <a:t>Case 1: For low complexity evaluations</a:t>
            </a:r>
          </a:p>
          <a:p>
            <a:pPr lvl="1"/>
            <a:r>
              <a:rPr lang="en-US" altLang="ko-KR" sz="2000" dirty="0" smtClean="0"/>
              <a:t>Case 2: To </a:t>
            </a:r>
            <a:r>
              <a:rPr lang="en-US" altLang="ko-KR" sz="2000" dirty="0"/>
              <a:t>compare with earlier simulation </a:t>
            </a:r>
            <a:r>
              <a:rPr lang="en-US" altLang="ko-KR" sz="2000" dirty="0" smtClean="0"/>
              <a:t>results, </a:t>
            </a:r>
          </a:p>
          <a:p>
            <a:pPr lvl="1"/>
            <a:r>
              <a:rPr lang="en-US" altLang="ko-KR" sz="2000" dirty="0" smtClean="0"/>
              <a:t>Case 3: When </a:t>
            </a:r>
            <a:r>
              <a:rPr lang="en-US" altLang="ko-KR" sz="2000" dirty="0" smtClean="0"/>
              <a:t>none of the additional modeling components are turned on.</a:t>
            </a:r>
            <a:endParaRPr lang="en-US" altLang="ko-KR" sz="2000" dirty="0" smtClean="0"/>
          </a:p>
          <a:p>
            <a:pPr lvl="1"/>
            <a:r>
              <a:rPr lang="en-US" sz="2000" dirty="0" smtClean="0"/>
              <a:t>Case 4: </a:t>
            </a:r>
            <a:r>
              <a:rPr lang="en-US" sz="2000" dirty="0"/>
              <a:t>W</a:t>
            </a:r>
            <a:r>
              <a:rPr lang="en-US" altLang="ko-KR" sz="2000" dirty="0" smtClean="0"/>
              <a:t>hen </a:t>
            </a:r>
            <a:r>
              <a:rPr lang="en-US" altLang="ko-KR" sz="2000" dirty="0"/>
              <a:t>spatial consistency is modeled but UE’s position does not change in the </a:t>
            </a:r>
            <a:r>
              <a:rPr lang="en-US" altLang="ko-KR" sz="2000" dirty="0" smtClean="0"/>
              <a:t>simulations</a:t>
            </a:r>
          </a:p>
          <a:p>
            <a:pPr lvl="1"/>
            <a:r>
              <a:rPr lang="en-US" sz="2000" dirty="0" smtClean="0"/>
              <a:t>Other cases are not precluded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36049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11762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The model should support drop-based evaluations irrespective </a:t>
            </a:r>
            <a:r>
              <a:rPr lang="en-US" altLang="ko-KR" sz="2400" dirty="0" smtClean="0"/>
              <a:t>of </a:t>
            </a:r>
            <a:r>
              <a:rPr lang="en-US" altLang="ko-KR" sz="2400" dirty="0"/>
              <a:t>UE speeds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000" dirty="0"/>
              <a:t>Case 1: For low complexity evaluations</a:t>
            </a:r>
          </a:p>
          <a:p>
            <a:pPr lvl="1"/>
            <a:r>
              <a:rPr lang="en-US" altLang="ko-KR" sz="2000" dirty="0"/>
              <a:t>Case 2: To compare with earlier simulation results, </a:t>
            </a:r>
          </a:p>
          <a:p>
            <a:pPr lvl="1"/>
            <a:r>
              <a:rPr lang="en-US" altLang="ko-KR" sz="2000" dirty="0"/>
              <a:t>Case 3: When none of the additional modeling components are turned on.</a:t>
            </a:r>
          </a:p>
          <a:p>
            <a:pPr lvl="1"/>
            <a:r>
              <a:rPr lang="en-US" altLang="ko-KR" sz="2000" dirty="0"/>
              <a:t>Case 4: When spatial consistency is modeled but UE’s position does not change in the simulations</a:t>
            </a:r>
          </a:p>
          <a:p>
            <a:pPr lvl="1"/>
            <a:r>
              <a:rPr lang="en-US" altLang="ko-KR" sz="2000" dirty="0"/>
              <a:t>Other cases are not precluded</a:t>
            </a:r>
          </a:p>
          <a:p>
            <a:endParaRPr lang="en-US" sz="2400" b="1" dirty="0" smtClean="0"/>
          </a:p>
          <a:p>
            <a:r>
              <a:rPr lang="en-US" sz="2400" dirty="0" smtClean="0"/>
              <a:t>For drop-based simulations, the </a:t>
            </a:r>
            <a:r>
              <a:rPr lang="en-US" sz="2400" dirty="0" smtClean="0"/>
              <a:t>channel generation equation in 3GPP TR36.873 is </a:t>
            </a:r>
            <a:r>
              <a:rPr lang="en-US" sz="2400" dirty="0" smtClean="0"/>
              <a:t>reused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577673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437</Words>
  <Application>Microsoft Office PowerPoint</Application>
  <PresentationFormat>화면 슬라이드 쇼(4:3)</PresentationFormat>
  <Paragraphs>50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宋体</vt:lpstr>
      <vt:lpstr>맑은 고딕</vt:lpstr>
      <vt:lpstr>Arial</vt:lpstr>
      <vt:lpstr>Calibri</vt:lpstr>
      <vt:lpstr>Cambria Math</vt:lpstr>
      <vt:lpstr>Courier New</vt:lpstr>
      <vt:lpstr>Office Theme</vt:lpstr>
      <vt:lpstr>Equation</vt:lpstr>
      <vt:lpstr>WF on Time Evolution Modeling for &gt;6GHz</vt:lpstr>
      <vt:lpstr>Background – Channel generation equation</vt:lpstr>
      <vt:lpstr>Background – Mobility Modeling in TR36.873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Evolution Modeling for &gt;6GHz</dc:title>
  <dc:creator>Young Han Nam</dc:creator>
  <cp:lastModifiedBy>허수영/Advanced Communications Lab.(무선)/E5(책임)/삼성전자</cp:lastModifiedBy>
  <cp:revision>9</cp:revision>
  <dcterms:created xsi:type="dcterms:W3CDTF">2016-03-15T10:20:13Z</dcterms:created>
  <dcterms:modified xsi:type="dcterms:W3CDTF">2016-03-16T10:32:55Z</dcterms:modified>
</cp:coreProperties>
</file>