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65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67" d="100"/>
          <a:sy n="67" d="100"/>
        </p:scale>
        <p:origin x="-1728" y="-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2016/3/16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LOS </a:t>
            </a:r>
            <a:r>
              <a:rPr lang="en-US" altLang="ja-JP" dirty="0" err="1" smtClean="0">
                <a:latin typeface="Calibri" panose="020F0502020204030204" pitchFamily="34" charset="0"/>
              </a:rPr>
              <a:t>Pathloss</a:t>
            </a:r>
            <a:r>
              <a:rPr lang="en-US" altLang="ja-JP" dirty="0" smtClean="0">
                <a:latin typeface="Calibri" panose="020F0502020204030204" pitchFamily="34" charset="0"/>
              </a:rPr>
              <a:t> Modeling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954107"/>
          </a:xfrm>
        </p:spPr>
        <p:txBody>
          <a:bodyPr/>
          <a:lstStyle/>
          <a:p>
            <a:r>
              <a:rPr lang="en-US" altLang="ja-JP" dirty="0"/>
              <a:t>Huawei, HiSilicon, </a:t>
            </a:r>
            <a:r>
              <a:rPr lang="en-US" altLang="ja-JP" dirty="0" smtClean="0"/>
              <a:t>Samsung, Ericsson</a:t>
            </a:r>
            <a:r>
              <a:rPr lang="en-US" altLang="ja-JP"/>
              <a:t>, </a:t>
            </a:r>
            <a:r>
              <a:rPr lang="en-US" altLang="ja-JP" smtClean="0"/>
              <a:t>DOCOMO</a:t>
            </a:r>
            <a:r>
              <a:rPr lang="en-US" altLang="ja-JP" dirty="0" smtClean="0"/>
              <a:t>, CMCC</a:t>
            </a:r>
            <a:r>
              <a:rPr lang="en-US" altLang="ja-JP" dirty="0"/>
              <a:t>, </a:t>
            </a:r>
            <a:r>
              <a:rPr lang="en-US" altLang="ja-JP" dirty="0" err="1"/>
              <a:t>Keysight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latin typeface="+mn-lt"/>
                <a:ea typeface="+mn-ea"/>
              </a:rPr>
              <a:t>161734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54343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Ad Hoc meeting for Channel Model</a:t>
            </a:r>
          </a:p>
          <a:p>
            <a:pPr>
              <a:defRPr/>
            </a:pPr>
            <a:r>
              <a:rPr lang="it-IT" sz="1800" dirty="0" smtClean="0">
                <a:latin typeface="+mj-lt"/>
              </a:rPr>
              <a:t>Ljubljana, Slovenia, March 14-16,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5</a:t>
            </a:r>
            <a:r>
              <a:rPr lang="tr-TR" sz="1800" dirty="0" smtClean="0">
                <a:latin typeface="+mj-lt"/>
              </a:rPr>
              <a:t>.</a:t>
            </a:r>
            <a:r>
              <a:rPr lang="en-US" sz="1800" dirty="0" smtClean="0">
                <a:latin typeface="+mj-lt"/>
              </a:rPr>
              <a:t>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1938992"/>
          </a:xfrm>
        </p:spPr>
        <p:txBody>
          <a:bodyPr/>
          <a:lstStyle/>
          <a:p>
            <a:pPr fontAlgn="auto" hangingPunct="1"/>
            <a:r>
              <a:rPr lang="en-US" sz="2400" dirty="0" smtClean="0"/>
              <a:t>Offline discussion</a:t>
            </a:r>
          </a:p>
          <a:p>
            <a:pPr lvl="1" fontAlgn="auto" hangingPunct="1"/>
            <a:r>
              <a:rPr lang="en-US" sz="2400" dirty="0" smtClean="0"/>
              <a:t>To be compatible to 3GPP 3D </a:t>
            </a:r>
            <a:r>
              <a:rPr lang="en-US" sz="2400" dirty="0" err="1" smtClean="0"/>
              <a:t>pathloss</a:t>
            </a:r>
            <a:r>
              <a:rPr lang="en-US" sz="2400" dirty="0" smtClean="0"/>
              <a:t> model</a:t>
            </a:r>
          </a:p>
          <a:p>
            <a:pPr lvl="1" fontAlgn="auto" hangingPunct="1"/>
            <a:r>
              <a:rPr lang="en-US" sz="2400" dirty="0" smtClean="0"/>
              <a:t>Equation only, no CI or ABG discussion for LOS</a:t>
            </a:r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-81390"/>
            <a:ext cx="8848107" cy="692150"/>
          </a:xfrm>
        </p:spPr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70027" y="1673805"/>
          <a:ext cx="8757468" cy="467921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15754"/>
                <a:gridCol w="1052580"/>
                <a:gridCol w="4667382"/>
                <a:gridCol w="675075"/>
                <a:gridCol w="1646677"/>
              </a:tblGrid>
              <a:tr h="690742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Scenarios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Pathloss</a:t>
                      </a:r>
                      <a:r>
                        <a:rPr lang="en-US" altLang="zh-CN" dirty="0" smtClean="0"/>
                        <a:t> (dB, </a:t>
                      </a:r>
                      <a:r>
                        <a:rPr lang="en-US" altLang="zh-CN" sz="1800" dirty="0" smtClean="0"/>
                        <a:t>d in m and f in GHz.</a:t>
                      </a:r>
                      <a:r>
                        <a:rPr lang="en-US" altLang="zh-CN" dirty="0" smtClean="0"/>
                        <a:t>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>
                          <a:latin typeface="Times New Roman"/>
                          <a:cs typeface="Times New Roman"/>
                        </a:rPr>
                        <a:t>σ</a:t>
                      </a:r>
                      <a:r>
                        <a:rPr lang="en-US" altLang="zh-CN" baseline="-25000" dirty="0" err="1" smtClean="0">
                          <a:latin typeface="Times New Roman"/>
                          <a:cs typeface="Times New Roman"/>
                        </a:rPr>
                        <a:t>SF</a:t>
                      </a:r>
                      <a:endParaRPr lang="en-US" altLang="zh-CN" baseline="-25000" dirty="0" smtClean="0">
                        <a:latin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kumimoji="1" lang="en-US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(dB)</a:t>
                      </a:r>
                      <a:endParaRPr kumimoji="1" lang="zh-CN" altLang="en-US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14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range</a:t>
                      </a:r>
                      <a:endParaRPr kumimoji="1" lang="zh-CN" altLang="en-US" sz="14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203695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UMa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4.1</a:t>
                      </a:r>
                    </a:p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en-US" altLang="zh-CN" dirty="0" smtClean="0"/>
                        <a:t>4.1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10m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*</a:t>
                      </a:r>
                      <a:endParaRPr lang="zh-CN" altLang="zh-CN" sz="14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zh-CN" altLang="zh-CN" sz="14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 5000m</a:t>
                      </a:r>
                      <a:endParaRPr lang="zh-CN" altLang="zh-CN" sz="1400" dirty="0" smtClean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anchor="ctr"/>
                </a:tc>
              </a:tr>
              <a:tr h="138148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UMi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Street</a:t>
                      </a:r>
                    </a:p>
                    <a:p>
                      <a:r>
                        <a:rPr lang="en-US" altLang="zh-CN" dirty="0" smtClean="0"/>
                        <a:t>canyon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3.76</a:t>
                      </a:r>
                    </a:p>
                    <a:p>
                      <a:pPr algn="ctr"/>
                      <a:endParaRPr lang="en-US" altLang="zh-CN" dirty="0" smtClean="0"/>
                    </a:p>
                    <a:p>
                      <a:pPr algn="ctr"/>
                      <a:r>
                        <a:rPr lang="en-US" altLang="zh-CN" dirty="0" smtClean="0"/>
                        <a:t>3.76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10m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*</a:t>
                      </a:r>
                      <a:endParaRPr lang="zh-CN" altLang="zh-CN" sz="14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zh-CN" altLang="zh-CN" sz="14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 5000m</a:t>
                      </a:r>
                      <a:endParaRPr lang="zh-CN" altLang="zh-CN" sz="1400" dirty="0" smtClean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anchor="ctr"/>
                </a:tc>
              </a:tr>
              <a:tr h="722435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InH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Indoor</a:t>
                      </a:r>
                      <a:r>
                        <a:rPr lang="en-US" altLang="zh-CN" baseline="0" dirty="0" smtClean="0"/>
                        <a:t> office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3.02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1-73m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60439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Shopping mall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2.01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0.5-149m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032" name="Object 8"/>
          <p:cNvGraphicFramePr>
            <a:graphicFrameLocks noChangeAspect="1"/>
          </p:cNvGraphicFramePr>
          <p:nvPr/>
        </p:nvGraphicFramePr>
        <p:xfrm>
          <a:off x="2070228" y="3699030"/>
          <a:ext cx="4367213" cy="323850"/>
        </p:xfrm>
        <a:graphic>
          <a:graphicData uri="http://schemas.openxmlformats.org/presentationml/2006/ole">
            <p:oleObj spid="_x0000_s11266" name="公式" r:id="rId3" imgW="2730240" imgH="203040" progId="Equation.3">
              <p:embed/>
            </p:oleObj>
          </a:graphicData>
        </a:graphic>
      </p:graphicFrame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2070228" y="5830689"/>
          <a:ext cx="4532313" cy="323850"/>
        </p:xfrm>
        <a:graphic>
          <a:graphicData uri="http://schemas.openxmlformats.org/presentationml/2006/ole">
            <p:oleObj spid="_x0000_s11268" name="公式" r:id="rId4" imgW="2831760" imgH="203040" progId="Equation.3">
              <p:embed/>
            </p:oleObj>
          </a:graphicData>
        </a:graphic>
      </p:graphicFrame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2070228" y="5175380"/>
          <a:ext cx="4541838" cy="323850"/>
        </p:xfrm>
        <a:graphic>
          <a:graphicData uri="http://schemas.openxmlformats.org/presentationml/2006/ole">
            <p:oleObj spid="_x0000_s11269" name="公式" r:id="rId5" imgW="2831760" imgH="203040" progId="Equation.3">
              <p:embed/>
            </p:oleObj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2115233" y="2493906"/>
          <a:ext cx="4271962" cy="314325"/>
        </p:xfrm>
        <a:graphic>
          <a:graphicData uri="http://schemas.openxmlformats.org/presentationml/2006/ole">
            <p:oleObj spid="_x0000_s11270" name="公式" r:id="rId6" imgW="2743200" imgH="203040" progId="Equation.3">
              <p:embed/>
            </p:oleObj>
          </a:graphicData>
        </a:graphic>
      </p:graphicFrame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431540" y="503675"/>
            <a:ext cx="8505945" cy="1434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The </a:t>
            </a:r>
            <a:r>
              <a:rPr kumimoji="1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below </a:t>
            </a:r>
            <a:r>
              <a:rPr kumimoji="1" lang="en-US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pathloss</a:t>
            </a:r>
            <a:r>
              <a:rPr kumimoji="1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models for LOS are agreed</a:t>
            </a:r>
          </a:p>
          <a:p>
            <a:pPr marL="444500" marR="0" lvl="1" indent="-179388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The applicable frequency range of the PL formula is </a:t>
            </a:r>
            <a:r>
              <a:rPr kumimoji="1" lang="en-US" altLang="zh-CN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</a:t>
            </a:r>
            <a:r>
              <a:rPr kumimoji="1" lang="en-US" altLang="zh-CN" sz="20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L</a:t>
            </a:r>
            <a:r>
              <a:rPr kumimoji="1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&lt; </a:t>
            </a:r>
            <a:r>
              <a:rPr kumimoji="1" lang="en-US" altLang="zh-CN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fc</a:t>
            </a:r>
            <a:r>
              <a:rPr kumimoji="1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&lt; 100 GHz, where  </a:t>
            </a:r>
            <a:r>
              <a:rPr kumimoji="1" lang="en-US" altLang="zh-CN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</a:t>
            </a:r>
            <a:r>
              <a:rPr kumimoji="1" lang="en-US" altLang="zh-CN" sz="20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L</a:t>
            </a:r>
            <a:r>
              <a:rPr kumimoji="1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= 0.5 GHz.</a:t>
            </a:r>
            <a:endParaRPr kumimoji="1" lang="sv-SE" altLang="zh-CN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  <a:p>
            <a:pPr marL="265113" marR="0" lvl="0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n"/>
              <a:tabLst/>
              <a:defRPr/>
            </a:pPr>
            <a:endParaRPr kumimoji="1" lang="en-US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515" y="6361583"/>
            <a:ext cx="25301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altLang="zh-CN" i="1" dirty="0" smtClean="0">
                <a:latin typeface="Arial"/>
                <a:ea typeface="宋体"/>
                <a:cs typeface="Times New Roman"/>
              </a:rPr>
              <a:t>*  d'</a:t>
            </a:r>
            <a:r>
              <a:rPr lang="fr-FR" altLang="zh-CN" i="1" baseline="-25000" dirty="0" smtClean="0">
                <a:latin typeface="Arial"/>
                <a:ea typeface="宋体"/>
                <a:cs typeface="Times New Roman"/>
              </a:rPr>
              <a:t>BP</a:t>
            </a:r>
            <a:r>
              <a:rPr lang="fr-FR" altLang="zh-CN" i="1" dirty="0" smtClean="0">
                <a:latin typeface="Arial"/>
                <a:ea typeface="宋体"/>
                <a:cs typeface="Times New Roman"/>
              </a:rPr>
              <a:t> </a:t>
            </a:r>
            <a:r>
              <a:rPr lang="fr-FR" altLang="zh-CN" dirty="0" smtClean="0">
                <a:latin typeface="Arial"/>
                <a:ea typeface="宋体"/>
                <a:cs typeface="Times New Roman"/>
              </a:rPr>
              <a:t>is </a:t>
            </a:r>
            <a:r>
              <a:rPr lang="fr-FR" altLang="zh-CN" dirty="0" smtClean="0">
                <a:latin typeface="Arial"/>
                <a:ea typeface="宋体"/>
                <a:cs typeface="Times New Roman"/>
              </a:rPr>
              <a:t>defined in TR 36.876</a:t>
            </a:r>
            <a:endParaRPr lang="zh-CN" altLang="en-US" dirty="0"/>
          </a:p>
        </p:txBody>
      </p:sp>
      <p:graphicFrame>
        <p:nvGraphicFramePr>
          <p:cNvPr id="11277" name="Object 13"/>
          <p:cNvGraphicFramePr>
            <a:graphicFrameLocks noChangeAspect="1"/>
          </p:cNvGraphicFramePr>
          <p:nvPr/>
        </p:nvGraphicFramePr>
        <p:xfrm>
          <a:off x="2124075" y="2933700"/>
          <a:ext cx="3779838" cy="630238"/>
        </p:xfrm>
        <a:graphic>
          <a:graphicData uri="http://schemas.openxmlformats.org/presentationml/2006/ole">
            <p:oleObj spid="_x0000_s11277" name="公式" r:id="rId7" imgW="2743200" imgH="457200" progId="Equation.3">
              <p:embed/>
            </p:oleObj>
          </a:graphicData>
        </a:graphic>
      </p:graphicFrame>
      <p:graphicFrame>
        <p:nvGraphicFramePr>
          <p:cNvPr id="11279" name="Object 15"/>
          <p:cNvGraphicFramePr>
            <a:graphicFrameLocks noChangeAspect="1"/>
          </p:cNvGraphicFramePr>
          <p:nvPr/>
        </p:nvGraphicFramePr>
        <p:xfrm>
          <a:off x="2051720" y="4239090"/>
          <a:ext cx="3779837" cy="630237"/>
        </p:xfrm>
        <a:graphic>
          <a:graphicData uri="http://schemas.openxmlformats.org/presentationml/2006/ole">
            <p:oleObj spid="_x0000_s11279" name="公式" r:id="rId8" imgW="2743200" imgH="45720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9168</TotalTime>
  <Words>144</Words>
  <Application>Microsoft Office PowerPoint</Application>
  <PresentationFormat>全屏显示(4:3)</PresentationFormat>
  <Paragraphs>42</Paragraphs>
  <Slides>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標準デザイン</vt:lpstr>
      <vt:lpstr>公式</vt:lpstr>
      <vt:lpstr>WF on LOS Pathloss Modeling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Lijian (Calvin)</cp:lastModifiedBy>
  <cp:revision>531</cp:revision>
  <cp:lastPrinted>2016-02-02T02:05:25Z</cp:lastPrinted>
  <dcterms:created xsi:type="dcterms:W3CDTF">2008-05-20T02:15:22Z</dcterms:created>
  <dcterms:modified xsi:type="dcterms:W3CDTF">2016-03-16T06:51:43Z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(3)T0E+lj1GYSq6XP08h+Wssj/lHr1rq2Hh+bj2Vd8vp5dSIPiH9/yUNDKNnxjVXsYr2bcJ5Mtt
jJWqDEtQq1E9StAYOvS0UhdpAoiiYM6d2Fv7lKoyfxSWioGYCNeKNCtNDhN9yrpS4/8O26T3
tim+07F1GiDwmxL7viZ7vj4FtfxGUlUxNSKIdrOUgfEUi5blYtsVayT/CAk5DYVrWaFDVLOM
MYeUn7KeEeHueUb2O5</vt:lpwstr>
  </property>
  <property fmtid="{D5CDD505-2E9C-101B-9397-08002B2CF9AE}" pid="6" name="_2015_ms_pID_7253431">
    <vt:lpwstr>Vqrj0feeHUFKJUyMsIqF1HBkVSSRXOYGV4VesQ5naXRM8EuMK5Ysn5
z3fZ9FVSkGFLAjwAxdj0QUW1RifCwlSE6yoc4UqkkvLj9vnXrXpesGIssh0kBrJRBL/GMlKD
6exTSjzD8hqC5ZU7aR2FCOpeigoKnwSAQVXET18XQNVW7aBhWYAtjJaRqL8OiX2Rh7pEgzrz
ydavvXrihogvVZiE8d4Nu/9fqUa0t2fISDZ/</vt:lpwstr>
  </property>
  <property fmtid="{D5CDD505-2E9C-101B-9397-08002B2CF9AE}" pid="7" name="_2015_ms_pID_7253432">
    <vt:lpwstr>Jbf6Ux5IWh7k+xY4tXxN4FTuQZRaO5CUtyzJ
0hFn9FJb2P6q0t6HepjajKJEPavUHg==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1458111039</vt:lpwstr>
  </property>
</Properties>
</file>